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5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5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 id="2147483661" r:id="rId2"/>
  </p:sldMasterIdLst>
  <p:notesMasterIdLst>
    <p:notesMasterId r:id="rId80"/>
  </p:notesMasterIdLst>
  <p:handoutMasterIdLst>
    <p:handoutMasterId r:id="rId81"/>
  </p:handoutMasterIdLst>
  <p:sldIdLst>
    <p:sldId id="1244" r:id="rId3"/>
    <p:sldId id="1249" r:id="rId4"/>
    <p:sldId id="3241" r:id="rId5"/>
    <p:sldId id="1252" r:id="rId6"/>
    <p:sldId id="3324" r:id="rId7"/>
    <p:sldId id="2838" r:id="rId8"/>
    <p:sldId id="1251" r:id="rId9"/>
    <p:sldId id="1322" r:id="rId10"/>
    <p:sldId id="3200" r:id="rId11"/>
    <p:sldId id="3296" r:id="rId12"/>
    <p:sldId id="3201" r:id="rId13"/>
    <p:sldId id="3202" r:id="rId14"/>
    <p:sldId id="3331" r:id="rId15"/>
    <p:sldId id="3268" r:id="rId16"/>
    <p:sldId id="1259" r:id="rId17"/>
    <p:sldId id="1260" r:id="rId18"/>
    <p:sldId id="3286" r:id="rId19"/>
    <p:sldId id="3287" r:id="rId20"/>
    <p:sldId id="1262" r:id="rId21"/>
    <p:sldId id="1265" r:id="rId22"/>
    <p:sldId id="3273" r:id="rId23"/>
    <p:sldId id="1267" r:id="rId24"/>
    <p:sldId id="1271" r:id="rId25"/>
    <p:sldId id="3259" r:id="rId26"/>
    <p:sldId id="1273" r:id="rId27"/>
    <p:sldId id="3208" r:id="rId28"/>
    <p:sldId id="1276" r:id="rId29"/>
    <p:sldId id="3263" r:id="rId30"/>
    <p:sldId id="1279" r:id="rId31"/>
    <p:sldId id="3220" r:id="rId32"/>
    <p:sldId id="3310" r:id="rId33"/>
    <p:sldId id="3311" r:id="rId34"/>
    <p:sldId id="3314" r:id="rId35"/>
    <p:sldId id="3312" r:id="rId36"/>
    <p:sldId id="3313" r:id="rId37"/>
    <p:sldId id="3335" r:id="rId38"/>
    <p:sldId id="3316" r:id="rId39"/>
    <p:sldId id="3317" r:id="rId40"/>
    <p:sldId id="3318" r:id="rId41"/>
    <p:sldId id="3320" r:id="rId42"/>
    <p:sldId id="3325" r:id="rId43"/>
    <p:sldId id="3334" r:id="rId44"/>
    <p:sldId id="3329" r:id="rId45"/>
    <p:sldId id="3326" r:id="rId46"/>
    <p:sldId id="3327" r:id="rId47"/>
    <p:sldId id="3330" r:id="rId48"/>
    <p:sldId id="3322" r:id="rId49"/>
    <p:sldId id="3319" r:id="rId50"/>
    <p:sldId id="3323" r:id="rId51"/>
    <p:sldId id="3328" r:id="rId52"/>
    <p:sldId id="3297" r:id="rId53"/>
    <p:sldId id="3298" r:id="rId54"/>
    <p:sldId id="3142" r:id="rId55"/>
    <p:sldId id="3299" r:id="rId56"/>
    <p:sldId id="3172" r:id="rId57"/>
    <p:sldId id="2846" r:id="rId58"/>
    <p:sldId id="3295" r:id="rId59"/>
    <p:sldId id="3228" r:id="rId60"/>
    <p:sldId id="3302" r:id="rId61"/>
    <p:sldId id="3231" r:id="rId62"/>
    <p:sldId id="3304" r:id="rId63"/>
    <p:sldId id="3305" r:id="rId64"/>
    <p:sldId id="3180" r:id="rId65"/>
    <p:sldId id="1346" r:id="rId66"/>
    <p:sldId id="3294" r:id="rId67"/>
    <p:sldId id="1301" r:id="rId68"/>
    <p:sldId id="3206" r:id="rId69"/>
    <p:sldId id="3272" r:id="rId70"/>
    <p:sldId id="1326" r:id="rId71"/>
    <p:sldId id="3332" r:id="rId72"/>
    <p:sldId id="3333" r:id="rId73"/>
    <p:sldId id="1313" r:id="rId74"/>
    <p:sldId id="1314" r:id="rId75"/>
    <p:sldId id="1316" r:id="rId76"/>
    <p:sldId id="3336" r:id="rId77"/>
    <p:sldId id="1320" r:id="rId78"/>
    <p:sldId id="3148" r:id="rId79"/>
  </p:sldIdLst>
  <p:sldSz cx="18288000" cy="10287000"/>
  <p:notesSz cx="6865938" cy="999648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4E299D2D-3672-4DA2-85A6-5B36E58AF221}">
          <p14:sldIdLst>
            <p14:sldId id="1244"/>
            <p14:sldId id="1249"/>
            <p14:sldId id="3241"/>
            <p14:sldId id="1252"/>
            <p14:sldId id="3324"/>
            <p14:sldId id="2838"/>
          </p14:sldIdLst>
        </p14:section>
        <p14:section name="Untitled Section" id="{EA2EC53A-953B-4F74-AADD-9E96354DCD80}">
          <p14:sldIdLst>
            <p14:sldId id="1251"/>
            <p14:sldId id="1322"/>
            <p14:sldId id="3200"/>
            <p14:sldId id="3296"/>
            <p14:sldId id="3201"/>
            <p14:sldId id="3202"/>
            <p14:sldId id="3331"/>
            <p14:sldId id="3268"/>
            <p14:sldId id="1259"/>
            <p14:sldId id="1260"/>
            <p14:sldId id="3286"/>
            <p14:sldId id="3287"/>
            <p14:sldId id="1262"/>
            <p14:sldId id="1265"/>
            <p14:sldId id="3273"/>
            <p14:sldId id="1267"/>
            <p14:sldId id="1271"/>
            <p14:sldId id="3259"/>
            <p14:sldId id="1273"/>
            <p14:sldId id="3208"/>
            <p14:sldId id="1276"/>
            <p14:sldId id="3263"/>
            <p14:sldId id="1279"/>
            <p14:sldId id="3220"/>
            <p14:sldId id="3310"/>
            <p14:sldId id="3311"/>
            <p14:sldId id="3314"/>
            <p14:sldId id="3312"/>
            <p14:sldId id="3313"/>
            <p14:sldId id="3335"/>
            <p14:sldId id="3316"/>
            <p14:sldId id="3317"/>
            <p14:sldId id="3318"/>
            <p14:sldId id="3320"/>
            <p14:sldId id="3325"/>
            <p14:sldId id="3334"/>
            <p14:sldId id="3329"/>
            <p14:sldId id="3326"/>
            <p14:sldId id="3327"/>
            <p14:sldId id="3330"/>
            <p14:sldId id="3322"/>
            <p14:sldId id="3319"/>
            <p14:sldId id="3323"/>
            <p14:sldId id="3328"/>
            <p14:sldId id="3297"/>
            <p14:sldId id="3298"/>
            <p14:sldId id="3142"/>
            <p14:sldId id="3299"/>
            <p14:sldId id="3172"/>
            <p14:sldId id="2846"/>
            <p14:sldId id="3295"/>
            <p14:sldId id="3228"/>
            <p14:sldId id="3302"/>
            <p14:sldId id="3231"/>
            <p14:sldId id="3304"/>
            <p14:sldId id="3305"/>
            <p14:sldId id="3180"/>
            <p14:sldId id="1346"/>
            <p14:sldId id="3294"/>
            <p14:sldId id="1301"/>
            <p14:sldId id="3206"/>
            <p14:sldId id="3272"/>
            <p14:sldId id="1326"/>
            <p14:sldId id="3332"/>
            <p14:sldId id="3333"/>
            <p14:sldId id="1313"/>
            <p14:sldId id="1314"/>
            <p14:sldId id="1316"/>
            <p14:sldId id="3336"/>
            <p14:sldId id="1320"/>
            <p14:sldId id="3148"/>
          </p14:sldIdLst>
        </p14:section>
      </p14:sectionLst>
    </p:ext>
    <p:ext uri="{EFAFB233-063F-42B5-8137-9DF3F51BA10A}">
      <p15:sldGuideLst xmlns:p15="http://schemas.microsoft.com/office/powerpoint/2012/main">
        <p15:guide id="1" orient="horz" pos="3285"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866D"/>
    <a:srgbClr val="FFF8E5"/>
    <a:srgbClr val="F9E59F"/>
    <a:srgbClr val="FEF8C4"/>
    <a:srgbClr val="FFFFFF"/>
    <a:srgbClr val="00B050"/>
    <a:srgbClr val="213F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735"/>
    <p:restoredTop sz="94867"/>
  </p:normalViewPr>
  <p:slideViewPr>
    <p:cSldViewPr snapToGrid="0">
      <p:cViewPr varScale="1">
        <p:scale>
          <a:sx n="64" d="100"/>
          <a:sy n="64" d="100"/>
        </p:scale>
        <p:origin x="192" y="472"/>
      </p:cViewPr>
      <p:guideLst>
        <p:guide orient="horz" pos="3285"/>
        <p:guide pos="5760"/>
      </p:guideLst>
    </p:cSldViewPr>
  </p:slideViewPr>
  <p:notesTextViewPr>
    <p:cViewPr>
      <p:scale>
        <a:sx n="1" d="1"/>
        <a:sy n="1" d="1"/>
      </p:scale>
      <p:origin x="0" y="0"/>
    </p:cViewPr>
  </p:notesTextViewPr>
  <p:sorterViewPr>
    <p:cViewPr>
      <p:scale>
        <a:sx n="1" d="1"/>
        <a:sy n="1" d="1"/>
      </p:scale>
      <p:origin x="0" y="0"/>
    </p:cViewPr>
  </p:sorterViewPr>
  <p:notesViewPr>
    <p:cSldViewPr snapToGrid="0">
      <p:cViewPr varScale="1">
        <p:scale>
          <a:sx n="66" d="100"/>
          <a:sy n="66" d="100"/>
        </p:scale>
        <p:origin x="3712"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61" Type="http://schemas.openxmlformats.org/officeDocument/2006/relationships/slide" Target="slides/slide59.xml"/><Relationship Id="rId82" Type="http://schemas.openxmlformats.org/officeDocument/2006/relationships/presProps" Target="presProps.xml"/></Relationships>
</file>

<file path=ppt/diagrams/_rels/data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ata11.xml.rels><?xml version="1.0" encoding="UTF-8" standalone="yes"?>
<Relationships xmlns="http://schemas.openxmlformats.org/package/2006/relationships"><Relationship Id="rId1" Type="http://schemas.openxmlformats.org/officeDocument/2006/relationships/hyperlink" Target="https://www.gallup.com/cliftonstrengths/en/356072/how-to-be-better-leader.aspx" TargetMode="External"/></Relationships>
</file>

<file path=ppt/diagrams/_rels/data13.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_rels/data16.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svg"/><Relationship Id="rId3" Type="http://schemas.openxmlformats.org/officeDocument/2006/relationships/image" Target="../media/image62.svg"/><Relationship Id="rId7" Type="http://schemas.openxmlformats.org/officeDocument/2006/relationships/image" Target="../media/image64.svg"/><Relationship Id="rId12" Type="http://schemas.openxmlformats.org/officeDocument/2006/relationships/image" Target="../media/image69.png"/><Relationship Id="rId2" Type="http://schemas.openxmlformats.org/officeDocument/2006/relationships/image" Target="../media/image61.png"/><Relationship Id="rId1" Type="http://schemas.openxmlformats.org/officeDocument/2006/relationships/hyperlink" Target="https://www.linkedin.com/pulse/secrets-leadership-presence-every-woman-leader-byrne-phd/" TargetMode="External"/><Relationship Id="rId6" Type="http://schemas.openxmlformats.org/officeDocument/2006/relationships/image" Target="../media/image63.png"/><Relationship Id="rId11" Type="http://schemas.openxmlformats.org/officeDocument/2006/relationships/image" Target="../media/image68.svg"/><Relationship Id="rId5" Type="http://schemas.openxmlformats.org/officeDocument/2006/relationships/image" Target="../media/image30.svg"/><Relationship Id="rId10" Type="http://schemas.openxmlformats.org/officeDocument/2006/relationships/image" Target="../media/image67.png"/><Relationship Id="rId4" Type="http://schemas.openxmlformats.org/officeDocument/2006/relationships/image" Target="../media/image29.png"/><Relationship Id="rId9" Type="http://schemas.openxmlformats.org/officeDocument/2006/relationships/image" Target="../media/image66.svg"/></Relationships>
</file>

<file path=ppt/diagrams/_rels/data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svg"/><Relationship Id="rId1" Type="http://schemas.openxmlformats.org/officeDocument/2006/relationships/image" Target="../media/image72.png"/><Relationship Id="rId4" Type="http://schemas.openxmlformats.org/officeDocument/2006/relationships/image" Target="../media/image75.svg"/></Relationships>
</file>

<file path=ppt/diagrams/_rels/data1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svg"/><Relationship Id="rId1" Type="http://schemas.openxmlformats.org/officeDocument/2006/relationships/image" Target="../media/image76.png"/><Relationship Id="rId4" Type="http://schemas.openxmlformats.org/officeDocument/2006/relationships/image" Target="../media/image79.svg"/></Relationships>
</file>

<file path=ppt/diagrams/_rels/data22.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87.svg"/><Relationship Id="rId1" Type="http://schemas.openxmlformats.org/officeDocument/2006/relationships/image" Target="../media/image86.png"/><Relationship Id="rId6" Type="http://schemas.openxmlformats.org/officeDocument/2006/relationships/image" Target="../media/image91.svg"/><Relationship Id="rId5" Type="http://schemas.openxmlformats.org/officeDocument/2006/relationships/image" Target="../media/image90.png"/><Relationship Id="rId4" Type="http://schemas.openxmlformats.org/officeDocument/2006/relationships/image" Target="../media/image89.svg"/></Relationships>
</file>

<file path=ppt/diagrams/_rels/data24.xml.rels><?xml version="1.0" encoding="UTF-8" standalone="yes"?>
<Relationships xmlns="http://schemas.openxmlformats.org/package/2006/relationships"><Relationship Id="rId8" Type="http://schemas.openxmlformats.org/officeDocument/2006/relationships/image" Target="../media/image105.svg"/><Relationship Id="rId13" Type="http://schemas.openxmlformats.org/officeDocument/2006/relationships/image" Target="../media/image110.pn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image" Target="../media/image109.svg"/><Relationship Id="rId2" Type="http://schemas.openxmlformats.org/officeDocument/2006/relationships/image" Target="../media/image99.svg"/><Relationship Id="rId1" Type="http://schemas.openxmlformats.org/officeDocument/2006/relationships/image" Target="../media/image98.png"/><Relationship Id="rId6" Type="http://schemas.openxmlformats.org/officeDocument/2006/relationships/image" Target="../media/image103.svg"/><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svg"/><Relationship Id="rId4" Type="http://schemas.openxmlformats.org/officeDocument/2006/relationships/image" Target="../media/image101.svg"/><Relationship Id="rId9" Type="http://schemas.openxmlformats.org/officeDocument/2006/relationships/image" Target="../media/image106.png"/><Relationship Id="rId14" Type="http://schemas.openxmlformats.org/officeDocument/2006/relationships/image" Target="../media/image111.svg"/></Relationships>
</file>

<file path=ppt/diagrams/_rels/data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hyperlink" Target="https://www.mckinsey.com/featured-insights/diversity-and-inclusion/diversity-wins-how-inclusion-matters" TargetMode="External"/><Relationship Id="rId5" Type="http://schemas.openxmlformats.org/officeDocument/2006/relationships/image" Target="../media/image22.svg"/><Relationship Id="rId4" Type="http://schemas.openxmlformats.org/officeDocument/2006/relationships/image" Target="../media/image21.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11.xml.rels><?xml version="1.0" encoding="UTF-8" standalone="yes"?>
<Relationships xmlns="http://schemas.openxmlformats.org/package/2006/relationships"><Relationship Id="rId1" Type="http://schemas.openxmlformats.org/officeDocument/2006/relationships/hyperlink" Target="https://www.gallup.com/cliftonstrengths/en/356072/how-to-be-better-leader.aspx" TargetMode="External"/></Relationships>
</file>

<file path=ppt/diagrams/_rels/drawing13.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_rels/drawing16.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hyperlink" Target="https://www.linkedin.com/pulse/secrets-leadership-presence-every-woman-leader-byrne-phd/" TargetMode="External"/><Relationship Id="rId3" Type="http://schemas.openxmlformats.org/officeDocument/2006/relationships/image" Target="../media/image29.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30.svg"/><Relationship Id="rId9" Type="http://schemas.openxmlformats.org/officeDocument/2006/relationships/image" Target="../media/image67.png"/></Relationships>
</file>

<file path=ppt/diagrams/_rels/drawing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svg"/><Relationship Id="rId1" Type="http://schemas.openxmlformats.org/officeDocument/2006/relationships/image" Target="../media/image72.png"/><Relationship Id="rId4" Type="http://schemas.openxmlformats.org/officeDocument/2006/relationships/image" Target="../media/image75.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svg"/><Relationship Id="rId1" Type="http://schemas.openxmlformats.org/officeDocument/2006/relationships/image" Target="../media/image76.png"/><Relationship Id="rId4" Type="http://schemas.openxmlformats.org/officeDocument/2006/relationships/image" Target="../media/image79.svg"/></Relationships>
</file>

<file path=ppt/diagrams/_rels/drawing22.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87.svg"/><Relationship Id="rId1" Type="http://schemas.openxmlformats.org/officeDocument/2006/relationships/image" Target="../media/image86.png"/><Relationship Id="rId6" Type="http://schemas.openxmlformats.org/officeDocument/2006/relationships/image" Target="../media/image91.svg"/><Relationship Id="rId5" Type="http://schemas.openxmlformats.org/officeDocument/2006/relationships/image" Target="../media/image90.png"/><Relationship Id="rId4" Type="http://schemas.openxmlformats.org/officeDocument/2006/relationships/image" Target="../media/image89.svg"/></Relationships>
</file>

<file path=ppt/diagrams/_rels/drawing24.xml.rels><?xml version="1.0" encoding="UTF-8" standalone="yes"?>
<Relationships xmlns="http://schemas.openxmlformats.org/package/2006/relationships"><Relationship Id="rId8" Type="http://schemas.openxmlformats.org/officeDocument/2006/relationships/image" Target="../media/image105.svg"/><Relationship Id="rId13" Type="http://schemas.openxmlformats.org/officeDocument/2006/relationships/image" Target="../media/image110.pn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image" Target="../media/image109.svg"/><Relationship Id="rId2" Type="http://schemas.openxmlformats.org/officeDocument/2006/relationships/image" Target="../media/image99.svg"/><Relationship Id="rId1" Type="http://schemas.openxmlformats.org/officeDocument/2006/relationships/image" Target="../media/image98.png"/><Relationship Id="rId6" Type="http://schemas.openxmlformats.org/officeDocument/2006/relationships/image" Target="../media/image103.svg"/><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svg"/><Relationship Id="rId4" Type="http://schemas.openxmlformats.org/officeDocument/2006/relationships/image" Target="../media/image101.svg"/><Relationship Id="rId9" Type="http://schemas.openxmlformats.org/officeDocument/2006/relationships/image" Target="../media/image106.png"/><Relationship Id="rId14" Type="http://schemas.openxmlformats.org/officeDocument/2006/relationships/image" Target="../media/image111.svg"/></Relationships>
</file>

<file path=ppt/diagrams/_rels/drawing4.xml.rels><?xml version="1.0" encoding="UTF-8" standalone="yes"?>
<Relationships xmlns="http://schemas.openxmlformats.org/package/2006/relationships"><Relationship Id="rId3" Type="http://schemas.openxmlformats.org/officeDocument/2006/relationships/hyperlink" Target="https://www.mckinsey.com/featured-insights/diversity-and-inclusion/diversity-wins-how-inclusion-matters" TargetMode="External"/><Relationship Id="rId2" Type="http://schemas.openxmlformats.org/officeDocument/2006/relationships/image" Target="../media/image20.svg"/><Relationship Id="rId1" Type="http://schemas.openxmlformats.org/officeDocument/2006/relationships/image" Target="../media/image19.png"/><Relationship Id="rId5" Type="http://schemas.openxmlformats.org/officeDocument/2006/relationships/image" Target="../media/image22.svg"/><Relationship Id="rId4"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6C815E-5FE6-4593-A822-D57DEA98D17A}"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1695F651-6939-4EE2-9E07-3FBE4CC56593}">
      <dgm:prSet phldrT="[Text]" custT="1"/>
      <dgm:spPr/>
      <dgm:t>
        <a:bodyPr/>
        <a:lstStyle/>
        <a:p>
          <a:r>
            <a:rPr lang="en-GB" sz="2000" dirty="0"/>
            <a:t>Clarify values &amp; vision</a:t>
          </a:r>
        </a:p>
      </dgm:t>
    </dgm:pt>
    <dgm:pt modelId="{28D54199-EB9D-4123-9DCF-D64711D9EAD7}" type="parTrans" cxnId="{4B9003B6-C654-4DD5-A6C6-C32176431BC1}">
      <dgm:prSet/>
      <dgm:spPr/>
      <dgm:t>
        <a:bodyPr/>
        <a:lstStyle/>
        <a:p>
          <a:endParaRPr lang="en-GB" sz="2000"/>
        </a:p>
      </dgm:t>
    </dgm:pt>
    <dgm:pt modelId="{40159661-895A-4520-88E9-43BA79AE227F}" type="sibTrans" cxnId="{4B9003B6-C654-4DD5-A6C6-C32176431BC1}">
      <dgm:prSet/>
      <dgm:spPr/>
      <dgm:t>
        <a:bodyPr/>
        <a:lstStyle/>
        <a:p>
          <a:endParaRPr lang="en-GB" sz="2000"/>
        </a:p>
      </dgm:t>
    </dgm:pt>
    <dgm:pt modelId="{C8C5C32A-9472-464B-B93B-74F3C4FD66B6}">
      <dgm:prSet phldrT="[Text]" custT="1"/>
      <dgm:spPr/>
      <dgm:t>
        <a:bodyPr/>
        <a:lstStyle/>
        <a:p>
          <a:r>
            <a:rPr lang="en-GB" sz="2000" dirty="0"/>
            <a:t>Identify strengths and gaps</a:t>
          </a:r>
        </a:p>
      </dgm:t>
    </dgm:pt>
    <dgm:pt modelId="{A0859E8C-EA37-44B8-A125-800F27980CD1}" type="parTrans" cxnId="{73FA1255-AEA3-4C2A-AECA-D198FACF842A}">
      <dgm:prSet/>
      <dgm:spPr/>
      <dgm:t>
        <a:bodyPr/>
        <a:lstStyle/>
        <a:p>
          <a:endParaRPr lang="en-GB" sz="2000"/>
        </a:p>
      </dgm:t>
    </dgm:pt>
    <dgm:pt modelId="{E009976E-56D9-415F-89E0-3AEE3ACD5C6D}" type="sibTrans" cxnId="{73FA1255-AEA3-4C2A-AECA-D198FACF842A}">
      <dgm:prSet/>
      <dgm:spPr/>
      <dgm:t>
        <a:bodyPr/>
        <a:lstStyle/>
        <a:p>
          <a:endParaRPr lang="en-GB" sz="2000"/>
        </a:p>
      </dgm:t>
    </dgm:pt>
    <dgm:pt modelId="{98240A2C-D3F1-4CE0-8B76-8BAF6A54AEDB}">
      <dgm:prSet phldrT="[Text]" custT="1"/>
      <dgm:spPr/>
      <dgm:t>
        <a:bodyPr/>
        <a:lstStyle/>
        <a:p>
          <a:r>
            <a:rPr lang="en-GB" sz="2000" dirty="0"/>
            <a:t>Recognise obstacles to achieving the vision</a:t>
          </a:r>
        </a:p>
      </dgm:t>
    </dgm:pt>
    <dgm:pt modelId="{C0B96BF9-96DF-4FAA-AC14-B4823F873200}" type="parTrans" cxnId="{86C541E5-644D-4878-9FE7-C402956C64BA}">
      <dgm:prSet/>
      <dgm:spPr/>
      <dgm:t>
        <a:bodyPr/>
        <a:lstStyle/>
        <a:p>
          <a:endParaRPr lang="en-GB" sz="2000"/>
        </a:p>
      </dgm:t>
    </dgm:pt>
    <dgm:pt modelId="{931D9F1C-6BF6-4DA3-B85E-6F53AE2008BB}" type="sibTrans" cxnId="{86C541E5-644D-4878-9FE7-C402956C64BA}">
      <dgm:prSet/>
      <dgm:spPr/>
      <dgm:t>
        <a:bodyPr/>
        <a:lstStyle/>
        <a:p>
          <a:endParaRPr lang="en-GB" sz="2000"/>
        </a:p>
      </dgm:t>
    </dgm:pt>
    <dgm:pt modelId="{7E1C393A-3979-4AF0-9DCB-79AA37B1902D}">
      <dgm:prSet phldrT="[Text]" custT="1"/>
      <dgm:spPr/>
      <dgm:t>
        <a:bodyPr/>
        <a:lstStyle/>
        <a:p>
          <a:r>
            <a:rPr lang="en-GB" sz="2000" dirty="0"/>
            <a:t>Identify supporters and alliances needed</a:t>
          </a:r>
        </a:p>
      </dgm:t>
    </dgm:pt>
    <dgm:pt modelId="{A4945C07-8F0D-451E-868A-8007A50C3264}" type="parTrans" cxnId="{EFCF4E82-855D-4AEF-8EF6-631568E4DAC6}">
      <dgm:prSet/>
      <dgm:spPr/>
      <dgm:t>
        <a:bodyPr/>
        <a:lstStyle/>
        <a:p>
          <a:endParaRPr lang="en-GB" sz="2000"/>
        </a:p>
      </dgm:t>
    </dgm:pt>
    <dgm:pt modelId="{833A22DB-ECD6-4C9D-A11F-370320DEEA34}" type="sibTrans" cxnId="{EFCF4E82-855D-4AEF-8EF6-631568E4DAC6}">
      <dgm:prSet/>
      <dgm:spPr/>
      <dgm:t>
        <a:bodyPr/>
        <a:lstStyle/>
        <a:p>
          <a:endParaRPr lang="en-GB" sz="2000"/>
        </a:p>
      </dgm:t>
    </dgm:pt>
    <dgm:pt modelId="{0A2DBD34-AA0A-4FD4-8A29-EA82B5C835D6}">
      <dgm:prSet phldrT="[Text]" custT="1"/>
      <dgm:spPr/>
      <dgm:t>
        <a:bodyPr/>
        <a:lstStyle/>
        <a:p>
          <a:r>
            <a:rPr lang="en-GB" sz="2000" dirty="0"/>
            <a:t>Develop goals and actions</a:t>
          </a:r>
        </a:p>
      </dgm:t>
    </dgm:pt>
    <dgm:pt modelId="{82CD3BF0-C928-481E-B814-60922FE3CAAA}" type="parTrans" cxnId="{23ACBB45-4E8B-45A3-A9B4-ED1597F6360A}">
      <dgm:prSet/>
      <dgm:spPr/>
      <dgm:t>
        <a:bodyPr/>
        <a:lstStyle/>
        <a:p>
          <a:endParaRPr lang="en-GB" sz="2000"/>
        </a:p>
      </dgm:t>
    </dgm:pt>
    <dgm:pt modelId="{E031DF63-4D62-4D99-BA3A-B3B7DE2021C9}" type="sibTrans" cxnId="{23ACBB45-4E8B-45A3-A9B4-ED1597F6360A}">
      <dgm:prSet/>
      <dgm:spPr/>
      <dgm:t>
        <a:bodyPr/>
        <a:lstStyle/>
        <a:p>
          <a:endParaRPr lang="en-GB" sz="2000"/>
        </a:p>
      </dgm:t>
    </dgm:pt>
    <dgm:pt modelId="{7DBF60AA-8581-4DEF-85E6-0060B3E8CA5C}">
      <dgm:prSet custT="1"/>
      <dgm:spPr/>
      <dgm:t>
        <a:bodyPr/>
        <a:lstStyle/>
        <a:p>
          <a:endParaRPr lang="en-GB" sz="2000"/>
        </a:p>
      </dgm:t>
    </dgm:pt>
    <dgm:pt modelId="{2468C8E2-22BC-48E9-AE44-07B645EF9893}" type="parTrans" cxnId="{C698D456-73F6-4DB8-8FE8-69D950292B96}">
      <dgm:prSet/>
      <dgm:spPr/>
      <dgm:t>
        <a:bodyPr/>
        <a:lstStyle/>
        <a:p>
          <a:endParaRPr lang="en-GB" sz="2000"/>
        </a:p>
      </dgm:t>
    </dgm:pt>
    <dgm:pt modelId="{C1C0967A-81AB-4D50-A8E3-7D2913D161CA}" type="sibTrans" cxnId="{C698D456-73F6-4DB8-8FE8-69D950292B96}">
      <dgm:prSet/>
      <dgm:spPr/>
      <dgm:t>
        <a:bodyPr/>
        <a:lstStyle/>
        <a:p>
          <a:endParaRPr lang="en-GB" sz="2000"/>
        </a:p>
      </dgm:t>
    </dgm:pt>
    <dgm:pt modelId="{36C099CC-6E44-49A2-A732-0CE278C9F293}">
      <dgm:prSet custT="1"/>
      <dgm:spPr/>
      <dgm:t>
        <a:bodyPr/>
        <a:lstStyle/>
        <a:p>
          <a:endParaRPr lang="en-GB" sz="2000"/>
        </a:p>
      </dgm:t>
    </dgm:pt>
    <dgm:pt modelId="{AC9DDD9F-013F-4A4C-91EC-3560BE2EE45B}" type="parTrans" cxnId="{57A07189-97F5-47ED-9AFB-CA9E0FC4D6C6}">
      <dgm:prSet/>
      <dgm:spPr/>
      <dgm:t>
        <a:bodyPr/>
        <a:lstStyle/>
        <a:p>
          <a:endParaRPr lang="en-GB" sz="2000"/>
        </a:p>
      </dgm:t>
    </dgm:pt>
    <dgm:pt modelId="{C468B4DB-A0B0-4B33-8545-42495EF9E7B9}" type="sibTrans" cxnId="{57A07189-97F5-47ED-9AFB-CA9E0FC4D6C6}">
      <dgm:prSet/>
      <dgm:spPr/>
      <dgm:t>
        <a:bodyPr/>
        <a:lstStyle/>
        <a:p>
          <a:endParaRPr lang="en-GB" sz="2000"/>
        </a:p>
      </dgm:t>
    </dgm:pt>
    <dgm:pt modelId="{13923DEC-75D9-4049-BB37-139D011F3CFE}" type="pres">
      <dgm:prSet presAssocID="{8B6C815E-5FE6-4593-A822-D57DEA98D17A}" presName="cycle" presStyleCnt="0">
        <dgm:presLayoutVars>
          <dgm:dir/>
          <dgm:resizeHandles val="exact"/>
        </dgm:presLayoutVars>
      </dgm:prSet>
      <dgm:spPr/>
    </dgm:pt>
    <dgm:pt modelId="{420E1FCE-A066-4EF2-B2DE-C9D49884BE37}" type="pres">
      <dgm:prSet presAssocID="{1695F651-6939-4EE2-9E07-3FBE4CC56593}" presName="dummy" presStyleCnt="0"/>
      <dgm:spPr/>
    </dgm:pt>
    <dgm:pt modelId="{101D2AC2-EB4D-4315-8F45-1945E9463891}" type="pres">
      <dgm:prSet presAssocID="{1695F651-6939-4EE2-9E07-3FBE4CC56593}" presName="node" presStyleLbl="revTx" presStyleIdx="0" presStyleCnt="7">
        <dgm:presLayoutVars>
          <dgm:bulletEnabled val="1"/>
        </dgm:presLayoutVars>
      </dgm:prSet>
      <dgm:spPr/>
    </dgm:pt>
    <dgm:pt modelId="{CFB6C987-ABA1-4C3D-834A-BE95617C8640}" type="pres">
      <dgm:prSet presAssocID="{40159661-895A-4520-88E9-43BA79AE227F}" presName="sibTrans" presStyleLbl="node1" presStyleIdx="0" presStyleCnt="7"/>
      <dgm:spPr/>
    </dgm:pt>
    <dgm:pt modelId="{6E0247BB-0316-40FD-A504-E7F0E7D7F779}" type="pres">
      <dgm:prSet presAssocID="{C8C5C32A-9472-464B-B93B-74F3C4FD66B6}" presName="dummy" presStyleCnt="0"/>
      <dgm:spPr/>
    </dgm:pt>
    <dgm:pt modelId="{B36FC3B6-772C-49CC-883F-0CFCDA54D734}" type="pres">
      <dgm:prSet presAssocID="{C8C5C32A-9472-464B-B93B-74F3C4FD66B6}" presName="node" presStyleLbl="revTx" presStyleIdx="1" presStyleCnt="7">
        <dgm:presLayoutVars>
          <dgm:bulletEnabled val="1"/>
        </dgm:presLayoutVars>
      </dgm:prSet>
      <dgm:spPr/>
    </dgm:pt>
    <dgm:pt modelId="{7C2003EB-F719-415C-BDCB-B974E22C4AC1}" type="pres">
      <dgm:prSet presAssocID="{E009976E-56D9-415F-89E0-3AEE3ACD5C6D}" presName="sibTrans" presStyleLbl="node1" presStyleIdx="1" presStyleCnt="7"/>
      <dgm:spPr/>
    </dgm:pt>
    <dgm:pt modelId="{577ED2F4-B7F5-424E-8154-5FD0F6136B82}" type="pres">
      <dgm:prSet presAssocID="{98240A2C-D3F1-4CE0-8B76-8BAF6A54AEDB}" presName="dummy" presStyleCnt="0"/>
      <dgm:spPr/>
    </dgm:pt>
    <dgm:pt modelId="{7612643C-8D5F-4BD8-8B85-942F93E03F5A}" type="pres">
      <dgm:prSet presAssocID="{98240A2C-D3F1-4CE0-8B76-8BAF6A54AEDB}" presName="node" presStyleLbl="revTx" presStyleIdx="2" presStyleCnt="7">
        <dgm:presLayoutVars>
          <dgm:bulletEnabled val="1"/>
        </dgm:presLayoutVars>
      </dgm:prSet>
      <dgm:spPr/>
    </dgm:pt>
    <dgm:pt modelId="{D03FB86F-935A-458A-B7F5-C7D29DD63550}" type="pres">
      <dgm:prSet presAssocID="{931D9F1C-6BF6-4DA3-B85E-6F53AE2008BB}" presName="sibTrans" presStyleLbl="node1" presStyleIdx="2" presStyleCnt="7"/>
      <dgm:spPr/>
    </dgm:pt>
    <dgm:pt modelId="{074A160D-DA5B-49DD-8005-E8FEB5EB4D92}" type="pres">
      <dgm:prSet presAssocID="{7E1C393A-3979-4AF0-9DCB-79AA37B1902D}" presName="dummy" presStyleCnt="0"/>
      <dgm:spPr/>
    </dgm:pt>
    <dgm:pt modelId="{CB4BC677-3387-4963-960F-AC553E421275}" type="pres">
      <dgm:prSet presAssocID="{7E1C393A-3979-4AF0-9DCB-79AA37B1902D}" presName="node" presStyleLbl="revTx" presStyleIdx="3" presStyleCnt="7" custScaleX="119795">
        <dgm:presLayoutVars>
          <dgm:bulletEnabled val="1"/>
        </dgm:presLayoutVars>
      </dgm:prSet>
      <dgm:spPr/>
    </dgm:pt>
    <dgm:pt modelId="{9FFE0014-E15B-4B1B-BF06-32C2CA4A195E}" type="pres">
      <dgm:prSet presAssocID="{833A22DB-ECD6-4C9D-A11F-370320DEEA34}" presName="sibTrans" presStyleLbl="node1" presStyleIdx="3" presStyleCnt="7"/>
      <dgm:spPr/>
    </dgm:pt>
    <dgm:pt modelId="{DAB8A7A1-31EF-49E2-9701-443173A8D15E}" type="pres">
      <dgm:prSet presAssocID="{0A2DBD34-AA0A-4FD4-8A29-EA82B5C835D6}" presName="dummy" presStyleCnt="0"/>
      <dgm:spPr/>
    </dgm:pt>
    <dgm:pt modelId="{B2BE805E-D23E-4C49-A573-20BE18F4579D}" type="pres">
      <dgm:prSet presAssocID="{0A2DBD34-AA0A-4FD4-8A29-EA82B5C835D6}" presName="node" presStyleLbl="revTx" presStyleIdx="4" presStyleCnt="7">
        <dgm:presLayoutVars>
          <dgm:bulletEnabled val="1"/>
        </dgm:presLayoutVars>
      </dgm:prSet>
      <dgm:spPr/>
    </dgm:pt>
    <dgm:pt modelId="{4FD49F87-76AB-40EB-8F18-E7C8228BA6CE}" type="pres">
      <dgm:prSet presAssocID="{E031DF63-4D62-4D99-BA3A-B3B7DE2021C9}" presName="sibTrans" presStyleLbl="node1" presStyleIdx="4" presStyleCnt="7"/>
      <dgm:spPr/>
    </dgm:pt>
    <dgm:pt modelId="{04E90803-C969-4F1B-AA3C-486C18B020D6}" type="pres">
      <dgm:prSet presAssocID="{7DBF60AA-8581-4DEF-85E6-0060B3E8CA5C}" presName="dummy" presStyleCnt="0"/>
      <dgm:spPr/>
    </dgm:pt>
    <dgm:pt modelId="{08373A64-7514-449E-A243-384346CEBEF6}" type="pres">
      <dgm:prSet presAssocID="{7DBF60AA-8581-4DEF-85E6-0060B3E8CA5C}" presName="node" presStyleLbl="revTx" presStyleIdx="5" presStyleCnt="7">
        <dgm:presLayoutVars>
          <dgm:bulletEnabled val="1"/>
        </dgm:presLayoutVars>
      </dgm:prSet>
      <dgm:spPr/>
    </dgm:pt>
    <dgm:pt modelId="{5BC80E51-91FC-43C8-BE3B-09EAD2467B7A}" type="pres">
      <dgm:prSet presAssocID="{C1C0967A-81AB-4D50-A8E3-7D2913D161CA}" presName="sibTrans" presStyleLbl="node1" presStyleIdx="5" presStyleCnt="7"/>
      <dgm:spPr/>
    </dgm:pt>
    <dgm:pt modelId="{647CB653-CAA4-41A5-A406-E2E4C48F3F4D}" type="pres">
      <dgm:prSet presAssocID="{36C099CC-6E44-49A2-A732-0CE278C9F293}" presName="dummy" presStyleCnt="0"/>
      <dgm:spPr/>
    </dgm:pt>
    <dgm:pt modelId="{047DD24E-140D-432C-AD81-91D85B35866C}" type="pres">
      <dgm:prSet presAssocID="{36C099CC-6E44-49A2-A732-0CE278C9F293}" presName="node" presStyleLbl="revTx" presStyleIdx="6" presStyleCnt="7">
        <dgm:presLayoutVars>
          <dgm:bulletEnabled val="1"/>
        </dgm:presLayoutVars>
      </dgm:prSet>
      <dgm:spPr/>
    </dgm:pt>
    <dgm:pt modelId="{92F21DBC-3BDF-4C1F-AE3A-8198C0A35CB0}" type="pres">
      <dgm:prSet presAssocID="{C468B4DB-A0B0-4B33-8545-42495EF9E7B9}" presName="sibTrans" presStyleLbl="node1" presStyleIdx="6" presStyleCnt="7"/>
      <dgm:spPr/>
    </dgm:pt>
  </dgm:ptLst>
  <dgm:cxnLst>
    <dgm:cxn modelId="{E720F00E-5A5C-4C18-8CA3-9A4F34F1142B}" type="presOf" srcId="{833A22DB-ECD6-4C9D-A11F-370320DEEA34}" destId="{9FFE0014-E15B-4B1B-BF06-32C2CA4A195E}" srcOrd="0" destOrd="0" presId="urn:microsoft.com/office/officeart/2005/8/layout/cycle1"/>
    <dgm:cxn modelId="{49EFD51A-0F1A-4005-B5A3-C4443F952579}" type="presOf" srcId="{931D9F1C-6BF6-4DA3-B85E-6F53AE2008BB}" destId="{D03FB86F-935A-458A-B7F5-C7D29DD63550}" srcOrd="0" destOrd="0" presId="urn:microsoft.com/office/officeart/2005/8/layout/cycle1"/>
    <dgm:cxn modelId="{15D67E1C-994E-45A1-977A-2B99F09555FA}" type="presOf" srcId="{C1C0967A-81AB-4D50-A8E3-7D2913D161CA}" destId="{5BC80E51-91FC-43C8-BE3B-09EAD2467B7A}" srcOrd="0" destOrd="0" presId="urn:microsoft.com/office/officeart/2005/8/layout/cycle1"/>
    <dgm:cxn modelId="{050E451E-3C16-49B9-87F5-6D5CF1801B76}" type="presOf" srcId="{1695F651-6939-4EE2-9E07-3FBE4CC56593}" destId="{101D2AC2-EB4D-4315-8F45-1945E9463891}" srcOrd="0" destOrd="0" presId="urn:microsoft.com/office/officeart/2005/8/layout/cycle1"/>
    <dgm:cxn modelId="{23ACBB45-4E8B-45A3-A9B4-ED1597F6360A}" srcId="{8B6C815E-5FE6-4593-A822-D57DEA98D17A}" destId="{0A2DBD34-AA0A-4FD4-8A29-EA82B5C835D6}" srcOrd="4" destOrd="0" parTransId="{82CD3BF0-C928-481E-B814-60922FE3CAAA}" sibTransId="{E031DF63-4D62-4D99-BA3A-B3B7DE2021C9}"/>
    <dgm:cxn modelId="{1592434A-F92A-4179-B049-C35180BB6594}" type="presOf" srcId="{E031DF63-4D62-4D99-BA3A-B3B7DE2021C9}" destId="{4FD49F87-76AB-40EB-8F18-E7C8228BA6CE}" srcOrd="0" destOrd="0" presId="urn:microsoft.com/office/officeart/2005/8/layout/cycle1"/>
    <dgm:cxn modelId="{B8E91853-B516-4D25-9062-B6D89B56A037}" type="presOf" srcId="{7E1C393A-3979-4AF0-9DCB-79AA37B1902D}" destId="{CB4BC677-3387-4963-960F-AC553E421275}" srcOrd="0" destOrd="0" presId="urn:microsoft.com/office/officeart/2005/8/layout/cycle1"/>
    <dgm:cxn modelId="{73FA1255-AEA3-4C2A-AECA-D198FACF842A}" srcId="{8B6C815E-5FE6-4593-A822-D57DEA98D17A}" destId="{C8C5C32A-9472-464B-B93B-74F3C4FD66B6}" srcOrd="1" destOrd="0" parTransId="{A0859E8C-EA37-44B8-A125-800F27980CD1}" sibTransId="{E009976E-56D9-415F-89E0-3AEE3ACD5C6D}"/>
    <dgm:cxn modelId="{C698D456-73F6-4DB8-8FE8-69D950292B96}" srcId="{8B6C815E-5FE6-4593-A822-D57DEA98D17A}" destId="{7DBF60AA-8581-4DEF-85E6-0060B3E8CA5C}" srcOrd="5" destOrd="0" parTransId="{2468C8E2-22BC-48E9-AE44-07B645EF9893}" sibTransId="{C1C0967A-81AB-4D50-A8E3-7D2913D161CA}"/>
    <dgm:cxn modelId="{060AD87A-E3BD-47CE-91BA-FF6E926A3D07}" type="presOf" srcId="{0A2DBD34-AA0A-4FD4-8A29-EA82B5C835D6}" destId="{B2BE805E-D23E-4C49-A573-20BE18F4579D}" srcOrd="0" destOrd="0" presId="urn:microsoft.com/office/officeart/2005/8/layout/cycle1"/>
    <dgm:cxn modelId="{EFCF4E82-855D-4AEF-8EF6-631568E4DAC6}" srcId="{8B6C815E-5FE6-4593-A822-D57DEA98D17A}" destId="{7E1C393A-3979-4AF0-9DCB-79AA37B1902D}" srcOrd="3" destOrd="0" parTransId="{A4945C07-8F0D-451E-868A-8007A50C3264}" sibTransId="{833A22DB-ECD6-4C9D-A11F-370320DEEA34}"/>
    <dgm:cxn modelId="{57A07189-97F5-47ED-9AFB-CA9E0FC4D6C6}" srcId="{8B6C815E-5FE6-4593-A822-D57DEA98D17A}" destId="{36C099CC-6E44-49A2-A732-0CE278C9F293}" srcOrd="6" destOrd="0" parTransId="{AC9DDD9F-013F-4A4C-91EC-3560BE2EE45B}" sibTransId="{C468B4DB-A0B0-4B33-8545-42495EF9E7B9}"/>
    <dgm:cxn modelId="{0971FF9E-1987-4124-BAF4-7B08706B8C89}" type="presOf" srcId="{8B6C815E-5FE6-4593-A822-D57DEA98D17A}" destId="{13923DEC-75D9-4049-BB37-139D011F3CFE}" srcOrd="0" destOrd="0" presId="urn:microsoft.com/office/officeart/2005/8/layout/cycle1"/>
    <dgm:cxn modelId="{0C5E0FA7-E00A-477E-A38E-A38A48CC21C1}" type="presOf" srcId="{40159661-895A-4520-88E9-43BA79AE227F}" destId="{CFB6C987-ABA1-4C3D-834A-BE95617C8640}" srcOrd="0" destOrd="0" presId="urn:microsoft.com/office/officeart/2005/8/layout/cycle1"/>
    <dgm:cxn modelId="{4B9003B6-C654-4DD5-A6C6-C32176431BC1}" srcId="{8B6C815E-5FE6-4593-A822-D57DEA98D17A}" destId="{1695F651-6939-4EE2-9E07-3FBE4CC56593}" srcOrd="0" destOrd="0" parTransId="{28D54199-EB9D-4123-9DCF-D64711D9EAD7}" sibTransId="{40159661-895A-4520-88E9-43BA79AE227F}"/>
    <dgm:cxn modelId="{4E6432C0-E2F3-4660-B0CE-A3ECEF2C5397}" type="presOf" srcId="{36C099CC-6E44-49A2-A732-0CE278C9F293}" destId="{047DD24E-140D-432C-AD81-91D85B35866C}" srcOrd="0" destOrd="0" presId="urn:microsoft.com/office/officeart/2005/8/layout/cycle1"/>
    <dgm:cxn modelId="{7372ADC0-2045-4B46-924F-0070B2E8A4A6}" type="presOf" srcId="{C8C5C32A-9472-464B-B93B-74F3C4FD66B6}" destId="{B36FC3B6-772C-49CC-883F-0CFCDA54D734}" srcOrd="0" destOrd="0" presId="urn:microsoft.com/office/officeart/2005/8/layout/cycle1"/>
    <dgm:cxn modelId="{269127CF-1B0E-4F95-969C-3CE2C717B976}" type="presOf" srcId="{C468B4DB-A0B0-4B33-8545-42495EF9E7B9}" destId="{92F21DBC-3BDF-4C1F-AE3A-8198C0A35CB0}" srcOrd="0" destOrd="0" presId="urn:microsoft.com/office/officeart/2005/8/layout/cycle1"/>
    <dgm:cxn modelId="{017B8CD4-6071-418B-9599-540FFCACE9BF}" type="presOf" srcId="{E009976E-56D9-415F-89E0-3AEE3ACD5C6D}" destId="{7C2003EB-F719-415C-BDCB-B974E22C4AC1}" srcOrd="0" destOrd="0" presId="urn:microsoft.com/office/officeart/2005/8/layout/cycle1"/>
    <dgm:cxn modelId="{86C541E5-644D-4878-9FE7-C402956C64BA}" srcId="{8B6C815E-5FE6-4593-A822-D57DEA98D17A}" destId="{98240A2C-D3F1-4CE0-8B76-8BAF6A54AEDB}" srcOrd="2" destOrd="0" parTransId="{C0B96BF9-96DF-4FAA-AC14-B4823F873200}" sibTransId="{931D9F1C-6BF6-4DA3-B85E-6F53AE2008BB}"/>
    <dgm:cxn modelId="{76AEE7FD-8788-4CD2-BFCF-0E10C0E99E0D}" type="presOf" srcId="{98240A2C-D3F1-4CE0-8B76-8BAF6A54AEDB}" destId="{7612643C-8D5F-4BD8-8B85-942F93E03F5A}" srcOrd="0" destOrd="0" presId="urn:microsoft.com/office/officeart/2005/8/layout/cycle1"/>
    <dgm:cxn modelId="{A5EAC1FE-AACF-4CC5-B63E-C6A118380A9D}" type="presOf" srcId="{7DBF60AA-8581-4DEF-85E6-0060B3E8CA5C}" destId="{08373A64-7514-449E-A243-384346CEBEF6}" srcOrd="0" destOrd="0" presId="urn:microsoft.com/office/officeart/2005/8/layout/cycle1"/>
    <dgm:cxn modelId="{721A62E4-609E-4A3C-BA03-61ED295175B9}" type="presParOf" srcId="{13923DEC-75D9-4049-BB37-139D011F3CFE}" destId="{420E1FCE-A066-4EF2-B2DE-C9D49884BE37}" srcOrd="0" destOrd="0" presId="urn:microsoft.com/office/officeart/2005/8/layout/cycle1"/>
    <dgm:cxn modelId="{86F0160F-6578-4FDB-8B54-7D59438973BD}" type="presParOf" srcId="{13923DEC-75D9-4049-BB37-139D011F3CFE}" destId="{101D2AC2-EB4D-4315-8F45-1945E9463891}" srcOrd="1" destOrd="0" presId="urn:microsoft.com/office/officeart/2005/8/layout/cycle1"/>
    <dgm:cxn modelId="{FA9F9CB3-0855-4B31-ADF4-B54662FC65A9}" type="presParOf" srcId="{13923DEC-75D9-4049-BB37-139D011F3CFE}" destId="{CFB6C987-ABA1-4C3D-834A-BE95617C8640}" srcOrd="2" destOrd="0" presId="urn:microsoft.com/office/officeart/2005/8/layout/cycle1"/>
    <dgm:cxn modelId="{2D475E7C-DDD5-4CD1-B650-10413B770D12}" type="presParOf" srcId="{13923DEC-75D9-4049-BB37-139D011F3CFE}" destId="{6E0247BB-0316-40FD-A504-E7F0E7D7F779}" srcOrd="3" destOrd="0" presId="urn:microsoft.com/office/officeart/2005/8/layout/cycle1"/>
    <dgm:cxn modelId="{D734A4D0-E87A-493A-8E5B-BA3ED243866A}" type="presParOf" srcId="{13923DEC-75D9-4049-BB37-139D011F3CFE}" destId="{B36FC3B6-772C-49CC-883F-0CFCDA54D734}" srcOrd="4" destOrd="0" presId="urn:microsoft.com/office/officeart/2005/8/layout/cycle1"/>
    <dgm:cxn modelId="{309E09A8-107B-4454-81ED-65AD83C1AC85}" type="presParOf" srcId="{13923DEC-75D9-4049-BB37-139D011F3CFE}" destId="{7C2003EB-F719-415C-BDCB-B974E22C4AC1}" srcOrd="5" destOrd="0" presId="urn:microsoft.com/office/officeart/2005/8/layout/cycle1"/>
    <dgm:cxn modelId="{D5372656-A845-4EAC-A756-C08BAD723891}" type="presParOf" srcId="{13923DEC-75D9-4049-BB37-139D011F3CFE}" destId="{577ED2F4-B7F5-424E-8154-5FD0F6136B82}" srcOrd="6" destOrd="0" presId="urn:microsoft.com/office/officeart/2005/8/layout/cycle1"/>
    <dgm:cxn modelId="{ED7C723F-87EA-47CE-B0E8-41422FBA5930}" type="presParOf" srcId="{13923DEC-75D9-4049-BB37-139D011F3CFE}" destId="{7612643C-8D5F-4BD8-8B85-942F93E03F5A}" srcOrd="7" destOrd="0" presId="urn:microsoft.com/office/officeart/2005/8/layout/cycle1"/>
    <dgm:cxn modelId="{4A1BCE81-C4DF-49A8-A95D-6D852D03FA4A}" type="presParOf" srcId="{13923DEC-75D9-4049-BB37-139D011F3CFE}" destId="{D03FB86F-935A-458A-B7F5-C7D29DD63550}" srcOrd="8" destOrd="0" presId="urn:microsoft.com/office/officeart/2005/8/layout/cycle1"/>
    <dgm:cxn modelId="{798F4002-264A-4F23-A1A8-74DB2AB46B4A}" type="presParOf" srcId="{13923DEC-75D9-4049-BB37-139D011F3CFE}" destId="{074A160D-DA5B-49DD-8005-E8FEB5EB4D92}" srcOrd="9" destOrd="0" presId="urn:microsoft.com/office/officeart/2005/8/layout/cycle1"/>
    <dgm:cxn modelId="{D6202FA7-4492-4B3D-A155-6AE4E401BA11}" type="presParOf" srcId="{13923DEC-75D9-4049-BB37-139D011F3CFE}" destId="{CB4BC677-3387-4963-960F-AC553E421275}" srcOrd="10" destOrd="0" presId="urn:microsoft.com/office/officeart/2005/8/layout/cycle1"/>
    <dgm:cxn modelId="{6E9C6819-0FDF-4D4D-B0B9-C10E30756D2D}" type="presParOf" srcId="{13923DEC-75D9-4049-BB37-139D011F3CFE}" destId="{9FFE0014-E15B-4B1B-BF06-32C2CA4A195E}" srcOrd="11" destOrd="0" presId="urn:microsoft.com/office/officeart/2005/8/layout/cycle1"/>
    <dgm:cxn modelId="{ECF5851C-0EA9-417A-BFE0-6643FD27EEF6}" type="presParOf" srcId="{13923DEC-75D9-4049-BB37-139D011F3CFE}" destId="{DAB8A7A1-31EF-49E2-9701-443173A8D15E}" srcOrd="12" destOrd="0" presId="urn:microsoft.com/office/officeart/2005/8/layout/cycle1"/>
    <dgm:cxn modelId="{C91B82C8-ED08-4C2F-9D4D-76D5F1215360}" type="presParOf" srcId="{13923DEC-75D9-4049-BB37-139D011F3CFE}" destId="{B2BE805E-D23E-4C49-A573-20BE18F4579D}" srcOrd="13" destOrd="0" presId="urn:microsoft.com/office/officeart/2005/8/layout/cycle1"/>
    <dgm:cxn modelId="{AFD9ACBD-E1AD-46AE-9828-07299A5723D7}" type="presParOf" srcId="{13923DEC-75D9-4049-BB37-139D011F3CFE}" destId="{4FD49F87-76AB-40EB-8F18-E7C8228BA6CE}" srcOrd="14" destOrd="0" presId="urn:microsoft.com/office/officeart/2005/8/layout/cycle1"/>
    <dgm:cxn modelId="{7EE75739-4FCD-4473-A14F-EEFDD2EC157E}" type="presParOf" srcId="{13923DEC-75D9-4049-BB37-139D011F3CFE}" destId="{04E90803-C969-4F1B-AA3C-486C18B020D6}" srcOrd="15" destOrd="0" presId="urn:microsoft.com/office/officeart/2005/8/layout/cycle1"/>
    <dgm:cxn modelId="{9FC142E9-B5D7-4EBE-BDC6-DDCF0680DAFF}" type="presParOf" srcId="{13923DEC-75D9-4049-BB37-139D011F3CFE}" destId="{08373A64-7514-449E-A243-384346CEBEF6}" srcOrd="16" destOrd="0" presId="urn:microsoft.com/office/officeart/2005/8/layout/cycle1"/>
    <dgm:cxn modelId="{6969D0B1-949B-487D-A8A7-C97FAEC1B7AB}" type="presParOf" srcId="{13923DEC-75D9-4049-BB37-139D011F3CFE}" destId="{5BC80E51-91FC-43C8-BE3B-09EAD2467B7A}" srcOrd="17" destOrd="0" presId="urn:microsoft.com/office/officeart/2005/8/layout/cycle1"/>
    <dgm:cxn modelId="{536B8788-87C1-4B72-BD82-F8AE2EF93099}" type="presParOf" srcId="{13923DEC-75D9-4049-BB37-139D011F3CFE}" destId="{647CB653-CAA4-41A5-A406-E2E4C48F3F4D}" srcOrd="18" destOrd="0" presId="urn:microsoft.com/office/officeart/2005/8/layout/cycle1"/>
    <dgm:cxn modelId="{6A5BF9AA-4C55-4F62-8B16-5A42F21604E2}" type="presParOf" srcId="{13923DEC-75D9-4049-BB37-139D011F3CFE}" destId="{047DD24E-140D-432C-AD81-91D85B35866C}" srcOrd="19" destOrd="0" presId="urn:microsoft.com/office/officeart/2005/8/layout/cycle1"/>
    <dgm:cxn modelId="{C8BB7BF4-2AD8-4C4E-888A-FBB563B49043}" type="presParOf" srcId="{13923DEC-75D9-4049-BB37-139D011F3CFE}" destId="{92F21DBC-3BDF-4C1F-AE3A-8198C0A35CB0}" srcOrd="20"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335AF50-F337-487E-8740-545D1D5A332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0B62ECF-BCEB-402B-8080-626247351003}">
      <dgm:prSet custT="1"/>
      <dgm:spPr/>
      <dgm:t>
        <a:bodyPr/>
        <a:lstStyle/>
        <a:p>
          <a:pPr>
            <a:lnSpc>
              <a:spcPct val="100000"/>
            </a:lnSpc>
          </a:pPr>
          <a:r>
            <a:rPr lang="en-US" sz="3600" dirty="0"/>
            <a:t>1. Identify your personal strengths by asking people for stories of you at your best. The stories can be anything: work-related, personal experiences, achievements, if they represent you at your best!</a:t>
          </a:r>
        </a:p>
      </dgm:t>
    </dgm:pt>
    <dgm:pt modelId="{28057C9F-8A8D-4CD5-B721-98D864D58ABF}" type="parTrans" cxnId="{87FC0A49-10E5-469D-81B0-BFBFF3010A0A}">
      <dgm:prSet/>
      <dgm:spPr/>
      <dgm:t>
        <a:bodyPr/>
        <a:lstStyle/>
        <a:p>
          <a:endParaRPr lang="en-US" sz="2400"/>
        </a:p>
      </dgm:t>
    </dgm:pt>
    <dgm:pt modelId="{3B313323-86D5-41C0-9621-F2497C60DCAD}" type="sibTrans" cxnId="{87FC0A49-10E5-469D-81B0-BFBFF3010A0A}">
      <dgm:prSet/>
      <dgm:spPr/>
      <dgm:t>
        <a:bodyPr/>
        <a:lstStyle/>
        <a:p>
          <a:endParaRPr lang="en-US" sz="2400"/>
        </a:p>
      </dgm:t>
    </dgm:pt>
    <dgm:pt modelId="{FCD5A23F-B29E-4D64-9848-AF438FD5E2C7}">
      <dgm:prSet custT="1"/>
      <dgm:spPr/>
      <dgm:t>
        <a:bodyPr/>
        <a:lstStyle/>
        <a:p>
          <a:pPr>
            <a:lnSpc>
              <a:spcPct val="100000"/>
            </a:lnSpc>
          </a:pPr>
          <a:r>
            <a:rPr lang="en-US" sz="3600" dirty="0"/>
            <a:t>2. </a:t>
          </a:r>
          <a:r>
            <a:rPr lang="en-US" sz="3600" dirty="0" err="1"/>
            <a:t>Organise</a:t>
          </a:r>
          <a:r>
            <a:rPr lang="en-US" sz="3600" dirty="0"/>
            <a:t> your stories to pull out insights and your strengths</a:t>
          </a:r>
        </a:p>
      </dgm:t>
    </dgm:pt>
    <dgm:pt modelId="{7F759D2C-5DF8-4922-AAEE-7B0FCC136CEA}" type="parTrans" cxnId="{45494CA7-4C21-4692-8332-64BDCC89794C}">
      <dgm:prSet/>
      <dgm:spPr/>
      <dgm:t>
        <a:bodyPr/>
        <a:lstStyle/>
        <a:p>
          <a:endParaRPr lang="en-US" sz="2400"/>
        </a:p>
      </dgm:t>
    </dgm:pt>
    <dgm:pt modelId="{7D51794A-93A8-4610-86AB-ADD8E51C126B}" type="sibTrans" cxnId="{45494CA7-4C21-4692-8332-64BDCC89794C}">
      <dgm:prSet/>
      <dgm:spPr/>
      <dgm:t>
        <a:bodyPr/>
        <a:lstStyle/>
        <a:p>
          <a:endParaRPr lang="en-US" sz="2400"/>
        </a:p>
      </dgm:t>
    </dgm:pt>
    <dgm:pt modelId="{7B479632-CAC9-48D0-ABAE-A19B9C45664F}">
      <dgm:prSet custT="1"/>
      <dgm:spPr/>
      <dgm:t>
        <a:bodyPr/>
        <a:lstStyle/>
        <a:p>
          <a:pPr>
            <a:lnSpc>
              <a:spcPct val="100000"/>
            </a:lnSpc>
          </a:pPr>
          <a:r>
            <a:rPr lang="en-US" sz="3600" dirty="0"/>
            <a:t>3. Make an action plan to build on them.</a:t>
          </a:r>
        </a:p>
      </dgm:t>
    </dgm:pt>
    <dgm:pt modelId="{29AF3C28-5106-4ED2-BF2B-1B290B8D6C18}" type="parTrans" cxnId="{2CD133CA-C887-410B-8B5E-02A9F8955BE8}">
      <dgm:prSet/>
      <dgm:spPr/>
      <dgm:t>
        <a:bodyPr/>
        <a:lstStyle/>
        <a:p>
          <a:endParaRPr lang="en-US" sz="2400"/>
        </a:p>
      </dgm:t>
    </dgm:pt>
    <dgm:pt modelId="{41A0F071-8708-42CB-9BB4-51460E1371BD}" type="sibTrans" cxnId="{2CD133CA-C887-410B-8B5E-02A9F8955BE8}">
      <dgm:prSet/>
      <dgm:spPr/>
      <dgm:t>
        <a:bodyPr/>
        <a:lstStyle/>
        <a:p>
          <a:endParaRPr lang="en-US" sz="2400"/>
        </a:p>
      </dgm:t>
    </dgm:pt>
    <dgm:pt modelId="{9985359E-676D-425B-A81C-D494068C8F40}" type="pres">
      <dgm:prSet presAssocID="{2335AF50-F337-487E-8740-545D1D5A3327}" presName="root" presStyleCnt="0">
        <dgm:presLayoutVars>
          <dgm:dir/>
          <dgm:resizeHandles val="exact"/>
        </dgm:presLayoutVars>
      </dgm:prSet>
      <dgm:spPr/>
    </dgm:pt>
    <dgm:pt modelId="{83E2BD93-563A-4C0A-8307-035D5A720D43}" type="pres">
      <dgm:prSet presAssocID="{00B62ECF-BCEB-402B-8080-626247351003}" presName="compNode" presStyleCnt="0"/>
      <dgm:spPr/>
    </dgm:pt>
    <dgm:pt modelId="{63BE7D50-5A38-43EF-B84D-60979B93122A}" type="pres">
      <dgm:prSet presAssocID="{00B62ECF-BCEB-402B-8080-626247351003}" presName="bgRect" presStyleLbl="bgShp" presStyleIdx="0" presStyleCnt="3"/>
      <dgm:spPr/>
    </dgm:pt>
    <dgm:pt modelId="{3F9B4606-B058-4E66-88C8-3785880FC6B8}" type="pres">
      <dgm:prSet presAssocID="{00B62ECF-BCEB-402B-8080-62624735100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nections"/>
        </a:ext>
      </dgm:extLst>
    </dgm:pt>
    <dgm:pt modelId="{FA60B8DE-06D6-4F56-B4CD-75527531BF31}" type="pres">
      <dgm:prSet presAssocID="{00B62ECF-BCEB-402B-8080-626247351003}" presName="spaceRect" presStyleCnt="0"/>
      <dgm:spPr/>
    </dgm:pt>
    <dgm:pt modelId="{7033F6D2-1A34-4005-BD39-7462A4188606}" type="pres">
      <dgm:prSet presAssocID="{00B62ECF-BCEB-402B-8080-626247351003}" presName="parTx" presStyleLbl="revTx" presStyleIdx="0" presStyleCnt="3">
        <dgm:presLayoutVars>
          <dgm:chMax val="0"/>
          <dgm:chPref val="0"/>
        </dgm:presLayoutVars>
      </dgm:prSet>
      <dgm:spPr/>
    </dgm:pt>
    <dgm:pt modelId="{8390CF91-3D00-41DF-AF78-4F704F2A11A8}" type="pres">
      <dgm:prSet presAssocID="{3B313323-86D5-41C0-9621-F2497C60DCAD}" presName="sibTrans" presStyleCnt="0"/>
      <dgm:spPr/>
    </dgm:pt>
    <dgm:pt modelId="{93E0B73B-25E0-4821-96AA-B54AE1A9FE57}" type="pres">
      <dgm:prSet presAssocID="{FCD5A23F-B29E-4D64-9848-AF438FD5E2C7}" presName="compNode" presStyleCnt="0"/>
      <dgm:spPr/>
    </dgm:pt>
    <dgm:pt modelId="{F8275AF8-A445-427E-AB15-B73AF24666B4}" type="pres">
      <dgm:prSet presAssocID="{FCD5A23F-B29E-4D64-9848-AF438FD5E2C7}" presName="bgRect" presStyleLbl="bgShp" presStyleIdx="1" presStyleCnt="3"/>
      <dgm:spPr/>
    </dgm:pt>
    <dgm:pt modelId="{09DF90E2-D021-4B29-AF83-6AEDD0A6A886}" type="pres">
      <dgm:prSet presAssocID="{FCD5A23F-B29E-4D64-9848-AF438FD5E2C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A04DC3CD-A7B2-4633-9EA0-842162488580}" type="pres">
      <dgm:prSet presAssocID="{FCD5A23F-B29E-4D64-9848-AF438FD5E2C7}" presName="spaceRect" presStyleCnt="0"/>
      <dgm:spPr/>
    </dgm:pt>
    <dgm:pt modelId="{5E379D09-53BB-449C-846E-6D21A73CA0A1}" type="pres">
      <dgm:prSet presAssocID="{FCD5A23F-B29E-4D64-9848-AF438FD5E2C7}" presName="parTx" presStyleLbl="revTx" presStyleIdx="1" presStyleCnt="3">
        <dgm:presLayoutVars>
          <dgm:chMax val="0"/>
          <dgm:chPref val="0"/>
        </dgm:presLayoutVars>
      </dgm:prSet>
      <dgm:spPr/>
    </dgm:pt>
    <dgm:pt modelId="{9468373C-E2C0-4836-AFDA-5D3EAF079806}" type="pres">
      <dgm:prSet presAssocID="{7D51794A-93A8-4610-86AB-ADD8E51C126B}" presName="sibTrans" presStyleCnt="0"/>
      <dgm:spPr/>
    </dgm:pt>
    <dgm:pt modelId="{2BBCAAF9-8DEB-4295-AD0A-D8905DF5F2EF}" type="pres">
      <dgm:prSet presAssocID="{7B479632-CAC9-48D0-ABAE-A19B9C45664F}" presName="compNode" presStyleCnt="0"/>
      <dgm:spPr/>
    </dgm:pt>
    <dgm:pt modelId="{76827555-F299-424A-ACFF-3984982E7F44}" type="pres">
      <dgm:prSet presAssocID="{7B479632-CAC9-48D0-ABAE-A19B9C45664F}" presName="bgRect" presStyleLbl="bgShp" presStyleIdx="2" presStyleCnt="3"/>
      <dgm:spPr/>
    </dgm:pt>
    <dgm:pt modelId="{DE787D78-BD8D-431A-9A45-F444D2FA0B5E}" type="pres">
      <dgm:prSet presAssocID="{7B479632-CAC9-48D0-ABAE-A19B9C45664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laybook"/>
        </a:ext>
      </dgm:extLst>
    </dgm:pt>
    <dgm:pt modelId="{142FE7B6-CB72-45FD-86C8-D3EA24D48691}" type="pres">
      <dgm:prSet presAssocID="{7B479632-CAC9-48D0-ABAE-A19B9C45664F}" presName="spaceRect" presStyleCnt="0"/>
      <dgm:spPr/>
    </dgm:pt>
    <dgm:pt modelId="{DA9F3F07-30BE-4A4A-852E-86D45939B77C}" type="pres">
      <dgm:prSet presAssocID="{7B479632-CAC9-48D0-ABAE-A19B9C45664F}" presName="parTx" presStyleLbl="revTx" presStyleIdx="2" presStyleCnt="3">
        <dgm:presLayoutVars>
          <dgm:chMax val="0"/>
          <dgm:chPref val="0"/>
        </dgm:presLayoutVars>
      </dgm:prSet>
      <dgm:spPr/>
    </dgm:pt>
  </dgm:ptLst>
  <dgm:cxnLst>
    <dgm:cxn modelId="{87FC0A49-10E5-469D-81B0-BFBFF3010A0A}" srcId="{2335AF50-F337-487E-8740-545D1D5A3327}" destId="{00B62ECF-BCEB-402B-8080-626247351003}" srcOrd="0" destOrd="0" parTransId="{28057C9F-8A8D-4CD5-B721-98D864D58ABF}" sibTransId="{3B313323-86D5-41C0-9621-F2497C60DCAD}"/>
    <dgm:cxn modelId="{1E0D545A-EC6E-4EE0-9CB9-B10DE96301A8}" type="presOf" srcId="{2335AF50-F337-487E-8740-545D1D5A3327}" destId="{9985359E-676D-425B-A81C-D494068C8F40}" srcOrd="0" destOrd="0" presId="urn:microsoft.com/office/officeart/2018/2/layout/IconVerticalSolidList"/>
    <dgm:cxn modelId="{45494CA7-4C21-4692-8332-64BDCC89794C}" srcId="{2335AF50-F337-487E-8740-545D1D5A3327}" destId="{FCD5A23F-B29E-4D64-9848-AF438FD5E2C7}" srcOrd="1" destOrd="0" parTransId="{7F759D2C-5DF8-4922-AAEE-7B0FCC136CEA}" sibTransId="{7D51794A-93A8-4610-86AB-ADD8E51C126B}"/>
    <dgm:cxn modelId="{948657B8-F5CF-4086-A568-BCDA99F432D0}" type="presOf" srcId="{00B62ECF-BCEB-402B-8080-626247351003}" destId="{7033F6D2-1A34-4005-BD39-7462A4188606}" srcOrd="0" destOrd="0" presId="urn:microsoft.com/office/officeart/2018/2/layout/IconVerticalSolidList"/>
    <dgm:cxn modelId="{43A22DBE-57D9-45B0-805E-254384533E98}" type="presOf" srcId="{7B479632-CAC9-48D0-ABAE-A19B9C45664F}" destId="{DA9F3F07-30BE-4A4A-852E-86D45939B77C}" srcOrd="0" destOrd="0" presId="urn:microsoft.com/office/officeart/2018/2/layout/IconVerticalSolidList"/>
    <dgm:cxn modelId="{E3A614C5-B4B4-49EC-828F-35FB3C28D250}" type="presOf" srcId="{FCD5A23F-B29E-4D64-9848-AF438FD5E2C7}" destId="{5E379D09-53BB-449C-846E-6D21A73CA0A1}" srcOrd="0" destOrd="0" presId="urn:microsoft.com/office/officeart/2018/2/layout/IconVerticalSolidList"/>
    <dgm:cxn modelId="{2CD133CA-C887-410B-8B5E-02A9F8955BE8}" srcId="{2335AF50-F337-487E-8740-545D1D5A3327}" destId="{7B479632-CAC9-48D0-ABAE-A19B9C45664F}" srcOrd="2" destOrd="0" parTransId="{29AF3C28-5106-4ED2-BF2B-1B290B8D6C18}" sibTransId="{41A0F071-8708-42CB-9BB4-51460E1371BD}"/>
    <dgm:cxn modelId="{30CAB3D1-F16A-4A5D-9014-4AD4C61E51A2}" type="presParOf" srcId="{9985359E-676D-425B-A81C-D494068C8F40}" destId="{83E2BD93-563A-4C0A-8307-035D5A720D43}" srcOrd="0" destOrd="0" presId="urn:microsoft.com/office/officeart/2018/2/layout/IconVerticalSolidList"/>
    <dgm:cxn modelId="{3279AC88-543C-4E68-BD01-A4EE80976EE8}" type="presParOf" srcId="{83E2BD93-563A-4C0A-8307-035D5A720D43}" destId="{63BE7D50-5A38-43EF-B84D-60979B93122A}" srcOrd="0" destOrd="0" presId="urn:microsoft.com/office/officeart/2018/2/layout/IconVerticalSolidList"/>
    <dgm:cxn modelId="{301DD7A4-5618-48B9-8B5A-3F00B14C4298}" type="presParOf" srcId="{83E2BD93-563A-4C0A-8307-035D5A720D43}" destId="{3F9B4606-B058-4E66-88C8-3785880FC6B8}" srcOrd="1" destOrd="0" presId="urn:microsoft.com/office/officeart/2018/2/layout/IconVerticalSolidList"/>
    <dgm:cxn modelId="{C345B6D8-229A-40A5-BEEE-97B3AD00CB57}" type="presParOf" srcId="{83E2BD93-563A-4C0A-8307-035D5A720D43}" destId="{FA60B8DE-06D6-4F56-B4CD-75527531BF31}" srcOrd="2" destOrd="0" presId="urn:microsoft.com/office/officeart/2018/2/layout/IconVerticalSolidList"/>
    <dgm:cxn modelId="{E8A96BD8-48C9-480E-8D96-E7070F217D8E}" type="presParOf" srcId="{83E2BD93-563A-4C0A-8307-035D5A720D43}" destId="{7033F6D2-1A34-4005-BD39-7462A4188606}" srcOrd="3" destOrd="0" presId="urn:microsoft.com/office/officeart/2018/2/layout/IconVerticalSolidList"/>
    <dgm:cxn modelId="{B787FBA9-0BB5-42EB-8C26-9D4AEF4EFBF0}" type="presParOf" srcId="{9985359E-676D-425B-A81C-D494068C8F40}" destId="{8390CF91-3D00-41DF-AF78-4F704F2A11A8}" srcOrd="1" destOrd="0" presId="urn:microsoft.com/office/officeart/2018/2/layout/IconVerticalSolidList"/>
    <dgm:cxn modelId="{885C13EA-9077-46A1-BC91-CAD40196C507}" type="presParOf" srcId="{9985359E-676D-425B-A81C-D494068C8F40}" destId="{93E0B73B-25E0-4821-96AA-B54AE1A9FE57}" srcOrd="2" destOrd="0" presId="urn:microsoft.com/office/officeart/2018/2/layout/IconVerticalSolidList"/>
    <dgm:cxn modelId="{6EAD61C0-C30E-4191-A193-9C0C18943493}" type="presParOf" srcId="{93E0B73B-25E0-4821-96AA-B54AE1A9FE57}" destId="{F8275AF8-A445-427E-AB15-B73AF24666B4}" srcOrd="0" destOrd="0" presId="urn:microsoft.com/office/officeart/2018/2/layout/IconVerticalSolidList"/>
    <dgm:cxn modelId="{BA381DE8-CD81-4FFE-8E7A-D39E41C65050}" type="presParOf" srcId="{93E0B73B-25E0-4821-96AA-B54AE1A9FE57}" destId="{09DF90E2-D021-4B29-AF83-6AEDD0A6A886}" srcOrd="1" destOrd="0" presId="urn:microsoft.com/office/officeart/2018/2/layout/IconVerticalSolidList"/>
    <dgm:cxn modelId="{842BC6B8-1FDA-46EB-B874-507818AF1A62}" type="presParOf" srcId="{93E0B73B-25E0-4821-96AA-B54AE1A9FE57}" destId="{A04DC3CD-A7B2-4633-9EA0-842162488580}" srcOrd="2" destOrd="0" presId="urn:microsoft.com/office/officeart/2018/2/layout/IconVerticalSolidList"/>
    <dgm:cxn modelId="{E20401EF-3DD4-4EA2-A434-6FBA24D61C69}" type="presParOf" srcId="{93E0B73B-25E0-4821-96AA-B54AE1A9FE57}" destId="{5E379D09-53BB-449C-846E-6D21A73CA0A1}" srcOrd="3" destOrd="0" presId="urn:microsoft.com/office/officeart/2018/2/layout/IconVerticalSolidList"/>
    <dgm:cxn modelId="{A4D15981-C28B-4239-89CD-BC5C3855AE1D}" type="presParOf" srcId="{9985359E-676D-425B-A81C-D494068C8F40}" destId="{9468373C-E2C0-4836-AFDA-5D3EAF079806}" srcOrd="3" destOrd="0" presId="urn:microsoft.com/office/officeart/2018/2/layout/IconVerticalSolidList"/>
    <dgm:cxn modelId="{5B36B5FD-D922-4BA6-BE9C-691A09C5D3F4}" type="presParOf" srcId="{9985359E-676D-425B-A81C-D494068C8F40}" destId="{2BBCAAF9-8DEB-4295-AD0A-D8905DF5F2EF}" srcOrd="4" destOrd="0" presId="urn:microsoft.com/office/officeart/2018/2/layout/IconVerticalSolidList"/>
    <dgm:cxn modelId="{0FB9F9C6-83E3-41B4-BDCE-38535929F104}" type="presParOf" srcId="{2BBCAAF9-8DEB-4295-AD0A-D8905DF5F2EF}" destId="{76827555-F299-424A-ACFF-3984982E7F44}" srcOrd="0" destOrd="0" presId="urn:microsoft.com/office/officeart/2018/2/layout/IconVerticalSolidList"/>
    <dgm:cxn modelId="{C4201B7F-419A-48A9-A22B-FC6EE068E6A4}" type="presParOf" srcId="{2BBCAAF9-8DEB-4295-AD0A-D8905DF5F2EF}" destId="{DE787D78-BD8D-431A-9A45-F444D2FA0B5E}" srcOrd="1" destOrd="0" presId="urn:microsoft.com/office/officeart/2018/2/layout/IconVerticalSolidList"/>
    <dgm:cxn modelId="{F484A2CC-CAE4-456E-BBD2-E54C7C0E8398}" type="presParOf" srcId="{2BBCAAF9-8DEB-4295-AD0A-D8905DF5F2EF}" destId="{142FE7B6-CB72-45FD-86C8-D3EA24D48691}" srcOrd="2" destOrd="0" presId="urn:microsoft.com/office/officeart/2018/2/layout/IconVerticalSolidList"/>
    <dgm:cxn modelId="{63E92416-E8E7-47A4-B8D5-AB4145BEA6E9}" type="presParOf" srcId="{2BBCAAF9-8DEB-4295-AD0A-D8905DF5F2EF}" destId="{DA9F3F07-30BE-4A4A-852E-86D45939B77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ED31DBA-3F4E-4E41-8E06-A895217496A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544CB29-7325-4A70-A953-F7166D81FE56}">
      <dgm:prSet custT="1"/>
      <dgm:spPr/>
      <dgm:t>
        <a:bodyPr/>
        <a:lstStyle/>
        <a:p>
          <a:endParaRPr lang="en-GB" sz="4000" dirty="0"/>
        </a:p>
        <a:p>
          <a:r>
            <a:rPr lang="en-GB" sz="4000" dirty="0"/>
            <a:t>With an innate sense of what drives you to perform at your best, you can, in turn, unleash that potential in others, enabling them to develop and deliver in the face of organizational challenges” ‘Effective Leadership: How to Be a Better Leader’, Gallup </a:t>
          </a:r>
          <a:r>
            <a:rPr lang="en-GB" sz="3200" dirty="0">
              <a:hlinkClick xmlns:r="http://schemas.openxmlformats.org/officeDocument/2006/relationships" r:id="rId1"/>
            </a:rPr>
            <a:t>https://www.gallup.com/cliftonstrengths/en/356072/how-to-be-better-leader.aspx</a:t>
          </a:r>
          <a:endParaRPr lang="en-GB" sz="3200" dirty="0"/>
        </a:p>
        <a:p>
          <a:endParaRPr lang="en-US" sz="4000" dirty="0"/>
        </a:p>
      </dgm:t>
    </dgm:pt>
    <dgm:pt modelId="{2E43DE31-597F-4D47-A7A9-A7DCCC5828A5}" type="parTrans" cxnId="{2DBA5027-3041-458A-BA73-DA5559647B3D}">
      <dgm:prSet/>
      <dgm:spPr/>
      <dgm:t>
        <a:bodyPr/>
        <a:lstStyle/>
        <a:p>
          <a:endParaRPr lang="en-US" sz="2800"/>
        </a:p>
      </dgm:t>
    </dgm:pt>
    <dgm:pt modelId="{F3126290-1B72-468E-AE47-1BAE46704E83}" type="sibTrans" cxnId="{2DBA5027-3041-458A-BA73-DA5559647B3D}">
      <dgm:prSet/>
      <dgm:spPr/>
      <dgm:t>
        <a:bodyPr/>
        <a:lstStyle/>
        <a:p>
          <a:endParaRPr lang="en-US" sz="2800"/>
        </a:p>
      </dgm:t>
    </dgm:pt>
    <dgm:pt modelId="{8443BCC6-6A4E-43B9-A8D7-C2A9B59CCE2E}">
      <dgm:prSet custT="1"/>
      <dgm:spPr/>
      <dgm:t>
        <a:bodyPr/>
        <a:lstStyle/>
        <a:p>
          <a:r>
            <a:rPr lang="en-GB" sz="4000" dirty="0"/>
            <a:t>“Leaders’ personal styles create about 70% of their business’s emotional climate. And this drives around 20%, or even 30%, of their profitability” Daniel Goleman </a:t>
          </a:r>
          <a:endParaRPr lang="en-US" sz="4000" dirty="0"/>
        </a:p>
      </dgm:t>
    </dgm:pt>
    <dgm:pt modelId="{C3012354-E791-4621-ACAD-FAE9231705D4}" type="parTrans" cxnId="{9F2EF838-CFA1-4863-A785-CE43CBA488EA}">
      <dgm:prSet/>
      <dgm:spPr/>
      <dgm:t>
        <a:bodyPr/>
        <a:lstStyle/>
        <a:p>
          <a:endParaRPr lang="en-US" sz="2800"/>
        </a:p>
      </dgm:t>
    </dgm:pt>
    <dgm:pt modelId="{D453A093-6F17-4261-BB15-BEA3066F4189}" type="sibTrans" cxnId="{9F2EF838-CFA1-4863-A785-CE43CBA488EA}">
      <dgm:prSet/>
      <dgm:spPr/>
      <dgm:t>
        <a:bodyPr/>
        <a:lstStyle/>
        <a:p>
          <a:endParaRPr lang="en-US" sz="2800"/>
        </a:p>
      </dgm:t>
    </dgm:pt>
    <dgm:pt modelId="{BE64E9A8-CFAD-3847-8076-B38921A736F0}" type="pres">
      <dgm:prSet presAssocID="{0ED31DBA-3F4E-4E41-8E06-A895217496A0}" presName="linear" presStyleCnt="0">
        <dgm:presLayoutVars>
          <dgm:animLvl val="lvl"/>
          <dgm:resizeHandles val="exact"/>
        </dgm:presLayoutVars>
      </dgm:prSet>
      <dgm:spPr/>
    </dgm:pt>
    <dgm:pt modelId="{6C0E77DE-A8BD-3A4F-9F06-6EC25FFB100E}" type="pres">
      <dgm:prSet presAssocID="{4544CB29-7325-4A70-A953-F7166D81FE56}" presName="parentText" presStyleLbl="node1" presStyleIdx="0" presStyleCnt="2">
        <dgm:presLayoutVars>
          <dgm:chMax val="0"/>
          <dgm:bulletEnabled val="1"/>
        </dgm:presLayoutVars>
      </dgm:prSet>
      <dgm:spPr/>
    </dgm:pt>
    <dgm:pt modelId="{B3028C22-D6EE-C543-A3BA-3C4FE9C4773B}" type="pres">
      <dgm:prSet presAssocID="{F3126290-1B72-468E-AE47-1BAE46704E83}" presName="spacer" presStyleCnt="0"/>
      <dgm:spPr/>
    </dgm:pt>
    <dgm:pt modelId="{DEC4FF82-08C6-BC4D-976B-035E13F5F6C4}" type="pres">
      <dgm:prSet presAssocID="{8443BCC6-6A4E-43B9-A8D7-C2A9B59CCE2E}" presName="parentText" presStyleLbl="node1" presStyleIdx="1" presStyleCnt="2">
        <dgm:presLayoutVars>
          <dgm:chMax val="0"/>
          <dgm:bulletEnabled val="1"/>
        </dgm:presLayoutVars>
      </dgm:prSet>
      <dgm:spPr/>
    </dgm:pt>
  </dgm:ptLst>
  <dgm:cxnLst>
    <dgm:cxn modelId="{A1927011-C5E2-4CC7-8CC4-97150D5A2EE3}" type="presOf" srcId="{8443BCC6-6A4E-43B9-A8D7-C2A9B59CCE2E}" destId="{DEC4FF82-08C6-BC4D-976B-035E13F5F6C4}" srcOrd="0" destOrd="0" presId="urn:microsoft.com/office/officeart/2005/8/layout/vList2"/>
    <dgm:cxn modelId="{2DBA5027-3041-458A-BA73-DA5559647B3D}" srcId="{0ED31DBA-3F4E-4E41-8E06-A895217496A0}" destId="{4544CB29-7325-4A70-A953-F7166D81FE56}" srcOrd="0" destOrd="0" parTransId="{2E43DE31-597F-4D47-A7A9-A7DCCC5828A5}" sibTransId="{F3126290-1B72-468E-AE47-1BAE46704E83}"/>
    <dgm:cxn modelId="{9F2EF838-CFA1-4863-A785-CE43CBA488EA}" srcId="{0ED31DBA-3F4E-4E41-8E06-A895217496A0}" destId="{8443BCC6-6A4E-43B9-A8D7-C2A9B59CCE2E}" srcOrd="1" destOrd="0" parTransId="{C3012354-E791-4621-ACAD-FAE9231705D4}" sibTransId="{D453A093-6F17-4261-BB15-BEA3066F4189}"/>
    <dgm:cxn modelId="{ED638E81-E876-42FF-9237-D4DA1986B337}" type="presOf" srcId="{4544CB29-7325-4A70-A953-F7166D81FE56}" destId="{6C0E77DE-A8BD-3A4F-9F06-6EC25FFB100E}" srcOrd="0" destOrd="0" presId="urn:microsoft.com/office/officeart/2005/8/layout/vList2"/>
    <dgm:cxn modelId="{9BBD1383-2A11-482E-9E3B-5224758EA687}" type="presOf" srcId="{0ED31DBA-3F4E-4E41-8E06-A895217496A0}" destId="{BE64E9A8-CFAD-3847-8076-B38921A736F0}" srcOrd="0" destOrd="0" presId="urn:microsoft.com/office/officeart/2005/8/layout/vList2"/>
    <dgm:cxn modelId="{11409645-00B5-4DAB-A0FC-42A0EF2C0257}" type="presParOf" srcId="{BE64E9A8-CFAD-3847-8076-B38921A736F0}" destId="{6C0E77DE-A8BD-3A4F-9F06-6EC25FFB100E}" srcOrd="0" destOrd="0" presId="urn:microsoft.com/office/officeart/2005/8/layout/vList2"/>
    <dgm:cxn modelId="{0EA60F0C-D1D7-446D-A2A3-5974FB58A76B}" type="presParOf" srcId="{BE64E9A8-CFAD-3847-8076-B38921A736F0}" destId="{B3028C22-D6EE-C543-A3BA-3C4FE9C4773B}" srcOrd="1" destOrd="0" presId="urn:microsoft.com/office/officeart/2005/8/layout/vList2"/>
    <dgm:cxn modelId="{EE7C57F5-A9A8-456A-9951-C8D831939DA9}" type="presParOf" srcId="{BE64E9A8-CFAD-3847-8076-B38921A736F0}" destId="{DEC4FF82-08C6-BC4D-976B-035E13F5F6C4}"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37B7CD3-6353-4CB4-9729-56ACE490E4B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E5B1D3EB-4F36-4722-9F57-4F3677A0E6F3}">
      <dgm:prSet/>
      <dgm:spPr>
        <a:solidFill>
          <a:srgbClr val="39866D"/>
        </a:solidFill>
      </dgm:spPr>
      <dgm:t>
        <a:bodyPr/>
        <a:lstStyle/>
        <a:p>
          <a:r>
            <a:rPr lang="en-GB"/>
            <a:t>“I feel like a fraud’</a:t>
          </a:r>
          <a:endParaRPr lang="en-US"/>
        </a:p>
      </dgm:t>
    </dgm:pt>
    <dgm:pt modelId="{2505FE8C-156E-4A92-B277-BF66EEF6F7EB}" type="parTrans" cxnId="{690A134A-ABFD-4203-96AB-CEB544A1228F}">
      <dgm:prSet/>
      <dgm:spPr/>
      <dgm:t>
        <a:bodyPr/>
        <a:lstStyle/>
        <a:p>
          <a:endParaRPr lang="en-US"/>
        </a:p>
      </dgm:t>
    </dgm:pt>
    <dgm:pt modelId="{CE6B24E1-6647-4921-AD17-52EEDB32CAA4}" type="sibTrans" cxnId="{690A134A-ABFD-4203-96AB-CEB544A1228F}">
      <dgm:prSet/>
      <dgm:spPr>
        <a:solidFill>
          <a:schemeClr val="accent1">
            <a:tint val="40000"/>
            <a:hueOff val="0"/>
            <a:satOff val="0"/>
            <a:lumOff val="0"/>
          </a:schemeClr>
        </a:solidFill>
      </dgm:spPr>
      <dgm:t>
        <a:bodyPr/>
        <a:lstStyle/>
        <a:p>
          <a:endParaRPr lang="en-US"/>
        </a:p>
      </dgm:t>
    </dgm:pt>
    <dgm:pt modelId="{06D4B864-A4A7-4B5D-9E51-ACCC733A3CBD}">
      <dgm:prSet/>
      <dgm:spPr>
        <a:solidFill>
          <a:srgbClr val="39866D"/>
        </a:solidFill>
      </dgm:spPr>
      <dgm:t>
        <a:bodyPr/>
        <a:lstStyle/>
        <a:p>
          <a:r>
            <a:rPr lang="en-GB" dirty="0"/>
            <a:t>“Others are more skilled than me”</a:t>
          </a:r>
          <a:endParaRPr lang="en-US" dirty="0"/>
        </a:p>
      </dgm:t>
    </dgm:pt>
    <dgm:pt modelId="{3D3A8497-4AFE-403E-858C-3C4BC63D6422}" type="parTrans" cxnId="{9669EC56-97AF-4A3F-81A9-E8D2126A4139}">
      <dgm:prSet/>
      <dgm:spPr/>
      <dgm:t>
        <a:bodyPr/>
        <a:lstStyle/>
        <a:p>
          <a:endParaRPr lang="en-US"/>
        </a:p>
      </dgm:t>
    </dgm:pt>
    <dgm:pt modelId="{82BFE33C-DF75-4272-9CAA-BAF1E2451E46}" type="sibTrans" cxnId="{9669EC56-97AF-4A3F-81A9-E8D2126A4139}">
      <dgm:prSet/>
      <dgm:spPr>
        <a:solidFill>
          <a:schemeClr val="accent1">
            <a:tint val="40000"/>
            <a:hueOff val="0"/>
            <a:satOff val="0"/>
            <a:lumOff val="0"/>
          </a:schemeClr>
        </a:solidFill>
      </dgm:spPr>
      <dgm:t>
        <a:bodyPr/>
        <a:lstStyle/>
        <a:p>
          <a:endParaRPr lang="en-US"/>
        </a:p>
      </dgm:t>
    </dgm:pt>
    <dgm:pt modelId="{67D0FBD1-4F4A-442B-8FE1-FBF8F40B31E1}">
      <dgm:prSet/>
      <dgm:spPr>
        <a:solidFill>
          <a:srgbClr val="39866D"/>
        </a:solidFill>
      </dgm:spPr>
      <dgm:t>
        <a:bodyPr/>
        <a:lstStyle/>
        <a:p>
          <a:r>
            <a:rPr lang="en-GB"/>
            <a:t>“I don’t deserve my role / status / praise”</a:t>
          </a:r>
          <a:endParaRPr lang="en-US"/>
        </a:p>
      </dgm:t>
    </dgm:pt>
    <dgm:pt modelId="{225672FB-F6CA-49BE-8F54-69D00A8D952B}" type="parTrans" cxnId="{8C1BE09B-2F3D-4D6B-AF78-D2111E36BB35}">
      <dgm:prSet/>
      <dgm:spPr/>
      <dgm:t>
        <a:bodyPr/>
        <a:lstStyle/>
        <a:p>
          <a:endParaRPr lang="en-US"/>
        </a:p>
      </dgm:t>
    </dgm:pt>
    <dgm:pt modelId="{AF2E682A-52EC-424E-89A1-2AAFE48E45D3}" type="sibTrans" cxnId="{8C1BE09B-2F3D-4D6B-AF78-D2111E36BB35}">
      <dgm:prSet/>
      <dgm:spPr>
        <a:solidFill>
          <a:schemeClr val="accent1">
            <a:tint val="40000"/>
            <a:hueOff val="0"/>
            <a:satOff val="0"/>
            <a:lumOff val="0"/>
          </a:schemeClr>
        </a:solidFill>
      </dgm:spPr>
      <dgm:t>
        <a:bodyPr/>
        <a:lstStyle/>
        <a:p>
          <a:endParaRPr lang="en-US"/>
        </a:p>
      </dgm:t>
    </dgm:pt>
    <dgm:pt modelId="{3BFCC4BE-B49F-4C1C-A815-05186DC658E2}">
      <dgm:prSet/>
      <dgm:spPr>
        <a:solidFill>
          <a:srgbClr val="39866D"/>
        </a:solidFill>
      </dgm:spPr>
      <dgm:t>
        <a:bodyPr/>
        <a:lstStyle/>
        <a:p>
          <a:r>
            <a:rPr lang="en-GB"/>
            <a:t>“If I don’t get everything right, then I have failed”  </a:t>
          </a:r>
          <a:endParaRPr lang="en-US"/>
        </a:p>
      </dgm:t>
    </dgm:pt>
    <dgm:pt modelId="{AE77365F-7F66-4D2F-92CC-62B9F3E56F35}" type="parTrans" cxnId="{EC15603E-43C1-47B3-986B-3BEA068CD865}">
      <dgm:prSet/>
      <dgm:spPr/>
      <dgm:t>
        <a:bodyPr/>
        <a:lstStyle/>
        <a:p>
          <a:endParaRPr lang="en-US"/>
        </a:p>
      </dgm:t>
    </dgm:pt>
    <dgm:pt modelId="{F3E3BBED-1B26-4331-9D41-A5AF7C580B35}" type="sibTrans" cxnId="{EC15603E-43C1-47B3-986B-3BEA068CD865}">
      <dgm:prSet/>
      <dgm:spPr>
        <a:solidFill>
          <a:schemeClr val="accent1">
            <a:tint val="40000"/>
            <a:hueOff val="0"/>
            <a:satOff val="0"/>
            <a:lumOff val="0"/>
          </a:schemeClr>
        </a:solidFill>
      </dgm:spPr>
      <dgm:t>
        <a:bodyPr/>
        <a:lstStyle/>
        <a:p>
          <a:endParaRPr lang="en-US"/>
        </a:p>
      </dgm:t>
    </dgm:pt>
    <dgm:pt modelId="{6FC96984-41EB-4688-BA0F-B6C72E9EEDE7}">
      <dgm:prSet/>
      <dgm:spPr>
        <a:solidFill>
          <a:srgbClr val="39866D"/>
        </a:solidFill>
      </dgm:spPr>
      <dgm:t>
        <a:bodyPr/>
        <a:lstStyle/>
        <a:p>
          <a:r>
            <a:rPr lang="en-GB"/>
            <a:t>”I shouldn’t need to ask for help or support”   </a:t>
          </a:r>
          <a:endParaRPr lang="en-US"/>
        </a:p>
      </dgm:t>
    </dgm:pt>
    <dgm:pt modelId="{CBFC31ED-9B29-48EB-AE81-CA480AE83EF5}" type="parTrans" cxnId="{E3C38C56-90D4-4041-A485-D197269614A2}">
      <dgm:prSet/>
      <dgm:spPr/>
      <dgm:t>
        <a:bodyPr/>
        <a:lstStyle/>
        <a:p>
          <a:endParaRPr lang="en-US"/>
        </a:p>
      </dgm:t>
    </dgm:pt>
    <dgm:pt modelId="{910123C4-B7F3-4ADE-86FB-16CB59B263D8}" type="sibTrans" cxnId="{E3C38C56-90D4-4041-A485-D197269614A2}">
      <dgm:prSet/>
      <dgm:spPr/>
      <dgm:t>
        <a:bodyPr/>
        <a:lstStyle/>
        <a:p>
          <a:endParaRPr lang="en-US"/>
        </a:p>
      </dgm:t>
    </dgm:pt>
    <dgm:pt modelId="{B056BF49-1EBB-4EF5-9478-930DDFE3E49C}" type="pres">
      <dgm:prSet presAssocID="{737B7CD3-6353-4CB4-9729-56ACE490E4B9}" presName="outerComposite" presStyleCnt="0">
        <dgm:presLayoutVars>
          <dgm:chMax val="5"/>
          <dgm:dir/>
          <dgm:resizeHandles val="exact"/>
        </dgm:presLayoutVars>
      </dgm:prSet>
      <dgm:spPr/>
    </dgm:pt>
    <dgm:pt modelId="{8030023B-007D-42F2-B5A7-021E283C52B6}" type="pres">
      <dgm:prSet presAssocID="{737B7CD3-6353-4CB4-9729-56ACE490E4B9}" presName="dummyMaxCanvas" presStyleCnt="0">
        <dgm:presLayoutVars/>
      </dgm:prSet>
      <dgm:spPr/>
    </dgm:pt>
    <dgm:pt modelId="{EB412EDA-979F-4029-A08F-9F0B5C49C93C}" type="pres">
      <dgm:prSet presAssocID="{737B7CD3-6353-4CB4-9729-56ACE490E4B9}" presName="FiveNodes_1" presStyleLbl="node1" presStyleIdx="0" presStyleCnt="5">
        <dgm:presLayoutVars>
          <dgm:bulletEnabled val="1"/>
        </dgm:presLayoutVars>
      </dgm:prSet>
      <dgm:spPr/>
    </dgm:pt>
    <dgm:pt modelId="{5A3C628D-184C-4D21-9676-BAABAEBB0DD8}" type="pres">
      <dgm:prSet presAssocID="{737B7CD3-6353-4CB4-9729-56ACE490E4B9}" presName="FiveNodes_2" presStyleLbl="node1" presStyleIdx="1" presStyleCnt="5">
        <dgm:presLayoutVars>
          <dgm:bulletEnabled val="1"/>
        </dgm:presLayoutVars>
      </dgm:prSet>
      <dgm:spPr/>
    </dgm:pt>
    <dgm:pt modelId="{76F75575-3E79-4657-BBE9-BE8C55814D66}" type="pres">
      <dgm:prSet presAssocID="{737B7CD3-6353-4CB4-9729-56ACE490E4B9}" presName="FiveNodes_3" presStyleLbl="node1" presStyleIdx="2" presStyleCnt="5">
        <dgm:presLayoutVars>
          <dgm:bulletEnabled val="1"/>
        </dgm:presLayoutVars>
      </dgm:prSet>
      <dgm:spPr/>
    </dgm:pt>
    <dgm:pt modelId="{38EBFAFC-AA47-4420-ADED-108336AF12B4}" type="pres">
      <dgm:prSet presAssocID="{737B7CD3-6353-4CB4-9729-56ACE490E4B9}" presName="FiveNodes_4" presStyleLbl="node1" presStyleIdx="3" presStyleCnt="5">
        <dgm:presLayoutVars>
          <dgm:bulletEnabled val="1"/>
        </dgm:presLayoutVars>
      </dgm:prSet>
      <dgm:spPr/>
    </dgm:pt>
    <dgm:pt modelId="{D89C7331-B52D-4754-A2EF-40CF60D53733}" type="pres">
      <dgm:prSet presAssocID="{737B7CD3-6353-4CB4-9729-56ACE490E4B9}" presName="FiveNodes_5" presStyleLbl="node1" presStyleIdx="4" presStyleCnt="5">
        <dgm:presLayoutVars>
          <dgm:bulletEnabled val="1"/>
        </dgm:presLayoutVars>
      </dgm:prSet>
      <dgm:spPr/>
    </dgm:pt>
    <dgm:pt modelId="{C82905BC-2B02-4330-BE30-63078FFF83E2}" type="pres">
      <dgm:prSet presAssocID="{737B7CD3-6353-4CB4-9729-56ACE490E4B9}" presName="FiveConn_1-2" presStyleLbl="fgAccFollowNode1" presStyleIdx="0" presStyleCnt="4" custLinFactNeighborX="4570" custLinFactNeighborY="7735">
        <dgm:presLayoutVars>
          <dgm:bulletEnabled val="1"/>
        </dgm:presLayoutVars>
      </dgm:prSet>
      <dgm:spPr/>
    </dgm:pt>
    <dgm:pt modelId="{A75C7F55-EBBA-4CBE-B4A9-B11CB933EE6F}" type="pres">
      <dgm:prSet presAssocID="{737B7CD3-6353-4CB4-9729-56ACE490E4B9}" presName="FiveConn_2-3" presStyleLbl="fgAccFollowNode1" presStyleIdx="1" presStyleCnt="4" custLinFactNeighborX="4570" custLinFactNeighborY="7735">
        <dgm:presLayoutVars>
          <dgm:bulletEnabled val="1"/>
        </dgm:presLayoutVars>
      </dgm:prSet>
      <dgm:spPr/>
    </dgm:pt>
    <dgm:pt modelId="{96EE3F27-E4D6-4829-BAF0-C4E7D73E13CD}" type="pres">
      <dgm:prSet presAssocID="{737B7CD3-6353-4CB4-9729-56ACE490E4B9}" presName="FiveConn_3-4" presStyleLbl="fgAccFollowNode1" presStyleIdx="2" presStyleCnt="4" custLinFactNeighborX="4570" custLinFactNeighborY="7735">
        <dgm:presLayoutVars>
          <dgm:bulletEnabled val="1"/>
        </dgm:presLayoutVars>
      </dgm:prSet>
      <dgm:spPr/>
    </dgm:pt>
    <dgm:pt modelId="{C811C5B9-4905-4CA5-B428-61BDC30F5A44}" type="pres">
      <dgm:prSet presAssocID="{737B7CD3-6353-4CB4-9729-56ACE490E4B9}" presName="FiveConn_4-5" presStyleLbl="fgAccFollowNode1" presStyleIdx="3" presStyleCnt="4">
        <dgm:presLayoutVars>
          <dgm:bulletEnabled val="1"/>
        </dgm:presLayoutVars>
      </dgm:prSet>
      <dgm:spPr/>
    </dgm:pt>
    <dgm:pt modelId="{8F0D0F2E-4AC3-4046-9AD9-84D44AFB27C8}" type="pres">
      <dgm:prSet presAssocID="{737B7CD3-6353-4CB4-9729-56ACE490E4B9}" presName="FiveNodes_1_text" presStyleLbl="node1" presStyleIdx="4" presStyleCnt="5">
        <dgm:presLayoutVars>
          <dgm:bulletEnabled val="1"/>
        </dgm:presLayoutVars>
      </dgm:prSet>
      <dgm:spPr/>
    </dgm:pt>
    <dgm:pt modelId="{25C9E08B-ED2C-40D5-8692-87643023BF8F}" type="pres">
      <dgm:prSet presAssocID="{737B7CD3-6353-4CB4-9729-56ACE490E4B9}" presName="FiveNodes_2_text" presStyleLbl="node1" presStyleIdx="4" presStyleCnt="5">
        <dgm:presLayoutVars>
          <dgm:bulletEnabled val="1"/>
        </dgm:presLayoutVars>
      </dgm:prSet>
      <dgm:spPr/>
    </dgm:pt>
    <dgm:pt modelId="{A57D5FBD-37B9-463A-9B7A-FA2B6DD65C40}" type="pres">
      <dgm:prSet presAssocID="{737B7CD3-6353-4CB4-9729-56ACE490E4B9}" presName="FiveNodes_3_text" presStyleLbl="node1" presStyleIdx="4" presStyleCnt="5">
        <dgm:presLayoutVars>
          <dgm:bulletEnabled val="1"/>
        </dgm:presLayoutVars>
      </dgm:prSet>
      <dgm:spPr/>
    </dgm:pt>
    <dgm:pt modelId="{3242598C-6D65-42CC-9273-FCF3480C3364}" type="pres">
      <dgm:prSet presAssocID="{737B7CD3-6353-4CB4-9729-56ACE490E4B9}" presName="FiveNodes_4_text" presStyleLbl="node1" presStyleIdx="4" presStyleCnt="5">
        <dgm:presLayoutVars>
          <dgm:bulletEnabled val="1"/>
        </dgm:presLayoutVars>
      </dgm:prSet>
      <dgm:spPr/>
    </dgm:pt>
    <dgm:pt modelId="{BB09F47A-C902-40C3-8F43-73AC9E0D7806}" type="pres">
      <dgm:prSet presAssocID="{737B7CD3-6353-4CB4-9729-56ACE490E4B9}" presName="FiveNodes_5_text" presStyleLbl="node1" presStyleIdx="4" presStyleCnt="5">
        <dgm:presLayoutVars>
          <dgm:bulletEnabled val="1"/>
        </dgm:presLayoutVars>
      </dgm:prSet>
      <dgm:spPr/>
    </dgm:pt>
  </dgm:ptLst>
  <dgm:cxnLst>
    <dgm:cxn modelId="{EF6BED06-B545-43C9-8BDC-5E1E735E6C52}" type="presOf" srcId="{06D4B864-A4A7-4B5D-9E51-ACCC733A3CBD}" destId="{5A3C628D-184C-4D21-9676-BAABAEBB0DD8}" srcOrd="0" destOrd="0" presId="urn:microsoft.com/office/officeart/2005/8/layout/vProcess5"/>
    <dgm:cxn modelId="{8A87EE0D-3181-4113-A2E4-EB2EBE38C488}" type="presOf" srcId="{82BFE33C-DF75-4272-9CAA-BAF1E2451E46}" destId="{A75C7F55-EBBA-4CBE-B4A9-B11CB933EE6F}" srcOrd="0" destOrd="0" presId="urn:microsoft.com/office/officeart/2005/8/layout/vProcess5"/>
    <dgm:cxn modelId="{2389860F-83C7-4587-9E6F-D8ED9C216209}" type="presOf" srcId="{6FC96984-41EB-4688-BA0F-B6C72E9EEDE7}" destId="{D89C7331-B52D-4754-A2EF-40CF60D53733}" srcOrd="0" destOrd="0" presId="urn:microsoft.com/office/officeart/2005/8/layout/vProcess5"/>
    <dgm:cxn modelId="{08AC4315-3488-4FA5-ABB2-DB0B6AED055C}" type="presOf" srcId="{67D0FBD1-4F4A-442B-8FE1-FBF8F40B31E1}" destId="{76F75575-3E79-4657-BBE9-BE8C55814D66}" srcOrd="0" destOrd="0" presId="urn:microsoft.com/office/officeart/2005/8/layout/vProcess5"/>
    <dgm:cxn modelId="{88E0B82B-C15B-4C9A-B86F-096CA4B7D25E}" type="presOf" srcId="{E5B1D3EB-4F36-4722-9F57-4F3677A0E6F3}" destId="{EB412EDA-979F-4029-A08F-9F0B5C49C93C}" srcOrd="0" destOrd="0" presId="urn:microsoft.com/office/officeart/2005/8/layout/vProcess5"/>
    <dgm:cxn modelId="{1D45C42D-D770-4018-87F6-974184363125}" type="presOf" srcId="{F3E3BBED-1B26-4331-9D41-A5AF7C580B35}" destId="{C811C5B9-4905-4CA5-B428-61BDC30F5A44}" srcOrd="0" destOrd="0" presId="urn:microsoft.com/office/officeart/2005/8/layout/vProcess5"/>
    <dgm:cxn modelId="{EC15603E-43C1-47B3-986B-3BEA068CD865}" srcId="{737B7CD3-6353-4CB4-9729-56ACE490E4B9}" destId="{3BFCC4BE-B49F-4C1C-A815-05186DC658E2}" srcOrd="3" destOrd="0" parTransId="{AE77365F-7F66-4D2F-92CC-62B9F3E56F35}" sibTransId="{F3E3BBED-1B26-4331-9D41-A5AF7C580B35}"/>
    <dgm:cxn modelId="{B6AAB549-7BA0-40F8-8CE3-025EEFECC3DB}" type="presOf" srcId="{737B7CD3-6353-4CB4-9729-56ACE490E4B9}" destId="{B056BF49-1EBB-4EF5-9478-930DDFE3E49C}" srcOrd="0" destOrd="0" presId="urn:microsoft.com/office/officeart/2005/8/layout/vProcess5"/>
    <dgm:cxn modelId="{690A134A-ABFD-4203-96AB-CEB544A1228F}" srcId="{737B7CD3-6353-4CB4-9729-56ACE490E4B9}" destId="{E5B1D3EB-4F36-4722-9F57-4F3677A0E6F3}" srcOrd="0" destOrd="0" parTransId="{2505FE8C-156E-4A92-B277-BF66EEF6F7EB}" sibTransId="{CE6B24E1-6647-4921-AD17-52EEDB32CAA4}"/>
    <dgm:cxn modelId="{E3C38C56-90D4-4041-A485-D197269614A2}" srcId="{737B7CD3-6353-4CB4-9729-56ACE490E4B9}" destId="{6FC96984-41EB-4688-BA0F-B6C72E9EEDE7}" srcOrd="4" destOrd="0" parTransId="{CBFC31ED-9B29-48EB-AE81-CA480AE83EF5}" sibTransId="{910123C4-B7F3-4ADE-86FB-16CB59B263D8}"/>
    <dgm:cxn modelId="{9669EC56-97AF-4A3F-81A9-E8D2126A4139}" srcId="{737B7CD3-6353-4CB4-9729-56ACE490E4B9}" destId="{06D4B864-A4A7-4B5D-9E51-ACCC733A3CBD}" srcOrd="1" destOrd="0" parTransId="{3D3A8497-4AFE-403E-858C-3C4BC63D6422}" sibTransId="{82BFE33C-DF75-4272-9CAA-BAF1E2451E46}"/>
    <dgm:cxn modelId="{23EC6666-BF81-4046-AB6D-18E9089429BC}" type="presOf" srcId="{06D4B864-A4A7-4B5D-9E51-ACCC733A3CBD}" destId="{25C9E08B-ED2C-40D5-8692-87643023BF8F}" srcOrd="1" destOrd="0" presId="urn:microsoft.com/office/officeart/2005/8/layout/vProcess5"/>
    <dgm:cxn modelId="{51AA5990-4061-4914-8126-BFB0572959C0}" type="presOf" srcId="{3BFCC4BE-B49F-4C1C-A815-05186DC658E2}" destId="{38EBFAFC-AA47-4420-ADED-108336AF12B4}" srcOrd="0" destOrd="0" presId="urn:microsoft.com/office/officeart/2005/8/layout/vProcess5"/>
    <dgm:cxn modelId="{D50F4097-D8CF-46E4-A4AC-A60DD976BB2E}" type="presOf" srcId="{CE6B24E1-6647-4921-AD17-52EEDB32CAA4}" destId="{C82905BC-2B02-4330-BE30-63078FFF83E2}" srcOrd="0" destOrd="0" presId="urn:microsoft.com/office/officeart/2005/8/layout/vProcess5"/>
    <dgm:cxn modelId="{793CF999-5A34-41E5-927B-8CAFBEE18ED0}" type="presOf" srcId="{67D0FBD1-4F4A-442B-8FE1-FBF8F40B31E1}" destId="{A57D5FBD-37B9-463A-9B7A-FA2B6DD65C40}" srcOrd="1" destOrd="0" presId="urn:microsoft.com/office/officeart/2005/8/layout/vProcess5"/>
    <dgm:cxn modelId="{8C1BE09B-2F3D-4D6B-AF78-D2111E36BB35}" srcId="{737B7CD3-6353-4CB4-9729-56ACE490E4B9}" destId="{67D0FBD1-4F4A-442B-8FE1-FBF8F40B31E1}" srcOrd="2" destOrd="0" parTransId="{225672FB-F6CA-49BE-8F54-69D00A8D952B}" sibTransId="{AF2E682A-52EC-424E-89A1-2AAFE48E45D3}"/>
    <dgm:cxn modelId="{84B612AA-F1EE-45E8-8578-5A709B87196C}" type="presOf" srcId="{3BFCC4BE-B49F-4C1C-A815-05186DC658E2}" destId="{3242598C-6D65-42CC-9273-FCF3480C3364}" srcOrd="1" destOrd="0" presId="urn:microsoft.com/office/officeart/2005/8/layout/vProcess5"/>
    <dgm:cxn modelId="{573542B3-F131-4353-8DD5-9783FFA341AB}" type="presOf" srcId="{E5B1D3EB-4F36-4722-9F57-4F3677A0E6F3}" destId="{8F0D0F2E-4AC3-4046-9AD9-84D44AFB27C8}" srcOrd="1" destOrd="0" presId="urn:microsoft.com/office/officeart/2005/8/layout/vProcess5"/>
    <dgm:cxn modelId="{1BB785E3-88E8-4D74-A2D2-EDBD1617037F}" type="presOf" srcId="{AF2E682A-52EC-424E-89A1-2AAFE48E45D3}" destId="{96EE3F27-E4D6-4829-BAF0-C4E7D73E13CD}" srcOrd="0" destOrd="0" presId="urn:microsoft.com/office/officeart/2005/8/layout/vProcess5"/>
    <dgm:cxn modelId="{90FD32E9-5FA4-46E9-A263-348076FC08FF}" type="presOf" srcId="{6FC96984-41EB-4688-BA0F-B6C72E9EEDE7}" destId="{BB09F47A-C902-40C3-8F43-73AC9E0D7806}" srcOrd="1" destOrd="0" presId="urn:microsoft.com/office/officeart/2005/8/layout/vProcess5"/>
    <dgm:cxn modelId="{3ACC84E5-9779-444D-B7A3-AD795101A455}" type="presParOf" srcId="{B056BF49-1EBB-4EF5-9478-930DDFE3E49C}" destId="{8030023B-007D-42F2-B5A7-021E283C52B6}" srcOrd="0" destOrd="0" presId="urn:microsoft.com/office/officeart/2005/8/layout/vProcess5"/>
    <dgm:cxn modelId="{099B511C-D080-4C41-BFD1-C30AF0C514BB}" type="presParOf" srcId="{B056BF49-1EBB-4EF5-9478-930DDFE3E49C}" destId="{EB412EDA-979F-4029-A08F-9F0B5C49C93C}" srcOrd="1" destOrd="0" presId="urn:microsoft.com/office/officeart/2005/8/layout/vProcess5"/>
    <dgm:cxn modelId="{56E34777-FF90-4EC5-9E07-1F7C21C66883}" type="presParOf" srcId="{B056BF49-1EBB-4EF5-9478-930DDFE3E49C}" destId="{5A3C628D-184C-4D21-9676-BAABAEBB0DD8}" srcOrd="2" destOrd="0" presId="urn:microsoft.com/office/officeart/2005/8/layout/vProcess5"/>
    <dgm:cxn modelId="{C31889AA-73D2-46A4-AF19-B1633BADD401}" type="presParOf" srcId="{B056BF49-1EBB-4EF5-9478-930DDFE3E49C}" destId="{76F75575-3E79-4657-BBE9-BE8C55814D66}" srcOrd="3" destOrd="0" presId="urn:microsoft.com/office/officeart/2005/8/layout/vProcess5"/>
    <dgm:cxn modelId="{4C2F923B-0E98-43B6-BD6C-D7B64F0551C7}" type="presParOf" srcId="{B056BF49-1EBB-4EF5-9478-930DDFE3E49C}" destId="{38EBFAFC-AA47-4420-ADED-108336AF12B4}" srcOrd="4" destOrd="0" presId="urn:microsoft.com/office/officeart/2005/8/layout/vProcess5"/>
    <dgm:cxn modelId="{9C664251-742F-42D4-B2DF-84BF0B763D60}" type="presParOf" srcId="{B056BF49-1EBB-4EF5-9478-930DDFE3E49C}" destId="{D89C7331-B52D-4754-A2EF-40CF60D53733}" srcOrd="5" destOrd="0" presId="urn:microsoft.com/office/officeart/2005/8/layout/vProcess5"/>
    <dgm:cxn modelId="{2C7ED8D3-B985-4189-B817-2EEF02ACD2B2}" type="presParOf" srcId="{B056BF49-1EBB-4EF5-9478-930DDFE3E49C}" destId="{C82905BC-2B02-4330-BE30-63078FFF83E2}" srcOrd="6" destOrd="0" presId="urn:microsoft.com/office/officeart/2005/8/layout/vProcess5"/>
    <dgm:cxn modelId="{EB3B3BA4-56B0-422A-AC19-AF94626C35E1}" type="presParOf" srcId="{B056BF49-1EBB-4EF5-9478-930DDFE3E49C}" destId="{A75C7F55-EBBA-4CBE-B4A9-B11CB933EE6F}" srcOrd="7" destOrd="0" presId="urn:microsoft.com/office/officeart/2005/8/layout/vProcess5"/>
    <dgm:cxn modelId="{DE334D57-ABC1-42A8-A37F-626B7526132D}" type="presParOf" srcId="{B056BF49-1EBB-4EF5-9478-930DDFE3E49C}" destId="{96EE3F27-E4D6-4829-BAF0-C4E7D73E13CD}" srcOrd="8" destOrd="0" presId="urn:microsoft.com/office/officeart/2005/8/layout/vProcess5"/>
    <dgm:cxn modelId="{BDDA1268-3C7D-4362-9010-C1D87AEC6456}" type="presParOf" srcId="{B056BF49-1EBB-4EF5-9478-930DDFE3E49C}" destId="{C811C5B9-4905-4CA5-B428-61BDC30F5A44}" srcOrd="9" destOrd="0" presId="urn:microsoft.com/office/officeart/2005/8/layout/vProcess5"/>
    <dgm:cxn modelId="{0B199D87-CCEF-4D37-8C68-26A82DC8E8AC}" type="presParOf" srcId="{B056BF49-1EBB-4EF5-9478-930DDFE3E49C}" destId="{8F0D0F2E-4AC3-4046-9AD9-84D44AFB27C8}" srcOrd="10" destOrd="0" presId="urn:microsoft.com/office/officeart/2005/8/layout/vProcess5"/>
    <dgm:cxn modelId="{B8B0C553-7E59-4314-8133-46ADF9D8F012}" type="presParOf" srcId="{B056BF49-1EBB-4EF5-9478-930DDFE3E49C}" destId="{25C9E08B-ED2C-40D5-8692-87643023BF8F}" srcOrd="11" destOrd="0" presId="urn:microsoft.com/office/officeart/2005/8/layout/vProcess5"/>
    <dgm:cxn modelId="{04DF5FD3-7CC6-45DB-A26F-8F75D1BF9116}" type="presParOf" srcId="{B056BF49-1EBB-4EF5-9478-930DDFE3E49C}" destId="{A57D5FBD-37B9-463A-9B7A-FA2B6DD65C40}" srcOrd="12" destOrd="0" presId="urn:microsoft.com/office/officeart/2005/8/layout/vProcess5"/>
    <dgm:cxn modelId="{2481D29B-0E48-4E13-B6A2-5F59D86766FE}" type="presParOf" srcId="{B056BF49-1EBB-4EF5-9478-930DDFE3E49C}" destId="{3242598C-6D65-42CC-9273-FCF3480C3364}" srcOrd="13" destOrd="0" presId="urn:microsoft.com/office/officeart/2005/8/layout/vProcess5"/>
    <dgm:cxn modelId="{E26F73B6-E0A0-4C55-8893-21F37884FF91}" type="presParOf" srcId="{B056BF49-1EBB-4EF5-9478-930DDFE3E49C}" destId="{BB09F47A-C902-40C3-8F43-73AC9E0D7806}"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E970018-133C-4803-9B96-2F7275E0F629}"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C1D510FF-7046-4AE5-B14B-7D512617B0CE}">
      <dgm:prSet/>
      <dgm:spPr/>
      <dgm:t>
        <a:bodyPr/>
        <a:lstStyle/>
        <a:p>
          <a:r>
            <a:rPr lang="en-GB" b="1"/>
            <a:t>Perfectionism</a:t>
          </a:r>
          <a:r>
            <a:rPr lang="en-GB"/>
            <a:t> can drive people to set unrealistically high standards and dismiss their achievements as mere luck. </a:t>
          </a:r>
          <a:endParaRPr lang="en-US"/>
        </a:p>
      </dgm:t>
    </dgm:pt>
    <dgm:pt modelId="{0F4086B0-8B4D-41FF-A2E5-BB45BA0778E8}" type="parTrans" cxnId="{8C016287-77C0-42B1-A8B6-2E8E915514D1}">
      <dgm:prSet/>
      <dgm:spPr/>
      <dgm:t>
        <a:bodyPr/>
        <a:lstStyle/>
        <a:p>
          <a:endParaRPr lang="en-US"/>
        </a:p>
      </dgm:t>
    </dgm:pt>
    <dgm:pt modelId="{FE5698C0-DD27-44A6-966C-2D140E8B33A4}" type="sibTrans" cxnId="{8C016287-77C0-42B1-A8B6-2E8E915514D1}">
      <dgm:prSet/>
      <dgm:spPr/>
      <dgm:t>
        <a:bodyPr/>
        <a:lstStyle/>
        <a:p>
          <a:endParaRPr lang="en-US"/>
        </a:p>
      </dgm:t>
    </dgm:pt>
    <dgm:pt modelId="{AACE46AC-9E3F-4FA2-A7AB-D65BC2AD81A4}">
      <dgm:prSet/>
      <dgm:spPr/>
      <dgm:t>
        <a:bodyPr/>
        <a:lstStyle/>
        <a:p>
          <a:r>
            <a:rPr lang="en-GB" b="1" dirty="0"/>
            <a:t>Procrastination</a:t>
          </a:r>
          <a:r>
            <a:rPr lang="en-GB" dirty="0"/>
            <a:t> involves avoiding tasks by engaging in less important activities, which can be a way to cope with the fear of failure. </a:t>
          </a:r>
          <a:endParaRPr lang="en-US" dirty="0"/>
        </a:p>
      </dgm:t>
    </dgm:pt>
    <dgm:pt modelId="{9742CF1C-959C-4DCE-81EE-8723E9510DA4}" type="parTrans" cxnId="{7CF78026-D8B3-4C23-A2BD-7E5BED6EB695}">
      <dgm:prSet/>
      <dgm:spPr/>
      <dgm:t>
        <a:bodyPr/>
        <a:lstStyle/>
        <a:p>
          <a:endParaRPr lang="en-US"/>
        </a:p>
      </dgm:t>
    </dgm:pt>
    <dgm:pt modelId="{5BE8847E-1044-45E6-B3FB-BE7D13789126}" type="sibTrans" cxnId="{7CF78026-D8B3-4C23-A2BD-7E5BED6EB695}">
      <dgm:prSet/>
      <dgm:spPr/>
      <dgm:t>
        <a:bodyPr/>
        <a:lstStyle/>
        <a:p>
          <a:endParaRPr lang="en-US"/>
        </a:p>
      </dgm:t>
    </dgm:pt>
    <dgm:pt modelId="{99A6CF78-BFD1-42DB-BD31-B6BD849A3B54}">
      <dgm:prSet/>
      <dgm:spPr/>
      <dgm:t>
        <a:bodyPr/>
        <a:lstStyle/>
        <a:p>
          <a:r>
            <a:rPr lang="en-GB" b="1"/>
            <a:t>Project paralysis</a:t>
          </a:r>
          <a:r>
            <a:rPr lang="en-GB"/>
            <a:t> is like being frozen in place, unable to start or continue a task due to overwhelming stress. </a:t>
          </a:r>
          <a:endParaRPr lang="en-US"/>
        </a:p>
      </dgm:t>
    </dgm:pt>
    <dgm:pt modelId="{3F846CC5-C1A6-4448-9123-3B1B4A81C9CE}" type="parTrans" cxnId="{EFDBE914-AE57-490D-AFC7-6C57070F6ED8}">
      <dgm:prSet/>
      <dgm:spPr/>
      <dgm:t>
        <a:bodyPr/>
        <a:lstStyle/>
        <a:p>
          <a:endParaRPr lang="en-US"/>
        </a:p>
      </dgm:t>
    </dgm:pt>
    <dgm:pt modelId="{40A2D531-FD77-4E30-9F85-4962CA435C2E}" type="sibTrans" cxnId="{EFDBE914-AE57-490D-AFC7-6C57070F6ED8}">
      <dgm:prSet/>
      <dgm:spPr/>
      <dgm:t>
        <a:bodyPr/>
        <a:lstStyle/>
        <a:p>
          <a:endParaRPr lang="en-US"/>
        </a:p>
      </dgm:t>
    </dgm:pt>
    <dgm:pt modelId="{36977111-12E7-4CE4-BF08-D1018C8D305D}">
      <dgm:prSet/>
      <dgm:spPr/>
      <dgm:t>
        <a:bodyPr/>
        <a:lstStyle/>
        <a:p>
          <a:r>
            <a:rPr lang="en-GB" b="1" dirty="0"/>
            <a:t>People-pleasing</a:t>
          </a:r>
          <a:r>
            <a:rPr lang="en-GB" dirty="0"/>
            <a:t> involves overcommitting, neglecting one’s own needs to gain approval and avoid rejection.</a:t>
          </a:r>
          <a:endParaRPr lang="en-US" dirty="0"/>
        </a:p>
      </dgm:t>
    </dgm:pt>
    <dgm:pt modelId="{0B590533-5006-4204-878F-66919C584BED}" type="parTrans" cxnId="{80C864B9-D1E0-42B9-AB8C-238EEE5BF4AE}">
      <dgm:prSet/>
      <dgm:spPr/>
      <dgm:t>
        <a:bodyPr/>
        <a:lstStyle/>
        <a:p>
          <a:endParaRPr lang="en-US"/>
        </a:p>
      </dgm:t>
    </dgm:pt>
    <dgm:pt modelId="{3B1100DE-2687-46AC-AB20-E803B909EC4C}" type="sibTrans" cxnId="{80C864B9-D1E0-42B9-AB8C-238EEE5BF4AE}">
      <dgm:prSet/>
      <dgm:spPr/>
      <dgm:t>
        <a:bodyPr/>
        <a:lstStyle/>
        <a:p>
          <a:endParaRPr lang="en-US"/>
        </a:p>
      </dgm:t>
    </dgm:pt>
    <dgm:pt modelId="{F2CE2A50-CC37-410F-850E-8CEFFA37981B}" type="pres">
      <dgm:prSet presAssocID="{AE970018-133C-4803-9B96-2F7275E0F629}" presName="root" presStyleCnt="0">
        <dgm:presLayoutVars>
          <dgm:dir/>
          <dgm:resizeHandles val="exact"/>
        </dgm:presLayoutVars>
      </dgm:prSet>
      <dgm:spPr/>
    </dgm:pt>
    <dgm:pt modelId="{DF0923BE-BF69-4DF9-89E7-D25A8A846942}" type="pres">
      <dgm:prSet presAssocID="{AE970018-133C-4803-9B96-2F7275E0F629}" presName="container" presStyleCnt="0">
        <dgm:presLayoutVars>
          <dgm:dir/>
          <dgm:resizeHandles val="exact"/>
        </dgm:presLayoutVars>
      </dgm:prSet>
      <dgm:spPr/>
    </dgm:pt>
    <dgm:pt modelId="{A6E074C6-12C9-49A2-9811-F06B24A70FA0}" type="pres">
      <dgm:prSet presAssocID="{C1D510FF-7046-4AE5-B14B-7D512617B0CE}" presName="compNode" presStyleCnt="0"/>
      <dgm:spPr/>
    </dgm:pt>
    <dgm:pt modelId="{BEACB2F9-5A07-4266-926E-CABF64851537}" type="pres">
      <dgm:prSet presAssocID="{C1D510FF-7046-4AE5-B14B-7D512617B0CE}" presName="iconBgRect" presStyleLbl="bgShp" presStyleIdx="0" presStyleCnt="4"/>
      <dgm:spPr/>
    </dgm:pt>
    <dgm:pt modelId="{61C6B731-2764-4298-92C6-180B30621DF0}" type="pres">
      <dgm:prSet presAssocID="{C1D510FF-7046-4AE5-B14B-7D512617B0C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odium"/>
        </a:ext>
      </dgm:extLst>
    </dgm:pt>
    <dgm:pt modelId="{659790B6-266A-4844-9669-360730708088}" type="pres">
      <dgm:prSet presAssocID="{C1D510FF-7046-4AE5-B14B-7D512617B0CE}" presName="spaceRect" presStyleCnt="0"/>
      <dgm:spPr/>
    </dgm:pt>
    <dgm:pt modelId="{466114DD-DBAE-4ECD-9771-E85103464D5A}" type="pres">
      <dgm:prSet presAssocID="{C1D510FF-7046-4AE5-B14B-7D512617B0CE}" presName="textRect" presStyleLbl="revTx" presStyleIdx="0" presStyleCnt="4">
        <dgm:presLayoutVars>
          <dgm:chMax val="1"/>
          <dgm:chPref val="1"/>
        </dgm:presLayoutVars>
      </dgm:prSet>
      <dgm:spPr/>
    </dgm:pt>
    <dgm:pt modelId="{DF81E635-188F-417D-93D2-D4402A0FD7D0}" type="pres">
      <dgm:prSet presAssocID="{FE5698C0-DD27-44A6-966C-2D140E8B33A4}" presName="sibTrans" presStyleLbl="sibTrans2D1" presStyleIdx="0" presStyleCnt="0"/>
      <dgm:spPr/>
    </dgm:pt>
    <dgm:pt modelId="{24A23A49-20FA-4904-8A78-56131B5CE6D2}" type="pres">
      <dgm:prSet presAssocID="{AACE46AC-9E3F-4FA2-A7AB-D65BC2AD81A4}" presName="compNode" presStyleCnt="0"/>
      <dgm:spPr/>
    </dgm:pt>
    <dgm:pt modelId="{B7C9AAA0-7371-45C0-9678-B0A0AEC40399}" type="pres">
      <dgm:prSet presAssocID="{AACE46AC-9E3F-4FA2-A7AB-D65BC2AD81A4}" presName="iconBgRect" presStyleLbl="bgShp" presStyleIdx="1" presStyleCnt="4"/>
      <dgm:spPr/>
    </dgm:pt>
    <dgm:pt modelId="{96CD1786-CC95-4F35-9B70-CB23437045FC}" type="pres">
      <dgm:prSet presAssocID="{AACE46AC-9E3F-4FA2-A7AB-D65BC2AD81A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
        </a:ext>
      </dgm:extLst>
    </dgm:pt>
    <dgm:pt modelId="{C4025034-55D8-4F74-BF9E-FB962CEA25E7}" type="pres">
      <dgm:prSet presAssocID="{AACE46AC-9E3F-4FA2-A7AB-D65BC2AD81A4}" presName="spaceRect" presStyleCnt="0"/>
      <dgm:spPr/>
    </dgm:pt>
    <dgm:pt modelId="{9FF898C7-6F17-4BC0-AC57-13F38DCD5060}" type="pres">
      <dgm:prSet presAssocID="{AACE46AC-9E3F-4FA2-A7AB-D65BC2AD81A4}" presName="textRect" presStyleLbl="revTx" presStyleIdx="1" presStyleCnt="4">
        <dgm:presLayoutVars>
          <dgm:chMax val="1"/>
          <dgm:chPref val="1"/>
        </dgm:presLayoutVars>
      </dgm:prSet>
      <dgm:spPr/>
    </dgm:pt>
    <dgm:pt modelId="{103E3C47-77EF-43DB-8DEC-FBBC8754CC88}" type="pres">
      <dgm:prSet presAssocID="{5BE8847E-1044-45E6-B3FB-BE7D13789126}" presName="sibTrans" presStyleLbl="sibTrans2D1" presStyleIdx="0" presStyleCnt="0"/>
      <dgm:spPr/>
    </dgm:pt>
    <dgm:pt modelId="{F95190A8-ADE9-4071-9691-291F65B982EB}" type="pres">
      <dgm:prSet presAssocID="{99A6CF78-BFD1-42DB-BD31-B6BD849A3B54}" presName="compNode" presStyleCnt="0"/>
      <dgm:spPr/>
    </dgm:pt>
    <dgm:pt modelId="{F3351F92-02C1-4919-AF73-6A5FD203D1EF}" type="pres">
      <dgm:prSet presAssocID="{99A6CF78-BFD1-42DB-BD31-B6BD849A3B54}" presName="iconBgRect" presStyleLbl="bgShp" presStyleIdx="2" presStyleCnt="4"/>
      <dgm:spPr/>
    </dgm:pt>
    <dgm:pt modelId="{64B69709-2D4C-422F-BE7C-F92EF97D2C63}" type="pres">
      <dgm:prSet presAssocID="{99A6CF78-BFD1-42DB-BD31-B6BD849A3B5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ow Temperature"/>
        </a:ext>
      </dgm:extLst>
    </dgm:pt>
    <dgm:pt modelId="{8B749859-1B9C-4C6E-BA7F-A9A1D7BA9571}" type="pres">
      <dgm:prSet presAssocID="{99A6CF78-BFD1-42DB-BD31-B6BD849A3B54}" presName="spaceRect" presStyleCnt="0"/>
      <dgm:spPr/>
    </dgm:pt>
    <dgm:pt modelId="{F9FDD94C-1122-418A-9FAE-99A6F79A098C}" type="pres">
      <dgm:prSet presAssocID="{99A6CF78-BFD1-42DB-BD31-B6BD849A3B54}" presName="textRect" presStyleLbl="revTx" presStyleIdx="2" presStyleCnt="4">
        <dgm:presLayoutVars>
          <dgm:chMax val="1"/>
          <dgm:chPref val="1"/>
        </dgm:presLayoutVars>
      </dgm:prSet>
      <dgm:spPr/>
    </dgm:pt>
    <dgm:pt modelId="{97028686-FB64-48F1-9AFF-CB08D7FF63D9}" type="pres">
      <dgm:prSet presAssocID="{40A2D531-FD77-4E30-9F85-4962CA435C2E}" presName="sibTrans" presStyleLbl="sibTrans2D1" presStyleIdx="0" presStyleCnt="0"/>
      <dgm:spPr/>
    </dgm:pt>
    <dgm:pt modelId="{01228882-CAF2-4CA1-BB90-C6BE9494A2C2}" type="pres">
      <dgm:prSet presAssocID="{36977111-12E7-4CE4-BF08-D1018C8D305D}" presName="compNode" presStyleCnt="0"/>
      <dgm:spPr/>
    </dgm:pt>
    <dgm:pt modelId="{32A7FAD6-BDE2-4482-A4D0-EE12EB22D63D}" type="pres">
      <dgm:prSet presAssocID="{36977111-12E7-4CE4-BF08-D1018C8D305D}" presName="iconBgRect" presStyleLbl="bgShp" presStyleIdx="3" presStyleCnt="4"/>
      <dgm:spPr/>
    </dgm:pt>
    <dgm:pt modelId="{FEF8F922-C2BE-4024-B41B-189F0E05738D}" type="pres">
      <dgm:prSet presAssocID="{36977111-12E7-4CE4-BF08-D1018C8D305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nfused Person"/>
        </a:ext>
      </dgm:extLst>
    </dgm:pt>
    <dgm:pt modelId="{90183432-0BB3-48A6-98F6-72754109F9A7}" type="pres">
      <dgm:prSet presAssocID="{36977111-12E7-4CE4-BF08-D1018C8D305D}" presName="spaceRect" presStyleCnt="0"/>
      <dgm:spPr/>
    </dgm:pt>
    <dgm:pt modelId="{4B110DF6-16B5-45D8-B3D3-9D127BE9499C}" type="pres">
      <dgm:prSet presAssocID="{36977111-12E7-4CE4-BF08-D1018C8D305D}" presName="textRect" presStyleLbl="revTx" presStyleIdx="3" presStyleCnt="4">
        <dgm:presLayoutVars>
          <dgm:chMax val="1"/>
          <dgm:chPref val="1"/>
        </dgm:presLayoutVars>
      </dgm:prSet>
      <dgm:spPr/>
    </dgm:pt>
  </dgm:ptLst>
  <dgm:cxnLst>
    <dgm:cxn modelId="{EFDBE914-AE57-490D-AFC7-6C57070F6ED8}" srcId="{AE970018-133C-4803-9B96-2F7275E0F629}" destId="{99A6CF78-BFD1-42DB-BD31-B6BD849A3B54}" srcOrd="2" destOrd="0" parTransId="{3F846CC5-C1A6-4448-9123-3B1B4A81C9CE}" sibTransId="{40A2D531-FD77-4E30-9F85-4962CA435C2E}"/>
    <dgm:cxn modelId="{7CF78026-D8B3-4C23-A2BD-7E5BED6EB695}" srcId="{AE970018-133C-4803-9B96-2F7275E0F629}" destId="{AACE46AC-9E3F-4FA2-A7AB-D65BC2AD81A4}" srcOrd="1" destOrd="0" parTransId="{9742CF1C-959C-4DCE-81EE-8723E9510DA4}" sibTransId="{5BE8847E-1044-45E6-B3FB-BE7D13789126}"/>
    <dgm:cxn modelId="{F1A91136-FB5A-4C78-9159-848BFED29892}" type="presOf" srcId="{36977111-12E7-4CE4-BF08-D1018C8D305D}" destId="{4B110DF6-16B5-45D8-B3D3-9D127BE9499C}" srcOrd="0" destOrd="0" presId="urn:microsoft.com/office/officeart/2018/2/layout/IconCircleList"/>
    <dgm:cxn modelId="{364F0551-B531-4C16-AA96-5E49BC39464C}" type="presOf" srcId="{99A6CF78-BFD1-42DB-BD31-B6BD849A3B54}" destId="{F9FDD94C-1122-418A-9FAE-99A6F79A098C}" srcOrd="0" destOrd="0" presId="urn:microsoft.com/office/officeart/2018/2/layout/IconCircleList"/>
    <dgm:cxn modelId="{A50E1256-0135-4605-A808-4A93DA811654}" type="presOf" srcId="{C1D510FF-7046-4AE5-B14B-7D512617B0CE}" destId="{466114DD-DBAE-4ECD-9771-E85103464D5A}" srcOrd="0" destOrd="0" presId="urn:microsoft.com/office/officeart/2018/2/layout/IconCircleList"/>
    <dgm:cxn modelId="{8C016287-77C0-42B1-A8B6-2E8E915514D1}" srcId="{AE970018-133C-4803-9B96-2F7275E0F629}" destId="{C1D510FF-7046-4AE5-B14B-7D512617B0CE}" srcOrd="0" destOrd="0" parTransId="{0F4086B0-8B4D-41FF-A2E5-BB45BA0778E8}" sibTransId="{FE5698C0-DD27-44A6-966C-2D140E8B33A4}"/>
    <dgm:cxn modelId="{FB6A7AAC-A0C1-4D4D-A4C7-69EECF37112A}" type="presOf" srcId="{FE5698C0-DD27-44A6-966C-2D140E8B33A4}" destId="{DF81E635-188F-417D-93D2-D4402A0FD7D0}" srcOrd="0" destOrd="0" presId="urn:microsoft.com/office/officeart/2018/2/layout/IconCircleList"/>
    <dgm:cxn modelId="{80C864B9-D1E0-42B9-AB8C-238EEE5BF4AE}" srcId="{AE970018-133C-4803-9B96-2F7275E0F629}" destId="{36977111-12E7-4CE4-BF08-D1018C8D305D}" srcOrd="3" destOrd="0" parTransId="{0B590533-5006-4204-878F-66919C584BED}" sibTransId="{3B1100DE-2687-46AC-AB20-E803B909EC4C}"/>
    <dgm:cxn modelId="{86DAD2BB-7985-4AD3-A0F3-634BBA5CB730}" type="presOf" srcId="{AACE46AC-9E3F-4FA2-A7AB-D65BC2AD81A4}" destId="{9FF898C7-6F17-4BC0-AC57-13F38DCD5060}" srcOrd="0" destOrd="0" presId="urn:microsoft.com/office/officeart/2018/2/layout/IconCircleList"/>
    <dgm:cxn modelId="{74D712E2-EEDB-4F45-B6B6-239784A3CE8C}" type="presOf" srcId="{AE970018-133C-4803-9B96-2F7275E0F629}" destId="{F2CE2A50-CC37-410F-850E-8CEFFA37981B}" srcOrd="0" destOrd="0" presId="urn:microsoft.com/office/officeart/2018/2/layout/IconCircleList"/>
    <dgm:cxn modelId="{D5F3EBE5-92C6-45DA-ACCF-7579AFAEF8C2}" type="presOf" srcId="{5BE8847E-1044-45E6-B3FB-BE7D13789126}" destId="{103E3C47-77EF-43DB-8DEC-FBBC8754CC88}" srcOrd="0" destOrd="0" presId="urn:microsoft.com/office/officeart/2018/2/layout/IconCircleList"/>
    <dgm:cxn modelId="{3E3E4BFE-9531-4EAE-8E5B-F3D788F706C9}" type="presOf" srcId="{40A2D531-FD77-4E30-9F85-4962CA435C2E}" destId="{97028686-FB64-48F1-9AFF-CB08D7FF63D9}" srcOrd="0" destOrd="0" presId="urn:microsoft.com/office/officeart/2018/2/layout/IconCircleList"/>
    <dgm:cxn modelId="{E58F6AB6-E1A2-4233-B63B-E44A104D881B}" type="presParOf" srcId="{F2CE2A50-CC37-410F-850E-8CEFFA37981B}" destId="{DF0923BE-BF69-4DF9-89E7-D25A8A846942}" srcOrd="0" destOrd="0" presId="urn:microsoft.com/office/officeart/2018/2/layout/IconCircleList"/>
    <dgm:cxn modelId="{52F33D48-F295-4D9D-97A4-C030C415E9CE}" type="presParOf" srcId="{DF0923BE-BF69-4DF9-89E7-D25A8A846942}" destId="{A6E074C6-12C9-49A2-9811-F06B24A70FA0}" srcOrd="0" destOrd="0" presId="urn:microsoft.com/office/officeart/2018/2/layout/IconCircleList"/>
    <dgm:cxn modelId="{9293D009-ACF6-4F63-8A4B-D747ABD813A6}" type="presParOf" srcId="{A6E074C6-12C9-49A2-9811-F06B24A70FA0}" destId="{BEACB2F9-5A07-4266-926E-CABF64851537}" srcOrd="0" destOrd="0" presId="urn:microsoft.com/office/officeart/2018/2/layout/IconCircleList"/>
    <dgm:cxn modelId="{48D1C5FE-3C35-4C3F-87FF-2948E9085FDF}" type="presParOf" srcId="{A6E074C6-12C9-49A2-9811-F06B24A70FA0}" destId="{61C6B731-2764-4298-92C6-180B30621DF0}" srcOrd="1" destOrd="0" presId="urn:microsoft.com/office/officeart/2018/2/layout/IconCircleList"/>
    <dgm:cxn modelId="{6C37D28F-13DD-4C3A-8769-451107CCE705}" type="presParOf" srcId="{A6E074C6-12C9-49A2-9811-F06B24A70FA0}" destId="{659790B6-266A-4844-9669-360730708088}" srcOrd="2" destOrd="0" presId="urn:microsoft.com/office/officeart/2018/2/layout/IconCircleList"/>
    <dgm:cxn modelId="{25A0B0D6-825B-46EC-AEE1-1C8AAAABB34D}" type="presParOf" srcId="{A6E074C6-12C9-49A2-9811-F06B24A70FA0}" destId="{466114DD-DBAE-4ECD-9771-E85103464D5A}" srcOrd="3" destOrd="0" presId="urn:microsoft.com/office/officeart/2018/2/layout/IconCircleList"/>
    <dgm:cxn modelId="{9E5B0042-F98C-4979-BD57-5E31EB2B6FA8}" type="presParOf" srcId="{DF0923BE-BF69-4DF9-89E7-D25A8A846942}" destId="{DF81E635-188F-417D-93D2-D4402A0FD7D0}" srcOrd="1" destOrd="0" presId="urn:microsoft.com/office/officeart/2018/2/layout/IconCircleList"/>
    <dgm:cxn modelId="{D33E2040-4FD5-4134-B70E-E2D7139F6174}" type="presParOf" srcId="{DF0923BE-BF69-4DF9-89E7-D25A8A846942}" destId="{24A23A49-20FA-4904-8A78-56131B5CE6D2}" srcOrd="2" destOrd="0" presId="urn:microsoft.com/office/officeart/2018/2/layout/IconCircleList"/>
    <dgm:cxn modelId="{1D2F93AA-A96C-4496-953E-9E890521EC69}" type="presParOf" srcId="{24A23A49-20FA-4904-8A78-56131B5CE6D2}" destId="{B7C9AAA0-7371-45C0-9678-B0A0AEC40399}" srcOrd="0" destOrd="0" presId="urn:microsoft.com/office/officeart/2018/2/layout/IconCircleList"/>
    <dgm:cxn modelId="{762DA652-52A3-488D-A63B-0A386601CA31}" type="presParOf" srcId="{24A23A49-20FA-4904-8A78-56131B5CE6D2}" destId="{96CD1786-CC95-4F35-9B70-CB23437045FC}" srcOrd="1" destOrd="0" presId="urn:microsoft.com/office/officeart/2018/2/layout/IconCircleList"/>
    <dgm:cxn modelId="{67A65D1D-4EAF-4DEA-B6FC-8A0547F3CF03}" type="presParOf" srcId="{24A23A49-20FA-4904-8A78-56131B5CE6D2}" destId="{C4025034-55D8-4F74-BF9E-FB962CEA25E7}" srcOrd="2" destOrd="0" presId="urn:microsoft.com/office/officeart/2018/2/layout/IconCircleList"/>
    <dgm:cxn modelId="{09FEF7F2-DC25-47EA-9F9F-601497514A95}" type="presParOf" srcId="{24A23A49-20FA-4904-8A78-56131B5CE6D2}" destId="{9FF898C7-6F17-4BC0-AC57-13F38DCD5060}" srcOrd="3" destOrd="0" presId="urn:microsoft.com/office/officeart/2018/2/layout/IconCircleList"/>
    <dgm:cxn modelId="{25BEAEDF-1F02-456C-B78E-BCDA36237976}" type="presParOf" srcId="{DF0923BE-BF69-4DF9-89E7-D25A8A846942}" destId="{103E3C47-77EF-43DB-8DEC-FBBC8754CC88}" srcOrd="3" destOrd="0" presId="urn:microsoft.com/office/officeart/2018/2/layout/IconCircleList"/>
    <dgm:cxn modelId="{07D3C6A6-1EDD-4B88-AC9C-271BBDD19CDA}" type="presParOf" srcId="{DF0923BE-BF69-4DF9-89E7-D25A8A846942}" destId="{F95190A8-ADE9-4071-9691-291F65B982EB}" srcOrd="4" destOrd="0" presId="urn:microsoft.com/office/officeart/2018/2/layout/IconCircleList"/>
    <dgm:cxn modelId="{16269EBB-2516-4FB6-975B-77D2FF59DBF6}" type="presParOf" srcId="{F95190A8-ADE9-4071-9691-291F65B982EB}" destId="{F3351F92-02C1-4919-AF73-6A5FD203D1EF}" srcOrd="0" destOrd="0" presId="urn:microsoft.com/office/officeart/2018/2/layout/IconCircleList"/>
    <dgm:cxn modelId="{396FDEFE-2301-498D-A089-FAA28060FEEB}" type="presParOf" srcId="{F95190A8-ADE9-4071-9691-291F65B982EB}" destId="{64B69709-2D4C-422F-BE7C-F92EF97D2C63}" srcOrd="1" destOrd="0" presId="urn:microsoft.com/office/officeart/2018/2/layout/IconCircleList"/>
    <dgm:cxn modelId="{B2D084C3-6C20-4C89-975A-EC6883DACA8B}" type="presParOf" srcId="{F95190A8-ADE9-4071-9691-291F65B982EB}" destId="{8B749859-1B9C-4C6E-BA7F-A9A1D7BA9571}" srcOrd="2" destOrd="0" presId="urn:microsoft.com/office/officeart/2018/2/layout/IconCircleList"/>
    <dgm:cxn modelId="{24FC9548-19DA-442C-8901-83575D623440}" type="presParOf" srcId="{F95190A8-ADE9-4071-9691-291F65B982EB}" destId="{F9FDD94C-1122-418A-9FAE-99A6F79A098C}" srcOrd="3" destOrd="0" presId="urn:microsoft.com/office/officeart/2018/2/layout/IconCircleList"/>
    <dgm:cxn modelId="{9AE4E6E2-BB37-4ACC-9AEF-E6BFEECA40DC}" type="presParOf" srcId="{DF0923BE-BF69-4DF9-89E7-D25A8A846942}" destId="{97028686-FB64-48F1-9AFF-CB08D7FF63D9}" srcOrd="5" destOrd="0" presId="urn:microsoft.com/office/officeart/2018/2/layout/IconCircleList"/>
    <dgm:cxn modelId="{16451386-5035-452C-9D63-E61440305C88}" type="presParOf" srcId="{DF0923BE-BF69-4DF9-89E7-D25A8A846942}" destId="{01228882-CAF2-4CA1-BB90-C6BE9494A2C2}" srcOrd="6" destOrd="0" presId="urn:microsoft.com/office/officeart/2018/2/layout/IconCircleList"/>
    <dgm:cxn modelId="{5FB8908F-066C-4581-8578-3982A9CF27BB}" type="presParOf" srcId="{01228882-CAF2-4CA1-BB90-C6BE9494A2C2}" destId="{32A7FAD6-BDE2-4482-A4D0-EE12EB22D63D}" srcOrd="0" destOrd="0" presId="urn:microsoft.com/office/officeart/2018/2/layout/IconCircleList"/>
    <dgm:cxn modelId="{22671A54-D232-402B-8DE3-61AECE2D7AA3}" type="presParOf" srcId="{01228882-CAF2-4CA1-BB90-C6BE9494A2C2}" destId="{FEF8F922-C2BE-4024-B41B-189F0E05738D}" srcOrd="1" destOrd="0" presId="urn:microsoft.com/office/officeart/2018/2/layout/IconCircleList"/>
    <dgm:cxn modelId="{D2C83912-B7C4-4641-A5E0-C4E5E9E9CB00}" type="presParOf" srcId="{01228882-CAF2-4CA1-BB90-C6BE9494A2C2}" destId="{90183432-0BB3-48A6-98F6-72754109F9A7}" srcOrd="2" destOrd="0" presId="urn:microsoft.com/office/officeart/2018/2/layout/IconCircleList"/>
    <dgm:cxn modelId="{4B170817-9C4C-4C89-8285-C7BB080BB41C}" type="presParOf" srcId="{01228882-CAF2-4CA1-BB90-C6BE9494A2C2}" destId="{4B110DF6-16B5-45D8-B3D3-9D127BE9499C}"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55BDC72-5863-4D4F-85EF-88F862F56C7D}"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78992EA-66A5-4D0A-861E-FCBC270C9A83}">
      <dgm:prSet/>
      <dgm:spPr/>
      <dgm:t>
        <a:bodyPr/>
        <a:lstStyle/>
        <a:p>
          <a:r>
            <a:rPr lang="en-GB"/>
            <a:t>A stroke of insight’ 90 second rule.</a:t>
          </a:r>
          <a:endParaRPr lang="en-US"/>
        </a:p>
      </dgm:t>
    </dgm:pt>
    <dgm:pt modelId="{54123346-7A31-4248-B824-B2DE733CEB59}" type="parTrans" cxnId="{827E8C1E-AD49-4BC4-A978-A38E6BC9501B}">
      <dgm:prSet/>
      <dgm:spPr/>
      <dgm:t>
        <a:bodyPr/>
        <a:lstStyle/>
        <a:p>
          <a:endParaRPr lang="en-US"/>
        </a:p>
      </dgm:t>
    </dgm:pt>
    <dgm:pt modelId="{F3B20F0E-FDE3-4B1C-B382-0EAC97863D4C}" type="sibTrans" cxnId="{827E8C1E-AD49-4BC4-A978-A38E6BC9501B}">
      <dgm:prSet/>
      <dgm:spPr/>
      <dgm:t>
        <a:bodyPr/>
        <a:lstStyle/>
        <a:p>
          <a:endParaRPr lang="en-US"/>
        </a:p>
      </dgm:t>
    </dgm:pt>
    <dgm:pt modelId="{F5811C2A-C015-4A48-913F-9DD5B4042C01}">
      <dgm:prSet/>
      <dgm:spPr/>
      <dgm:t>
        <a:bodyPr/>
        <a:lstStyle/>
        <a:p>
          <a:r>
            <a:rPr lang="en-GB"/>
            <a:t>“When something happens that triggers you, flooded with stress response hormones for 90 secs. Let the 90 seconds pass, or we will react from. Buy time ‘that’s really interesting, let me think about that’. </a:t>
          </a:r>
          <a:endParaRPr lang="en-US"/>
        </a:p>
      </dgm:t>
    </dgm:pt>
    <dgm:pt modelId="{9BFCCFF7-3314-482E-A2BD-6DA97297153B}" type="parTrans" cxnId="{1D1D642E-4D36-4E0B-BBE8-89CFEFAD89FF}">
      <dgm:prSet/>
      <dgm:spPr/>
      <dgm:t>
        <a:bodyPr/>
        <a:lstStyle/>
        <a:p>
          <a:endParaRPr lang="en-US"/>
        </a:p>
      </dgm:t>
    </dgm:pt>
    <dgm:pt modelId="{4534DE45-E03B-43C4-8458-229B9E5153BC}" type="sibTrans" cxnId="{1D1D642E-4D36-4E0B-BBE8-89CFEFAD89FF}">
      <dgm:prSet/>
      <dgm:spPr/>
      <dgm:t>
        <a:bodyPr/>
        <a:lstStyle/>
        <a:p>
          <a:endParaRPr lang="en-US"/>
        </a:p>
      </dgm:t>
    </dgm:pt>
    <dgm:pt modelId="{0F966253-3768-4ECF-B792-EE590DF6D737}">
      <dgm:prSet/>
      <dgm:spPr/>
      <dgm:t>
        <a:bodyPr/>
        <a:lstStyle/>
        <a:p>
          <a:r>
            <a:rPr lang="en-GB"/>
            <a:t>Your brain doesn’t know the difference between you re-rerunning the story you tell yourself, and it happening in the first place. It casts a great shadow. Gain perspective. </a:t>
          </a:r>
          <a:endParaRPr lang="en-US"/>
        </a:p>
      </dgm:t>
    </dgm:pt>
    <dgm:pt modelId="{92448E2B-F454-44A6-8B6B-B98F254835E6}" type="parTrans" cxnId="{366E3697-3C3B-4D91-A9A7-80C7A657334C}">
      <dgm:prSet/>
      <dgm:spPr/>
      <dgm:t>
        <a:bodyPr/>
        <a:lstStyle/>
        <a:p>
          <a:endParaRPr lang="en-US"/>
        </a:p>
      </dgm:t>
    </dgm:pt>
    <dgm:pt modelId="{0BBFB5F9-24CF-471C-A1C0-90DA9D6386EF}" type="sibTrans" cxnId="{366E3697-3C3B-4D91-A9A7-80C7A657334C}">
      <dgm:prSet/>
      <dgm:spPr/>
      <dgm:t>
        <a:bodyPr/>
        <a:lstStyle/>
        <a:p>
          <a:endParaRPr lang="en-US"/>
        </a:p>
      </dgm:t>
    </dgm:pt>
    <dgm:pt modelId="{105E94B0-DE3D-7D43-B11E-65152A0559B3}" type="pres">
      <dgm:prSet presAssocID="{355BDC72-5863-4D4F-85EF-88F862F56C7D}" presName="vert0" presStyleCnt="0">
        <dgm:presLayoutVars>
          <dgm:dir/>
          <dgm:animOne val="branch"/>
          <dgm:animLvl val="lvl"/>
        </dgm:presLayoutVars>
      </dgm:prSet>
      <dgm:spPr/>
    </dgm:pt>
    <dgm:pt modelId="{8E0E874F-DA15-D14A-9F4B-50116BE39EFF}" type="pres">
      <dgm:prSet presAssocID="{B78992EA-66A5-4D0A-861E-FCBC270C9A83}" presName="thickLine" presStyleLbl="alignNode1" presStyleIdx="0" presStyleCnt="3"/>
      <dgm:spPr/>
    </dgm:pt>
    <dgm:pt modelId="{90E0F986-F586-4348-8122-8F912F2541C5}" type="pres">
      <dgm:prSet presAssocID="{B78992EA-66A5-4D0A-861E-FCBC270C9A83}" presName="horz1" presStyleCnt="0"/>
      <dgm:spPr/>
    </dgm:pt>
    <dgm:pt modelId="{2DEB1575-721E-DE47-912E-8D96D1B39EBA}" type="pres">
      <dgm:prSet presAssocID="{B78992EA-66A5-4D0A-861E-FCBC270C9A83}" presName="tx1" presStyleLbl="revTx" presStyleIdx="0" presStyleCnt="3"/>
      <dgm:spPr/>
    </dgm:pt>
    <dgm:pt modelId="{A1BB9735-5F9E-C347-B3F3-05BB290AF8E1}" type="pres">
      <dgm:prSet presAssocID="{B78992EA-66A5-4D0A-861E-FCBC270C9A83}" presName="vert1" presStyleCnt="0"/>
      <dgm:spPr/>
    </dgm:pt>
    <dgm:pt modelId="{0E3F8B3A-DAA8-2F46-AFCA-7B12AA3430C7}" type="pres">
      <dgm:prSet presAssocID="{F5811C2A-C015-4A48-913F-9DD5B4042C01}" presName="thickLine" presStyleLbl="alignNode1" presStyleIdx="1" presStyleCnt="3"/>
      <dgm:spPr/>
    </dgm:pt>
    <dgm:pt modelId="{6230C4FC-6228-D24C-9DD6-01BFCEF3C728}" type="pres">
      <dgm:prSet presAssocID="{F5811C2A-C015-4A48-913F-9DD5B4042C01}" presName="horz1" presStyleCnt="0"/>
      <dgm:spPr/>
    </dgm:pt>
    <dgm:pt modelId="{22EF2628-B253-4F4A-BBA1-B4EB30AEA7E3}" type="pres">
      <dgm:prSet presAssocID="{F5811C2A-C015-4A48-913F-9DD5B4042C01}" presName="tx1" presStyleLbl="revTx" presStyleIdx="1" presStyleCnt="3"/>
      <dgm:spPr/>
    </dgm:pt>
    <dgm:pt modelId="{085E8246-C60F-0249-A716-BAF3B45CB537}" type="pres">
      <dgm:prSet presAssocID="{F5811C2A-C015-4A48-913F-9DD5B4042C01}" presName="vert1" presStyleCnt="0"/>
      <dgm:spPr/>
    </dgm:pt>
    <dgm:pt modelId="{DEAEE514-D98F-624B-B942-2440B084C4CA}" type="pres">
      <dgm:prSet presAssocID="{0F966253-3768-4ECF-B792-EE590DF6D737}" presName="thickLine" presStyleLbl="alignNode1" presStyleIdx="2" presStyleCnt="3"/>
      <dgm:spPr/>
    </dgm:pt>
    <dgm:pt modelId="{94CBFFD3-9AAE-104C-B13E-1A48E6AB06BD}" type="pres">
      <dgm:prSet presAssocID="{0F966253-3768-4ECF-B792-EE590DF6D737}" presName="horz1" presStyleCnt="0"/>
      <dgm:spPr/>
    </dgm:pt>
    <dgm:pt modelId="{94E26BCE-E7F8-1F48-9D30-06BF4D7FD176}" type="pres">
      <dgm:prSet presAssocID="{0F966253-3768-4ECF-B792-EE590DF6D737}" presName="tx1" presStyleLbl="revTx" presStyleIdx="2" presStyleCnt="3"/>
      <dgm:spPr/>
    </dgm:pt>
    <dgm:pt modelId="{A06214DB-1D18-414F-ADA8-53F73F708066}" type="pres">
      <dgm:prSet presAssocID="{0F966253-3768-4ECF-B792-EE590DF6D737}" presName="vert1" presStyleCnt="0"/>
      <dgm:spPr/>
    </dgm:pt>
  </dgm:ptLst>
  <dgm:cxnLst>
    <dgm:cxn modelId="{827E8C1E-AD49-4BC4-A978-A38E6BC9501B}" srcId="{355BDC72-5863-4D4F-85EF-88F862F56C7D}" destId="{B78992EA-66A5-4D0A-861E-FCBC270C9A83}" srcOrd="0" destOrd="0" parTransId="{54123346-7A31-4248-B824-B2DE733CEB59}" sibTransId="{F3B20F0E-FDE3-4B1C-B382-0EAC97863D4C}"/>
    <dgm:cxn modelId="{1D1D642E-4D36-4E0B-BBE8-89CFEFAD89FF}" srcId="{355BDC72-5863-4D4F-85EF-88F862F56C7D}" destId="{F5811C2A-C015-4A48-913F-9DD5B4042C01}" srcOrd="1" destOrd="0" parTransId="{9BFCCFF7-3314-482E-A2BD-6DA97297153B}" sibTransId="{4534DE45-E03B-43C4-8458-229B9E5153BC}"/>
    <dgm:cxn modelId="{FE9ACB35-626E-CE4C-8A80-57B933A9B0D4}" type="presOf" srcId="{B78992EA-66A5-4D0A-861E-FCBC270C9A83}" destId="{2DEB1575-721E-DE47-912E-8D96D1B39EBA}" srcOrd="0" destOrd="0" presId="urn:microsoft.com/office/officeart/2008/layout/LinedList"/>
    <dgm:cxn modelId="{B058DB59-D543-7D4C-A09D-974B95E51885}" type="presOf" srcId="{F5811C2A-C015-4A48-913F-9DD5B4042C01}" destId="{22EF2628-B253-4F4A-BBA1-B4EB30AEA7E3}" srcOrd="0" destOrd="0" presId="urn:microsoft.com/office/officeart/2008/layout/LinedList"/>
    <dgm:cxn modelId="{60FE9F68-16EA-BB47-94DB-D61754D1BF6D}" type="presOf" srcId="{355BDC72-5863-4D4F-85EF-88F862F56C7D}" destId="{105E94B0-DE3D-7D43-B11E-65152A0559B3}" srcOrd="0" destOrd="0" presId="urn:microsoft.com/office/officeart/2008/layout/LinedList"/>
    <dgm:cxn modelId="{366E3697-3C3B-4D91-A9A7-80C7A657334C}" srcId="{355BDC72-5863-4D4F-85EF-88F862F56C7D}" destId="{0F966253-3768-4ECF-B792-EE590DF6D737}" srcOrd="2" destOrd="0" parTransId="{92448E2B-F454-44A6-8B6B-B98F254835E6}" sibTransId="{0BBFB5F9-24CF-471C-A1C0-90DA9D6386EF}"/>
    <dgm:cxn modelId="{F0C10CDC-BCE6-D947-BEF4-3F9F4F434DF3}" type="presOf" srcId="{0F966253-3768-4ECF-B792-EE590DF6D737}" destId="{94E26BCE-E7F8-1F48-9D30-06BF4D7FD176}" srcOrd="0" destOrd="0" presId="urn:microsoft.com/office/officeart/2008/layout/LinedList"/>
    <dgm:cxn modelId="{F6304907-035F-AB4F-9C41-D2F1FF4D56D2}" type="presParOf" srcId="{105E94B0-DE3D-7D43-B11E-65152A0559B3}" destId="{8E0E874F-DA15-D14A-9F4B-50116BE39EFF}" srcOrd="0" destOrd="0" presId="urn:microsoft.com/office/officeart/2008/layout/LinedList"/>
    <dgm:cxn modelId="{EC768B16-B753-2B42-8983-7133D483F287}" type="presParOf" srcId="{105E94B0-DE3D-7D43-B11E-65152A0559B3}" destId="{90E0F986-F586-4348-8122-8F912F2541C5}" srcOrd="1" destOrd="0" presId="urn:microsoft.com/office/officeart/2008/layout/LinedList"/>
    <dgm:cxn modelId="{D317727E-9F05-C740-BED1-CAD615703D41}" type="presParOf" srcId="{90E0F986-F586-4348-8122-8F912F2541C5}" destId="{2DEB1575-721E-DE47-912E-8D96D1B39EBA}" srcOrd="0" destOrd="0" presId="urn:microsoft.com/office/officeart/2008/layout/LinedList"/>
    <dgm:cxn modelId="{D4952F06-8B46-DC48-839A-C0A8E5F8DC55}" type="presParOf" srcId="{90E0F986-F586-4348-8122-8F912F2541C5}" destId="{A1BB9735-5F9E-C347-B3F3-05BB290AF8E1}" srcOrd="1" destOrd="0" presId="urn:microsoft.com/office/officeart/2008/layout/LinedList"/>
    <dgm:cxn modelId="{5C58ED80-D81F-0A4B-89F8-044A68C811D5}" type="presParOf" srcId="{105E94B0-DE3D-7D43-B11E-65152A0559B3}" destId="{0E3F8B3A-DAA8-2F46-AFCA-7B12AA3430C7}" srcOrd="2" destOrd="0" presId="urn:microsoft.com/office/officeart/2008/layout/LinedList"/>
    <dgm:cxn modelId="{B6873749-12BE-AC47-89C9-E3EC157BC5A7}" type="presParOf" srcId="{105E94B0-DE3D-7D43-B11E-65152A0559B3}" destId="{6230C4FC-6228-D24C-9DD6-01BFCEF3C728}" srcOrd="3" destOrd="0" presId="urn:microsoft.com/office/officeart/2008/layout/LinedList"/>
    <dgm:cxn modelId="{5650C7B6-8CB0-214E-AB5D-CE9644B499E3}" type="presParOf" srcId="{6230C4FC-6228-D24C-9DD6-01BFCEF3C728}" destId="{22EF2628-B253-4F4A-BBA1-B4EB30AEA7E3}" srcOrd="0" destOrd="0" presId="urn:microsoft.com/office/officeart/2008/layout/LinedList"/>
    <dgm:cxn modelId="{27B77E1A-1BAF-FE45-B305-1FD0C8F0C6DA}" type="presParOf" srcId="{6230C4FC-6228-D24C-9DD6-01BFCEF3C728}" destId="{085E8246-C60F-0249-A716-BAF3B45CB537}" srcOrd="1" destOrd="0" presId="urn:microsoft.com/office/officeart/2008/layout/LinedList"/>
    <dgm:cxn modelId="{029B8963-B31E-BC4A-BFD0-6B5C9083CCD7}" type="presParOf" srcId="{105E94B0-DE3D-7D43-B11E-65152A0559B3}" destId="{DEAEE514-D98F-624B-B942-2440B084C4CA}" srcOrd="4" destOrd="0" presId="urn:microsoft.com/office/officeart/2008/layout/LinedList"/>
    <dgm:cxn modelId="{5E369385-AF51-F24F-9240-625C2EB79996}" type="presParOf" srcId="{105E94B0-DE3D-7D43-B11E-65152A0559B3}" destId="{94CBFFD3-9AAE-104C-B13E-1A48E6AB06BD}" srcOrd="5" destOrd="0" presId="urn:microsoft.com/office/officeart/2008/layout/LinedList"/>
    <dgm:cxn modelId="{A973AC97-219F-864C-B00C-099F97868745}" type="presParOf" srcId="{94CBFFD3-9AAE-104C-B13E-1A48E6AB06BD}" destId="{94E26BCE-E7F8-1F48-9D30-06BF4D7FD176}" srcOrd="0" destOrd="0" presId="urn:microsoft.com/office/officeart/2008/layout/LinedList"/>
    <dgm:cxn modelId="{9A87DE02-8635-C94E-AB36-3E5920A526F8}" type="presParOf" srcId="{94CBFFD3-9AAE-104C-B13E-1A48E6AB06BD}" destId="{A06214DB-1D18-414F-ADA8-53F73F708066}"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76D2069-68E1-7E40-BD8F-2DD06A218AFB}" type="doc">
      <dgm:prSet loTypeId="urn:microsoft.com/office/officeart/2005/8/layout/arrow3" loCatId="" qsTypeId="urn:microsoft.com/office/officeart/2005/8/quickstyle/simple1" qsCatId="simple" csTypeId="urn:microsoft.com/office/officeart/2005/8/colors/accent1_2" csCatId="accent1" phldr="1"/>
      <dgm:spPr/>
      <dgm:t>
        <a:bodyPr/>
        <a:lstStyle/>
        <a:p>
          <a:endParaRPr lang="en-GB"/>
        </a:p>
      </dgm:t>
    </dgm:pt>
    <dgm:pt modelId="{517617BD-48AB-A945-A9BE-D0FD779E4201}">
      <dgm:prSet phldrT="[Text]"/>
      <dgm:spPr/>
      <dgm:t>
        <a:bodyPr/>
        <a:lstStyle/>
        <a:p>
          <a:r>
            <a:rPr lang="en-GB" b="1" dirty="0"/>
            <a:t>Fixed</a:t>
          </a:r>
          <a:r>
            <a:rPr lang="en-GB" dirty="0"/>
            <a:t>: Everything feels set in stone.  Thinking is rigid &amp; resistance to  change. </a:t>
          </a:r>
        </a:p>
      </dgm:t>
    </dgm:pt>
    <dgm:pt modelId="{C6E97B85-AB65-F64F-82FF-DCE1C7C942F1}" type="parTrans" cxnId="{AC8C5421-09D1-BF46-9E45-31A8F6BB36AB}">
      <dgm:prSet/>
      <dgm:spPr/>
      <dgm:t>
        <a:bodyPr/>
        <a:lstStyle/>
        <a:p>
          <a:endParaRPr lang="en-GB"/>
        </a:p>
      </dgm:t>
    </dgm:pt>
    <dgm:pt modelId="{D2122E2B-5AA1-5A48-A71F-0155F6A9AC5A}" type="sibTrans" cxnId="{AC8C5421-09D1-BF46-9E45-31A8F6BB36AB}">
      <dgm:prSet/>
      <dgm:spPr/>
      <dgm:t>
        <a:bodyPr/>
        <a:lstStyle/>
        <a:p>
          <a:endParaRPr lang="en-GB"/>
        </a:p>
      </dgm:t>
    </dgm:pt>
    <dgm:pt modelId="{FFE53BE4-228D-5543-AE39-67907941F966}">
      <dgm:prSet phldrT="[Text]"/>
      <dgm:spPr/>
      <dgm:t>
        <a:bodyPr/>
        <a:lstStyle/>
        <a:p>
          <a:r>
            <a:rPr lang="en-GB" b="1" dirty="0"/>
            <a:t>Growth</a:t>
          </a:r>
          <a:r>
            <a:rPr lang="en-GB" dirty="0"/>
            <a:t>: Absorb new knowledge, are open to feedback and adaptable. </a:t>
          </a:r>
        </a:p>
      </dgm:t>
    </dgm:pt>
    <dgm:pt modelId="{A75F35A9-90B1-A549-8228-A3A9B1F1D160}" type="parTrans" cxnId="{44646259-5626-3A43-BB23-BD3FB2878BC0}">
      <dgm:prSet/>
      <dgm:spPr/>
      <dgm:t>
        <a:bodyPr/>
        <a:lstStyle/>
        <a:p>
          <a:endParaRPr lang="en-GB"/>
        </a:p>
      </dgm:t>
    </dgm:pt>
    <dgm:pt modelId="{77D26981-4BC7-B248-A0EE-5CAEE83F66B8}" type="sibTrans" cxnId="{44646259-5626-3A43-BB23-BD3FB2878BC0}">
      <dgm:prSet/>
      <dgm:spPr/>
      <dgm:t>
        <a:bodyPr/>
        <a:lstStyle/>
        <a:p>
          <a:endParaRPr lang="en-GB"/>
        </a:p>
      </dgm:t>
    </dgm:pt>
    <dgm:pt modelId="{A9F9DA90-3FC6-9D4F-B263-A2B6656E59E3}">
      <dgm:prSet/>
      <dgm:spPr/>
      <dgm:t>
        <a:bodyPr/>
        <a:lstStyle/>
        <a:p>
          <a:endParaRPr lang="en-GB"/>
        </a:p>
      </dgm:t>
    </dgm:pt>
    <dgm:pt modelId="{67CBDCF4-A34A-8146-9A52-16AB77AE375E}" type="parTrans" cxnId="{98487240-5045-3947-86D5-729F6044A881}">
      <dgm:prSet/>
      <dgm:spPr/>
      <dgm:t>
        <a:bodyPr/>
        <a:lstStyle/>
        <a:p>
          <a:endParaRPr lang="en-GB"/>
        </a:p>
      </dgm:t>
    </dgm:pt>
    <dgm:pt modelId="{5415F5CF-D4D5-1D48-AE40-7B80BB7EDB5F}" type="sibTrans" cxnId="{98487240-5045-3947-86D5-729F6044A881}">
      <dgm:prSet/>
      <dgm:spPr/>
      <dgm:t>
        <a:bodyPr/>
        <a:lstStyle/>
        <a:p>
          <a:endParaRPr lang="en-GB"/>
        </a:p>
      </dgm:t>
    </dgm:pt>
    <dgm:pt modelId="{0249071E-C246-9F44-89C2-A39BE3924CB2}" type="pres">
      <dgm:prSet presAssocID="{676D2069-68E1-7E40-BD8F-2DD06A218AFB}" presName="compositeShape" presStyleCnt="0">
        <dgm:presLayoutVars>
          <dgm:chMax val="2"/>
          <dgm:dir/>
          <dgm:resizeHandles val="exact"/>
        </dgm:presLayoutVars>
      </dgm:prSet>
      <dgm:spPr/>
    </dgm:pt>
    <dgm:pt modelId="{F80EE29C-6181-B44B-BA89-9A9F4C08C69E}" type="pres">
      <dgm:prSet presAssocID="{676D2069-68E1-7E40-BD8F-2DD06A218AFB}" presName="divider" presStyleLbl="fgShp" presStyleIdx="0" presStyleCnt="1"/>
      <dgm:spPr/>
    </dgm:pt>
    <dgm:pt modelId="{7079F337-ED17-614C-896D-3B0545C53E11}" type="pres">
      <dgm:prSet presAssocID="{517617BD-48AB-A945-A9BE-D0FD779E4201}" presName="downArrow" presStyleLbl="node1" presStyleIdx="0" presStyleCnt="2"/>
      <dgm:spPr/>
    </dgm:pt>
    <dgm:pt modelId="{FB20B4D0-8AEA-7940-9B34-55C4EF4E42FF}" type="pres">
      <dgm:prSet presAssocID="{517617BD-48AB-A945-A9BE-D0FD779E4201}" presName="downArrowText" presStyleLbl="revTx" presStyleIdx="0" presStyleCnt="2">
        <dgm:presLayoutVars>
          <dgm:bulletEnabled val="1"/>
        </dgm:presLayoutVars>
      </dgm:prSet>
      <dgm:spPr/>
    </dgm:pt>
    <dgm:pt modelId="{94011FFF-E6A5-5244-BA56-00F69602F622}" type="pres">
      <dgm:prSet presAssocID="{FFE53BE4-228D-5543-AE39-67907941F966}" presName="upArrow" presStyleLbl="node1" presStyleIdx="1" presStyleCnt="2"/>
      <dgm:spPr/>
    </dgm:pt>
    <dgm:pt modelId="{BAEF1ECC-ECCA-234C-8334-3AE2D4C12661}" type="pres">
      <dgm:prSet presAssocID="{FFE53BE4-228D-5543-AE39-67907941F966}" presName="upArrowText" presStyleLbl="revTx" presStyleIdx="1" presStyleCnt="2">
        <dgm:presLayoutVars>
          <dgm:bulletEnabled val="1"/>
        </dgm:presLayoutVars>
      </dgm:prSet>
      <dgm:spPr/>
    </dgm:pt>
  </dgm:ptLst>
  <dgm:cxnLst>
    <dgm:cxn modelId="{5CEDC718-F0BE-2C41-9015-878B0D7C0683}" type="presOf" srcId="{FFE53BE4-228D-5543-AE39-67907941F966}" destId="{BAEF1ECC-ECCA-234C-8334-3AE2D4C12661}" srcOrd="0" destOrd="0" presId="urn:microsoft.com/office/officeart/2005/8/layout/arrow3"/>
    <dgm:cxn modelId="{AC8C5421-09D1-BF46-9E45-31A8F6BB36AB}" srcId="{676D2069-68E1-7E40-BD8F-2DD06A218AFB}" destId="{517617BD-48AB-A945-A9BE-D0FD779E4201}" srcOrd="0" destOrd="0" parTransId="{C6E97B85-AB65-F64F-82FF-DCE1C7C942F1}" sibTransId="{D2122E2B-5AA1-5A48-A71F-0155F6A9AC5A}"/>
    <dgm:cxn modelId="{45067A3F-560B-F643-9F3C-A79116A3937C}" type="presOf" srcId="{517617BD-48AB-A945-A9BE-D0FD779E4201}" destId="{FB20B4D0-8AEA-7940-9B34-55C4EF4E42FF}" srcOrd="0" destOrd="0" presId="urn:microsoft.com/office/officeart/2005/8/layout/arrow3"/>
    <dgm:cxn modelId="{98487240-5045-3947-86D5-729F6044A881}" srcId="{676D2069-68E1-7E40-BD8F-2DD06A218AFB}" destId="{A9F9DA90-3FC6-9D4F-B263-A2B6656E59E3}" srcOrd="2" destOrd="0" parTransId="{67CBDCF4-A34A-8146-9A52-16AB77AE375E}" sibTransId="{5415F5CF-D4D5-1D48-AE40-7B80BB7EDB5F}"/>
    <dgm:cxn modelId="{5764D841-8DD2-4F4E-BC13-EB849098770D}" type="presOf" srcId="{676D2069-68E1-7E40-BD8F-2DD06A218AFB}" destId="{0249071E-C246-9F44-89C2-A39BE3924CB2}" srcOrd="0" destOrd="0" presId="urn:microsoft.com/office/officeart/2005/8/layout/arrow3"/>
    <dgm:cxn modelId="{44646259-5626-3A43-BB23-BD3FB2878BC0}" srcId="{676D2069-68E1-7E40-BD8F-2DD06A218AFB}" destId="{FFE53BE4-228D-5543-AE39-67907941F966}" srcOrd="1" destOrd="0" parTransId="{A75F35A9-90B1-A549-8228-A3A9B1F1D160}" sibTransId="{77D26981-4BC7-B248-A0EE-5CAEE83F66B8}"/>
    <dgm:cxn modelId="{FB4BFAA5-C472-734C-8BCA-0E478CA6BA55}" type="presParOf" srcId="{0249071E-C246-9F44-89C2-A39BE3924CB2}" destId="{F80EE29C-6181-B44B-BA89-9A9F4C08C69E}" srcOrd="0" destOrd="0" presId="urn:microsoft.com/office/officeart/2005/8/layout/arrow3"/>
    <dgm:cxn modelId="{AB4FDEBC-C6FC-FE47-A256-0401EC298E9C}" type="presParOf" srcId="{0249071E-C246-9F44-89C2-A39BE3924CB2}" destId="{7079F337-ED17-614C-896D-3B0545C53E11}" srcOrd="1" destOrd="0" presId="urn:microsoft.com/office/officeart/2005/8/layout/arrow3"/>
    <dgm:cxn modelId="{18160273-9E37-8547-B1C0-FC778DE1DCDD}" type="presParOf" srcId="{0249071E-C246-9F44-89C2-A39BE3924CB2}" destId="{FB20B4D0-8AEA-7940-9B34-55C4EF4E42FF}" srcOrd="2" destOrd="0" presId="urn:microsoft.com/office/officeart/2005/8/layout/arrow3"/>
    <dgm:cxn modelId="{1C68D597-D18E-344C-8B95-496EFA4F2B2B}" type="presParOf" srcId="{0249071E-C246-9F44-89C2-A39BE3924CB2}" destId="{94011FFF-E6A5-5244-BA56-00F69602F622}" srcOrd="3" destOrd="0" presId="urn:microsoft.com/office/officeart/2005/8/layout/arrow3"/>
    <dgm:cxn modelId="{3A4F9667-8A3D-5947-A163-A137AB425280}" type="presParOf" srcId="{0249071E-C246-9F44-89C2-A39BE3924CB2}" destId="{BAEF1ECC-ECCA-234C-8334-3AE2D4C12661}"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D25350A-9955-4934-92CB-9046C00EC2B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AB280E3-72E3-43FC-BC77-E366A19B32A1}">
      <dgm:prSet/>
      <dgm:spPr/>
      <dgm:t>
        <a:bodyPr/>
        <a:lstStyle/>
        <a:p>
          <a:pPr>
            <a:lnSpc>
              <a:spcPct val="100000"/>
            </a:lnSpc>
          </a:pPr>
          <a:r>
            <a:rPr lang="en-GB"/>
            <a:t>Leaders inspire positive, incremental change by empowering those around them to work toward common objectives. a leader’s most powerful tool for doing so is communication.</a:t>
          </a:r>
          <a:endParaRPr lang="en-US"/>
        </a:p>
      </dgm:t>
    </dgm:pt>
    <dgm:pt modelId="{B257EBF8-B3FC-407F-B9CD-DC2A82C52293}" type="parTrans" cxnId="{89E0DAD2-7710-4DE5-A38E-20FF0BEB0D24}">
      <dgm:prSet/>
      <dgm:spPr/>
      <dgm:t>
        <a:bodyPr/>
        <a:lstStyle/>
        <a:p>
          <a:endParaRPr lang="en-US"/>
        </a:p>
      </dgm:t>
    </dgm:pt>
    <dgm:pt modelId="{9AC8FEF7-48E2-4CB1-9E4D-1467847FE634}" type="sibTrans" cxnId="{89E0DAD2-7710-4DE5-A38E-20FF0BEB0D24}">
      <dgm:prSet/>
      <dgm:spPr/>
      <dgm:t>
        <a:bodyPr/>
        <a:lstStyle/>
        <a:p>
          <a:endParaRPr lang="en-US"/>
        </a:p>
      </dgm:t>
    </dgm:pt>
    <dgm:pt modelId="{7EDA074F-EE2A-4579-9696-F10DBFCC51DE}">
      <dgm:prSet/>
      <dgm:spPr/>
      <dgm:t>
        <a:bodyPr/>
        <a:lstStyle/>
        <a:p>
          <a:pPr>
            <a:lnSpc>
              <a:spcPct val="100000"/>
            </a:lnSpc>
          </a:pPr>
          <a:r>
            <a:rPr lang="en-GB" dirty="0"/>
            <a:t>Effective communication is vital to gain trust, aligning efforts to pursue goals and inspiring positive change. When communication is lacking, important information can be misinterpreted, causing relationships to suffer and, ultimately, creating barriers that hinder progress.</a:t>
          </a:r>
          <a:endParaRPr lang="en-US" dirty="0"/>
        </a:p>
      </dgm:t>
    </dgm:pt>
    <dgm:pt modelId="{55EA998A-BCB6-43F1-8EF7-C5C2C7123D5A}" type="parTrans" cxnId="{3EF74F26-3D03-4608-AB1C-FE92B3D744F3}">
      <dgm:prSet/>
      <dgm:spPr/>
      <dgm:t>
        <a:bodyPr/>
        <a:lstStyle/>
        <a:p>
          <a:endParaRPr lang="en-US"/>
        </a:p>
      </dgm:t>
    </dgm:pt>
    <dgm:pt modelId="{39D737D7-94EA-4350-82E1-6E6DF66273CD}" type="sibTrans" cxnId="{3EF74F26-3D03-4608-AB1C-FE92B3D744F3}">
      <dgm:prSet/>
      <dgm:spPr/>
      <dgm:t>
        <a:bodyPr/>
        <a:lstStyle/>
        <a:p>
          <a:endParaRPr lang="en-US"/>
        </a:p>
      </dgm:t>
    </dgm:pt>
    <dgm:pt modelId="{EE98566C-112C-4174-AFDA-89EA440FA6EF}">
      <dgm:prSet/>
      <dgm:spPr/>
      <dgm:t>
        <a:bodyPr/>
        <a:lstStyle/>
        <a:p>
          <a:pPr>
            <a:lnSpc>
              <a:spcPct val="100000"/>
            </a:lnSpc>
          </a:pPr>
          <a:r>
            <a:rPr lang="en-GB"/>
            <a:t>Communicating clearly and persuasively gives you impact and influence.</a:t>
          </a:r>
          <a:endParaRPr lang="en-US"/>
        </a:p>
      </dgm:t>
    </dgm:pt>
    <dgm:pt modelId="{BD98640C-30E4-4795-8EED-68DC7FF42AE3}" type="parTrans" cxnId="{6A1E5D96-0476-4B3F-9754-D3EA48D2C66E}">
      <dgm:prSet/>
      <dgm:spPr/>
      <dgm:t>
        <a:bodyPr/>
        <a:lstStyle/>
        <a:p>
          <a:endParaRPr lang="en-US"/>
        </a:p>
      </dgm:t>
    </dgm:pt>
    <dgm:pt modelId="{EC4B104E-91B6-4DB6-8933-964EE8D4304D}" type="sibTrans" cxnId="{6A1E5D96-0476-4B3F-9754-D3EA48D2C66E}">
      <dgm:prSet/>
      <dgm:spPr/>
      <dgm:t>
        <a:bodyPr/>
        <a:lstStyle/>
        <a:p>
          <a:endParaRPr lang="en-US"/>
        </a:p>
      </dgm:t>
    </dgm:pt>
    <dgm:pt modelId="{DE5A0455-F95B-4342-B9A5-569867180CF1}">
      <dgm:prSet/>
      <dgm:spPr/>
      <dgm:t>
        <a:bodyPr/>
        <a:lstStyle/>
        <a:p>
          <a:pPr>
            <a:lnSpc>
              <a:spcPct val="100000"/>
            </a:lnSpc>
          </a:pPr>
          <a:r>
            <a:rPr lang="en-GB"/>
            <a:t>Be clear on the ‘So What? ‘: Get specific about your purpose. If you don’t know precisely what you want from your communication, neither will your audience, all you will get is questions as they seek to clarify.</a:t>
          </a:r>
          <a:endParaRPr lang="en-US"/>
        </a:p>
      </dgm:t>
    </dgm:pt>
    <dgm:pt modelId="{064DEF59-E11B-4E36-865F-BC5F3D4BFEF4}" type="parTrans" cxnId="{D0ED8DB4-0522-4C93-9824-777B051319E6}">
      <dgm:prSet/>
      <dgm:spPr/>
      <dgm:t>
        <a:bodyPr/>
        <a:lstStyle/>
        <a:p>
          <a:endParaRPr lang="en-US"/>
        </a:p>
      </dgm:t>
    </dgm:pt>
    <dgm:pt modelId="{ACE6C0A5-A96C-4383-A6EA-456DD0F1591E}" type="sibTrans" cxnId="{D0ED8DB4-0522-4C93-9824-777B051319E6}">
      <dgm:prSet/>
      <dgm:spPr/>
      <dgm:t>
        <a:bodyPr/>
        <a:lstStyle/>
        <a:p>
          <a:endParaRPr lang="en-US"/>
        </a:p>
      </dgm:t>
    </dgm:pt>
    <dgm:pt modelId="{D5C7C0DB-75B0-44E6-8004-B039FC8A45FC}">
      <dgm:prSet/>
      <dgm:spPr/>
      <dgm:t>
        <a:bodyPr/>
        <a:lstStyle/>
        <a:p>
          <a:pPr>
            <a:lnSpc>
              <a:spcPct val="100000"/>
            </a:lnSpc>
          </a:pPr>
          <a:r>
            <a:rPr lang="en-GB" dirty="0"/>
            <a:t>Know that your audience is not you! Start with your big idea (The So What)  and then the technical  - decision makers rarely want to know all the technical details before the why </a:t>
          </a:r>
          <a:endParaRPr lang="en-US" dirty="0"/>
        </a:p>
      </dgm:t>
    </dgm:pt>
    <dgm:pt modelId="{A7474FD9-26B9-4679-A64C-D3DE0F6B538B}" type="parTrans" cxnId="{CBC1B798-8866-4D77-9AE6-B0FF783BCC40}">
      <dgm:prSet/>
      <dgm:spPr/>
      <dgm:t>
        <a:bodyPr/>
        <a:lstStyle/>
        <a:p>
          <a:endParaRPr lang="en-US"/>
        </a:p>
      </dgm:t>
    </dgm:pt>
    <dgm:pt modelId="{F0F4BEBA-CE30-452B-B425-A17E1B10704D}" type="sibTrans" cxnId="{CBC1B798-8866-4D77-9AE6-B0FF783BCC40}">
      <dgm:prSet/>
      <dgm:spPr/>
      <dgm:t>
        <a:bodyPr/>
        <a:lstStyle/>
        <a:p>
          <a:endParaRPr lang="en-US"/>
        </a:p>
      </dgm:t>
    </dgm:pt>
    <dgm:pt modelId="{F87FFF94-4280-4D95-9920-ED487F570C0D}">
      <dgm:prSet/>
      <dgm:spPr/>
      <dgm:t>
        <a:bodyPr/>
        <a:lstStyle/>
        <a:p>
          <a:pPr>
            <a:lnSpc>
              <a:spcPct val="100000"/>
            </a:lnSpc>
          </a:pPr>
          <a:r>
            <a:rPr lang="en-GB"/>
            <a:t>“Confidence is the underlying issue permeating all of leadership presence” </a:t>
          </a:r>
          <a:r>
            <a:rPr lang="en-GB">
              <a:hlinkClick xmlns:r="http://schemas.openxmlformats.org/officeDocument/2006/relationships" r:id="rId1"/>
            </a:rPr>
            <a:t>https://www.linkedin.com/pulse/secrets-leadership-presence-every-woman-leader-byrne-phd/</a:t>
          </a:r>
          <a:endParaRPr lang="en-US"/>
        </a:p>
      </dgm:t>
    </dgm:pt>
    <dgm:pt modelId="{C13D83FD-AB04-43A4-BA11-9D41B9CDAB0C}" type="parTrans" cxnId="{5B8A526B-980F-425D-80D6-4A7D285133A9}">
      <dgm:prSet/>
      <dgm:spPr/>
      <dgm:t>
        <a:bodyPr/>
        <a:lstStyle/>
        <a:p>
          <a:endParaRPr lang="en-US"/>
        </a:p>
      </dgm:t>
    </dgm:pt>
    <dgm:pt modelId="{791E8167-0202-4823-A017-DA1C88A06DAD}" type="sibTrans" cxnId="{5B8A526B-980F-425D-80D6-4A7D285133A9}">
      <dgm:prSet/>
      <dgm:spPr/>
      <dgm:t>
        <a:bodyPr/>
        <a:lstStyle/>
        <a:p>
          <a:endParaRPr lang="en-US"/>
        </a:p>
      </dgm:t>
    </dgm:pt>
    <dgm:pt modelId="{FBA9818C-6483-4509-B730-4C2099F52572}" type="pres">
      <dgm:prSet presAssocID="{CD25350A-9955-4934-92CB-9046C00EC2B8}" presName="root" presStyleCnt="0">
        <dgm:presLayoutVars>
          <dgm:dir/>
          <dgm:resizeHandles val="exact"/>
        </dgm:presLayoutVars>
      </dgm:prSet>
      <dgm:spPr/>
    </dgm:pt>
    <dgm:pt modelId="{19481D5B-EF18-453C-B3FF-56897131C6B9}" type="pres">
      <dgm:prSet presAssocID="{8AB280E3-72E3-43FC-BC77-E366A19B32A1}" presName="compNode" presStyleCnt="0"/>
      <dgm:spPr/>
    </dgm:pt>
    <dgm:pt modelId="{8D438B5E-1B32-4723-88EA-4F22C2707F05}" type="pres">
      <dgm:prSet presAssocID="{8AB280E3-72E3-43FC-BC77-E366A19B32A1}" presName="bgRect" presStyleLbl="bgShp" presStyleIdx="0" presStyleCnt="6"/>
      <dgm:spPr/>
    </dgm:pt>
    <dgm:pt modelId="{E3897168-7B06-4B77-8FC8-08ED5CEA614D}" type="pres">
      <dgm:prSet presAssocID="{8AB280E3-72E3-43FC-BC77-E366A19B32A1}" presName="iconRect" presStyleLbl="node1" presStyleIdx="0" presStyleCnt="6"/>
      <dgm:spPr>
        <a:blipFill>
          <a:blip xmlns:r="http://schemas.openxmlformats.org/officeDocument/2006/relationships"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ecturer"/>
        </a:ext>
      </dgm:extLst>
    </dgm:pt>
    <dgm:pt modelId="{6665F05C-6312-4A5A-9C3D-7996EE188FA9}" type="pres">
      <dgm:prSet presAssocID="{8AB280E3-72E3-43FC-BC77-E366A19B32A1}" presName="spaceRect" presStyleCnt="0"/>
      <dgm:spPr/>
    </dgm:pt>
    <dgm:pt modelId="{3368C2AC-F983-445C-AD31-F650B22426ED}" type="pres">
      <dgm:prSet presAssocID="{8AB280E3-72E3-43FC-BC77-E366A19B32A1}" presName="parTx" presStyleLbl="revTx" presStyleIdx="0" presStyleCnt="6">
        <dgm:presLayoutVars>
          <dgm:chMax val="0"/>
          <dgm:chPref val="0"/>
        </dgm:presLayoutVars>
      </dgm:prSet>
      <dgm:spPr/>
    </dgm:pt>
    <dgm:pt modelId="{3B3D1A66-D5F5-4BBA-87A9-E020E4272D23}" type="pres">
      <dgm:prSet presAssocID="{9AC8FEF7-48E2-4CB1-9E4D-1467847FE634}" presName="sibTrans" presStyleCnt="0"/>
      <dgm:spPr/>
    </dgm:pt>
    <dgm:pt modelId="{08B1B7A7-1C05-4E59-8DD4-D23944E45954}" type="pres">
      <dgm:prSet presAssocID="{7EDA074F-EE2A-4579-9696-F10DBFCC51DE}" presName="compNode" presStyleCnt="0"/>
      <dgm:spPr/>
    </dgm:pt>
    <dgm:pt modelId="{D7814B0E-2F28-443E-A0F5-8F325DAF5981}" type="pres">
      <dgm:prSet presAssocID="{7EDA074F-EE2A-4579-9696-F10DBFCC51DE}" presName="bgRect" presStyleLbl="bgShp" presStyleIdx="1" presStyleCnt="6"/>
      <dgm:spPr/>
    </dgm:pt>
    <dgm:pt modelId="{3C8148A7-3C3E-4C99-9847-B8660EC96534}" type="pres">
      <dgm:prSet presAssocID="{7EDA074F-EE2A-4579-9696-F10DBFCC51DE}" presName="iconRect" presStyleLbl="node1" presStyleIdx="1" presStyleCnt="6"/>
      <dgm:spPr>
        <a:blipFill>
          <a:blip xmlns:r="http://schemas.openxmlformats.org/officeDocument/2006/relationships"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onnections"/>
        </a:ext>
      </dgm:extLst>
    </dgm:pt>
    <dgm:pt modelId="{D72C9C47-AD70-4599-8C42-A2F5EC567147}" type="pres">
      <dgm:prSet presAssocID="{7EDA074F-EE2A-4579-9696-F10DBFCC51DE}" presName="spaceRect" presStyleCnt="0"/>
      <dgm:spPr/>
    </dgm:pt>
    <dgm:pt modelId="{5BDBEC20-EBC9-466E-AA1D-296C6E92097A}" type="pres">
      <dgm:prSet presAssocID="{7EDA074F-EE2A-4579-9696-F10DBFCC51DE}" presName="parTx" presStyleLbl="revTx" presStyleIdx="1" presStyleCnt="6">
        <dgm:presLayoutVars>
          <dgm:chMax val="0"/>
          <dgm:chPref val="0"/>
        </dgm:presLayoutVars>
      </dgm:prSet>
      <dgm:spPr/>
    </dgm:pt>
    <dgm:pt modelId="{9B467520-098A-4540-AA0E-2516F4246505}" type="pres">
      <dgm:prSet presAssocID="{39D737D7-94EA-4350-82E1-6E6DF66273CD}" presName="sibTrans" presStyleCnt="0"/>
      <dgm:spPr/>
    </dgm:pt>
    <dgm:pt modelId="{FAF65638-A60F-47E4-9054-743702B34806}" type="pres">
      <dgm:prSet presAssocID="{EE98566C-112C-4174-AFDA-89EA440FA6EF}" presName="compNode" presStyleCnt="0"/>
      <dgm:spPr/>
    </dgm:pt>
    <dgm:pt modelId="{1BF68D67-A425-4CE6-B3AB-39948E590412}" type="pres">
      <dgm:prSet presAssocID="{EE98566C-112C-4174-AFDA-89EA440FA6EF}" presName="bgRect" presStyleLbl="bgShp" presStyleIdx="2" presStyleCnt="6"/>
      <dgm:spPr/>
    </dgm:pt>
    <dgm:pt modelId="{4C2F7FFD-0857-4C8C-864F-D712D9B96C11}" type="pres">
      <dgm:prSet presAssocID="{EE98566C-112C-4174-AFDA-89EA440FA6EF}" presName="iconRect" presStyleLbl="node1" presStyleIdx="2" presStyleCnt="6"/>
      <dgm:spPr>
        <a:blipFill>
          <a:blip xmlns:r="http://schemas.openxmlformats.org/officeDocument/2006/relationships"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Chat"/>
        </a:ext>
      </dgm:extLst>
    </dgm:pt>
    <dgm:pt modelId="{CF9BAB79-9003-49B6-8A21-0D31966F2859}" type="pres">
      <dgm:prSet presAssocID="{EE98566C-112C-4174-AFDA-89EA440FA6EF}" presName="spaceRect" presStyleCnt="0"/>
      <dgm:spPr/>
    </dgm:pt>
    <dgm:pt modelId="{304183B5-E359-4741-B04A-4B22DC195C71}" type="pres">
      <dgm:prSet presAssocID="{EE98566C-112C-4174-AFDA-89EA440FA6EF}" presName="parTx" presStyleLbl="revTx" presStyleIdx="2" presStyleCnt="6">
        <dgm:presLayoutVars>
          <dgm:chMax val="0"/>
          <dgm:chPref val="0"/>
        </dgm:presLayoutVars>
      </dgm:prSet>
      <dgm:spPr/>
    </dgm:pt>
    <dgm:pt modelId="{54FC8FE1-F274-4EE7-A120-F98078D68F7D}" type="pres">
      <dgm:prSet presAssocID="{EC4B104E-91B6-4DB6-8933-964EE8D4304D}" presName="sibTrans" presStyleCnt="0"/>
      <dgm:spPr/>
    </dgm:pt>
    <dgm:pt modelId="{042F01F1-030A-4207-9FA6-ECE0ADCCFAAB}" type="pres">
      <dgm:prSet presAssocID="{DE5A0455-F95B-4342-B9A5-569867180CF1}" presName="compNode" presStyleCnt="0"/>
      <dgm:spPr/>
    </dgm:pt>
    <dgm:pt modelId="{E1D920D3-8E4C-41B3-B1F9-3F658F5DD738}" type="pres">
      <dgm:prSet presAssocID="{DE5A0455-F95B-4342-B9A5-569867180CF1}" presName="bgRect" presStyleLbl="bgShp" presStyleIdx="3" presStyleCnt="6"/>
      <dgm:spPr/>
    </dgm:pt>
    <dgm:pt modelId="{580C20F7-1E00-41C9-898C-6D47580397DD}" type="pres">
      <dgm:prSet presAssocID="{DE5A0455-F95B-4342-B9A5-569867180CF1}" presName="iconRect" presStyleLbl="node1" presStyleIdx="3" presStyleCnt="6"/>
      <dgm:spPr>
        <a:blipFill>
          <a:blip xmlns:r="http://schemas.openxmlformats.org/officeDocument/2006/relationships"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Workflow"/>
        </a:ext>
      </dgm:extLst>
    </dgm:pt>
    <dgm:pt modelId="{E825A869-AAD8-4E88-8AE4-40C9ACD0DD6E}" type="pres">
      <dgm:prSet presAssocID="{DE5A0455-F95B-4342-B9A5-569867180CF1}" presName="spaceRect" presStyleCnt="0"/>
      <dgm:spPr/>
    </dgm:pt>
    <dgm:pt modelId="{F066EE26-1386-4BC3-80E9-56272937288F}" type="pres">
      <dgm:prSet presAssocID="{DE5A0455-F95B-4342-B9A5-569867180CF1}" presName="parTx" presStyleLbl="revTx" presStyleIdx="3" presStyleCnt="6">
        <dgm:presLayoutVars>
          <dgm:chMax val="0"/>
          <dgm:chPref val="0"/>
        </dgm:presLayoutVars>
      </dgm:prSet>
      <dgm:spPr/>
    </dgm:pt>
    <dgm:pt modelId="{FB6CC0A5-A1BD-4D20-8B84-37B998867ACD}" type="pres">
      <dgm:prSet presAssocID="{ACE6C0A5-A96C-4383-A6EA-456DD0F1591E}" presName="sibTrans" presStyleCnt="0"/>
      <dgm:spPr/>
    </dgm:pt>
    <dgm:pt modelId="{899ADA34-E0F4-4B0C-B3BB-ABC226546E88}" type="pres">
      <dgm:prSet presAssocID="{D5C7C0DB-75B0-44E6-8004-B039FC8A45FC}" presName="compNode" presStyleCnt="0"/>
      <dgm:spPr/>
    </dgm:pt>
    <dgm:pt modelId="{997AADA9-3A4D-49DF-8D26-7938EE5A9E65}" type="pres">
      <dgm:prSet presAssocID="{D5C7C0DB-75B0-44E6-8004-B039FC8A45FC}" presName="bgRect" presStyleLbl="bgShp" presStyleIdx="4" presStyleCnt="6"/>
      <dgm:spPr/>
    </dgm:pt>
    <dgm:pt modelId="{2CAD791D-BD6D-44A6-A431-E165F2BE3A0A}" type="pres">
      <dgm:prSet presAssocID="{D5C7C0DB-75B0-44E6-8004-B039FC8A45FC}" presName="iconRect" presStyleLbl="node1" presStyleIdx="4" presStyleCnt="6"/>
      <dgm:spPr>
        <a:blipFill>
          <a:blip xmlns:r="http://schemas.openxmlformats.org/officeDocument/2006/relationships"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Customer Review"/>
        </a:ext>
      </dgm:extLst>
    </dgm:pt>
    <dgm:pt modelId="{771BE992-C6EE-40AB-BEFB-F86F5BB78F75}" type="pres">
      <dgm:prSet presAssocID="{D5C7C0DB-75B0-44E6-8004-B039FC8A45FC}" presName="spaceRect" presStyleCnt="0"/>
      <dgm:spPr/>
    </dgm:pt>
    <dgm:pt modelId="{628D3B4B-787B-401E-98ED-E2AABD49B999}" type="pres">
      <dgm:prSet presAssocID="{D5C7C0DB-75B0-44E6-8004-B039FC8A45FC}" presName="parTx" presStyleLbl="revTx" presStyleIdx="4" presStyleCnt="6">
        <dgm:presLayoutVars>
          <dgm:chMax val="0"/>
          <dgm:chPref val="0"/>
        </dgm:presLayoutVars>
      </dgm:prSet>
      <dgm:spPr/>
    </dgm:pt>
    <dgm:pt modelId="{8F43B61B-6301-4C77-AC35-07AA3BC9D36A}" type="pres">
      <dgm:prSet presAssocID="{F0F4BEBA-CE30-452B-B425-A17E1B10704D}" presName="sibTrans" presStyleCnt="0"/>
      <dgm:spPr/>
    </dgm:pt>
    <dgm:pt modelId="{689592C3-DDB9-4E57-807F-64C5F16B407A}" type="pres">
      <dgm:prSet presAssocID="{F87FFF94-4280-4D95-9920-ED487F570C0D}" presName="compNode" presStyleCnt="0"/>
      <dgm:spPr/>
    </dgm:pt>
    <dgm:pt modelId="{B44C4241-B1E2-471A-9BE1-1085362D63BC}" type="pres">
      <dgm:prSet presAssocID="{F87FFF94-4280-4D95-9920-ED487F570C0D}" presName="bgRect" presStyleLbl="bgShp" presStyleIdx="5" presStyleCnt="6"/>
      <dgm:spPr/>
    </dgm:pt>
    <dgm:pt modelId="{033FC9A5-7E13-45C2-8C63-E7712870A8E3}" type="pres">
      <dgm:prSet presAssocID="{F87FFF94-4280-4D95-9920-ED487F570C0D}" presName="iconRect" presStyleLbl="node1" presStyleIdx="5" presStyleCnt="6"/>
      <dgm:spPr>
        <a:blipFill>
          <a:blip xmlns:r="http://schemas.openxmlformats.org/officeDocument/2006/relationships"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a:blipFill>
        <a:ln>
          <a:noFill/>
        </a:ln>
      </dgm:spPr>
      <dgm:extLst>
        <a:ext uri="{E40237B7-FDA0-4F09-8148-C483321AD2D9}">
          <dgm14:cNvPr xmlns:dgm14="http://schemas.microsoft.com/office/drawing/2010/diagram" id="0" name="" descr="Captain"/>
        </a:ext>
      </dgm:extLst>
    </dgm:pt>
    <dgm:pt modelId="{87C508D0-00DF-4ADA-A25C-A1906061FBE8}" type="pres">
      <dgm:prSet presAssocID="{F87FFF94-4280-4D95-9920-ED487F570C0D}" presName="spaceRect" presStyleCnt="0"/>
      <dgm:spPr/>
    </dgm:pt>
    <dgm:pt modelId="{3ED8E1A0-60B2-4CCE-8369-7B5825A1E997}" type="pres">
      <dgm:prSet presAssocID="{F87FFF94-4280-4D95-9920-ED487F570C0D}" presName="parTx" presStyleLbl="revTx" presStyleIdx="5" presStyleCnt="6">
        <dgm:presLayoutVars>
          <dgm:chMax val="0"/>
          <dgm:chPref val="0"/>
        </dgm:presLayoutVars>
      </dgm:prSet>
      <dgm:spPr/>
    </dgm:pt>
  </dgm:ptLst>
  <dgm:cxnLst>
    <dgm:cxn modelId="{2E098718-7A86-3348-82F8-D9721B2FC209}" type="presOf" srcId="{8AB280E3-72E3-43FC-BC77-E366A19B32A1}" destId="{3368C2AC-F983-445C-AD31-F650B22426ED}" srcOrd="0" destOrd="0" presId="urn:microsoft.com/office/officeart/2018/2/layout/IconVerticalSolidList"/>
    <dgm:cxn modelId="{BCFD481A-F4EF-6846-95CE-A0878C49D30C}" type="presOf" srcId="{D5C7C0DB-75B0-44E6-8004-B039FC8A45FC}" destId="{628D3B4B-787B-401E-98ED-E2AABD49B999}" srcOrd="0" destOrd="0" presId="urn:microsoft.com/office/officeart/2018/2/layout/IconVerticalSolidList"/>
    <dgm:cxn modelId="{3EF74F26-3D03-4608-AB1C-FE92B3D744F3}" srcId="{CD25350A-9955-4934-92CB-9046C00EC2B8}" destId="{7EDA074F-EE2A-4579-9696-F10DBFCC51DE}" srcOrd="1" destOrd="0" parTransId="{55EA998A-BCB6-43F1-8EF7-C5C2C7123D5A}" sibTransId="{39D737D7-94EA-4350-82E1-6E6DF66273CD}"/>
    <dgm:cxn modelId="{AB829138-A0BF-1944-9B5A-AFA2DA61913C}" type="presOf" srcId="{F87FFF94-4280-4D95-9920-ED487F570C0D}" destId="{3ED8E1A0-60B2-4CCE-8369-7B5825A1E997}" srcOrd="0" destOrd="0" presId="urn:microsoft.com/office/officeart/2018/2/layout/IconVerticalSolidList"/>
    <dgm:cxn modelId="{5DD91A5C-72E3-9244-B236-091B328FD853}" type="presOf" srcId="{EE98566C-112C-4174-AFDA-89EA440FA6EF}" destId="{304183B5-E359-4741-B04A-4B22DC195C71}" srcOrd="0" destOrd="0" presId="urn:microsoft.com/office/officeart/2018/2/layout/IconVerticalSolidList"/>
    <dgm:cxn modelId="{5B8A526B-980F-425D-80D6-4A7D285133A9}" srcId="{CD25350A-9955-4934-92CB-9046C00EC2B8}" destId="{F87FFF94-4280-4D95-9920-ED487F570C0D}" srcOrd="5" destOrd="0" parTransId="{C13D83FD-AB04-43A4-BA11-9D41B9CDAB0C}" sibTransId="{791E8167-0202-4823-A017-DA1C88A06DAD}"/>
    <dgm:cxn modelId="{53A63085-D241-A844-B708-F4C64944ED77}" type="presOf" srcId="{7EDA074F-EE2A-4579-9696-F10DBFCC51DE}" destId="{5BDBEC20-EBC9-466E-AA1D-296C6E92097A}" srcOrd="0" destOrd="0" presId="urn:microsoft.com/office/officeart/2018/2/layout/IconVerticalSolidList"/>
    <dgm:cxn modelId="{6A1E5D96-0476-4B3F-9754-D3EA48D2C66E}" srcId="{CD25350A-9955-4934-92CB-9046C00EC2B8}" destId="{EE98566C-112C-4174-AFDA-89EA440FA6EF}" srcOrd="2" destOrd="0" parTransId="{BD98640C-30E4-4795-8EED-68DC7FF42AE3}" sibTransId="{EC4B104E-91B6-4DB6-8933-964EE8D4304D}"/>
    <dgm:cxn modelId="{CBC1B798-8866-4D77-9AE6-B0FF783BCC40}" srcId="{CD25350A-9955-4934-92CB-9046C00EC2B8}" destId="{D5C7C0DB-75B0-44E6-8004-B039FC8A45FC}" srcOrd="4" destOrd="0" parTransId="{A7474FD9-26B9-4679-A64C-D3DE0F6B538B}" sibTransId="{F0F4BEBA-CE30-452B-B425-A17E1B10704D}"/>
    <dgm:cxn modelId="{CA7686AC-B3D9-334B-A98A-B200355C4AA0}" type="presOf" srcId="{CD25350A-9955-4934-92CB-9046C00EC2B8}" destId="{FBA9818C-6483-4509-B730-4C2099F52572}" srcOrd="0" destOrd="0" presId="urn:microsoft.com/office/officeart/2018/2/layout/IconVerticalSolidList"/>
    <dgm:cxn modelId="{D0ED8DB4-0522-4C93-9824-777B051319E6}" srcId="{CD25350A-9955-4934-92CB-9046C00EC2B8}" destId="{DE5A0455-F95B-4342-B9A5-569867180CF1}" srcOrd="3" destOrd="0" parTransId="{064DEF59-E11B-4E36-865F-BC5F3D4BFEF4}" sibTransId="{ACE6C0A5-A96C-4383-A6EA-456DD0F1591E}"/>
    <dgm:cxn modelId="{89E0DAD2-7710-4DE5-A38E-20FF0BEB0D24}" srcId="{CD25350A-9955-4934-92CB-9046C00EC2B8}" destId="{8AB280E3-72E3-43FC-BC77-E366A19B32A1}" srcOrd="0" destOrd="0" parTransId="{B257EBF8-B3FC-407F-B9CD-DC2A82C52293}" sibTransId="{9AC8FEF7-48E2-4CB1-9E4D-1467847FE634}"/>
    <dgm:cxn modelId="{B77E2AF0-0C74-CB4A-8106-AA7F73CCE078}" type="presOf" srcId="{DE5A0455-F95B-4342-B9A5-569867180CF1}" destId="{F066EE26-1386-4BC3-80E9-56272937288F}" srcOrd="0" destOrd="0" presId="urn:microsoft.com/office/officeart/2018/2/layout/IconVerticalSolidList"/>
    <dgm:cxn modelId="{5D028260-0FA6-854B-A461-F0745B3B5A26}" type="presParOf" srcId="{FBA9818C-6483-4509-B730-4C2099F52572}" destId="{19481D5B-EF18-453C-B3FF-56897131C6B9}" srcOrd="0" destOrd="0" presId="urn:microsoft.com/office/officeart/2018/2/layout/IconVerticalSolidList"/>
    <dgm:cxn modelId="{F787F0F6-D537-5E42-B96D-01B3E3D39862}" type="presParOf" srcId="{19481D5B-EF18-453C-B3FF-56897131C6B9}" destId="{8D438B5E-1B32-4723-88EA-4F22C2707F05}" srcOrd="0" destOrd="0" presId="urn:microsoft.com/office/officeart/2018/2/layout/IconVerticalSolidList"/>
    <dgm:cxn modelId="{B6D56298-7900-CD45-8411-37A1F9DEB28E}" type="presParOf" srcId="{19481D5B-EF18-453C-B3FF-56897131C6B9}" destId="{E3897168-7B06-4B77-8FC8-08ED5CEA614D}" srcOrd="1" destOrd="0" presId="urn:microsoft.com/office/officeart/2018/2/layout/IconVerticalSolidList"/>
    <dgm:cxn modelId="{A346124E-2639-8D48-8114-9FFE72C5C6DE}" type="presParOf" srcId="{19481D5B-EF18-453C-B3FF-56897131C6B9}" destId="{6665F05C-6312-4A5A-9C3D-7996EE188FA9}" srcOrd="2" destOrd="0" presId="urn:microsoft.com/office/officeart/2018/2/layout/IconVerticalSolidList"/>
    <dgm:cxn modelId="{ECE7C8B8-66D3-F54B-A0C5-260C372AB714}" type="presParOf" srcId="{19481D5B-EF18-453C-B3FF-56897131C6B9}" destId="{3368C2AC-F983-445C-AD31-F650B22426ED}" srcOrd="3" destOrd="0" presId="urn:microsoft.com/office/officeart/2018/2/layout/IconVerticalSolidList"/>
    <dgm:cxn modelId="{4790A7D7-9472-324F-BAC2-638D47990396}" type="presParOf" srcId="{FBA9818C-6483-4509-B730-4C2099F52572}" destId="{3B3D1A66-D5F5-4BBA-87A9-E020E4272D23}" srcOrd="1" destOrd="0" presId="urn:microsoft.com/office/officeart/2018/2/layout/IconVerticalSolidList"/>
    <dgm:cxn modelId="{305CA8A6-2605-DC4B-AB8D-54947CFFAF36}" type="presParOf" srcId="{FBA9818C-6483-4509-B730-4C2099F52572}" destId="{08B1B7A7-1C05-4E59-8DD4-D23944E45954}" srcOrd="2" destOrd="0" presId="urn:microsoft.com/office/officeart/2018/2/layout/IconVerticalSolidList"/>
    <dgm:cxn modelId="{2BDBF49D-3620-8F4D-B4D0-C7B7648BD594}" type="presParOf" srcId="{08B1B7A7-1C05-4E59-8DD4-D23944E45954}" destId="{D7814B0E-2F28-443E-A0F5-8F325DAF5981}" srcOrd="0" destOrd="0" presId="urn:microsoft.com/office/officeart/2018/2/layout/IconVerticalSolidList"/>
    <dgm:cxn modelId="{78F3C33D-A4A6-784B-A221-FF8F45530A4D}" type="presParOf" srcId="{08B1B7A7-1C05-4E59-8DD4-D23944E45954}" destId="{3C8148A7-3C3E-4C99-9847-B8660EC96534}" srcOrd="1" destOrd="0" presId="urn:microsoft.com/office/officeart/2018/2/layout/IconVerticalSolidList"/>
    <dgm:cxn modelId="{076C271E-DF03-5242-B1CB-AD016EE2C5F3}" type="presParOf" srcId="{08B1B7A7-1C05-4E59-8DD4-D23944E45954}" destId="{D72C9C47-AD70-4599-8C42-A2F5EC567147}" srcOrd="2" destOrd="0" presId="urn:microsoft.com/office/officeart/2018/2/layout/IconVerticalSolidList"/>
    <dgm:cxn modelId="{F64D0AE9-6997-1A40-98D8-1E3F9D0E5C33}" type="presParOf" srcId="{08B1B7A7-1C05-4E59-8DD4-D23944E45954}" destId="{5BDBEC20-EBC9-466E-AA1D-296C6E92097A}" srcOrd="3" destOrd="0" presId="urn:microsoft.com/office/officeart/2018/2/layout/IconVerticalSolidList"/>
    <dgm:cxn modelId="{84F2463A-A001-9549-A3AB-E43A3186CA1D}" type="presParOf" srcId="{FBA9818C-6483-4509-B730-4C2099F52572}" destId="{9B467520-098A-4540-AA0E-2516F4246505}" srcOrd="3" destOrd="0" presId="urn:microsoft.com/office/officeart/2018/2/layout/IconVerticalSolidList"/>
    <dgm:cxn modelId="{0D100688-C90D-1049-9A7D-4AEFA72C0BC2}" type="presParOf" srcId="{FBA9818C-6483-4509-B730-4C2099F52572}" destId="{FAF65638-A60F-47E4-9054-743702B34806}" srcOrd="4" destOrd="0" presId="urn:microsoft.com/office/officeart/2018/2/layout/IconVerticalSolidList"/>
    <dgm:cxn modelId="{86959DB2-5FD8-C44B-92C8-8B4026E8CC63}" type="presParOf" srcId="{FAF65638-A60F-47E4-9054-743702B34806}" destId="{1BF68D67-A425-4CE6-B3AB-39948E590412}" srcOrd="0" destOrd="0" presId="urn:microsoft.com/office/officeart/2018/2/layout/IconVerticalSolidList"/>
    <dgm:cxn modelId="{D63FD4E0-F8B5-E04F-B061-5F18ADB98135}" type="presParOf" srcId="{FAF65638-A60F-47E4-9054-743702B34806}" destId="{4C2F7FFD-0857-4C8C-864F-D712D9B96C11}" srcOrd="1" destOrd="0" presId="urn:microsoft.com/office/officeart/2018/2/layout/IconVerticalSolidList"/>
    <dgm:cxn modelId="{4CE7DE2B-94E0-6D43-8284-427CF6B71B6C}" type="presParOf" srcId="{FAF65638-A60F-47E4-9054-743702B34806}" destId="{CF9BAB79-9003-49B6-8A21-0D31966F2859}" srcOrd="2" destOrd="0" presId="urn:microsoft.com/office/officeart/2018/2/layout/IconVerticalSolidList"/>
    <dgm:cxn modelId="{CCA155F4-ED42-C646-B219-2D3EE4511843}" type="presParOf" srcId="{FAF65638-A60F-47E4-9054-743702B34806}" destId="{304183B5-E359-4741-B04A-4B22DC195C71}" srcOrd="3" destOrd="0" presId="urn:microsoft.com/office/officeart/2018/2/layout/IconVerticalSolidList"/>
    <dgm:cxn modelId="{3B5B41CD-4FFF-564E-9E30-63CA2DED1EF7}" type="presParOf" srcId="{FBA9818C-6483-4509-B730-4C2099F52572}" destId="{54FC8FE1-F274-4EE7-A120-F98078D68F7D}" srcOrd="5" destOrd="0" presId="urn:microsoft.com/office/officeart/2018/2/layout/IconVerticalSolidList"/>
    <dgm:cxn modelId="{03C0B6A8-823F-8F44-9D54-5747DA2FAAAC}" type="presParOf" srcId="{FBA9818C-6483-4509-B730-4C2099F52572}" destId="{042F01F1-030A-4207-9FA6-ECE0ADCCFAAB}" srcOrd="6" destOrd="0" presId="urn:microsoft.com/office/officeart/2018/2/layout/IconVerticalSolidList"/>
    <dgm:cxn modelId="{5A37923D-AFB7-DB47-827E-8388D7A360E5}" type="presParOf" srcId="{042F01F1-030A-4207-9FA6-ECE0ADCCFAAB}" destId="{E1D920D3-8E4C-41B3-B1F9-3F658F5DD738}" srcOrd="0" destOrd="0" presId="urn:microsoft.com/office/officeart/2018/2/layout/IconVerticalSolidList"/>
    <dgm:cxn modelId="{FD822ED1-EF55-8A42-9004-EB19BF9B0C5F}" type="presParOf" srcId="{042F01F1-030A-4207-9FA6-ECE0ADCCFAAB}" destId="{580C20F7-1E00-41C9-898C-6D47580397DD}" srcOrd="1" destOrd="0" presId="urn:microsoft.com/office/officeart/2018/2/layout/IconVerticalSolidList"/>
    <dgm:cxn modelId="{074479C7-7CB6-B146-B2B9-E6010FF46396}" type="presParOf" srcId="{042F01F1-030A-4207-9FA6-ECE0ADCCFAAB}" destId="{E825A869-AAD8-4E88-8AE4-40C9ACD0DD6E}" srcOrd="2" destOrd="0" presId="urn:microsoft.com/office/officeart/2018/2/layout/IconVerticalSolidList"/>
    <dgm:cxn modelId="{53557889-2CDD-0448-BCC9-BBBCCD1C09D0}" type="presParOf" srcId="{042F01F1-030A-4207-9FA6-ECE0ADCCFAAB}" destId="{F066EE26-1386-4BC3-80E9-56272937288F}" srcOrd="3" destOrd="0" presId="urn:microsoft.com/office/officeart/2018/2/layout/IconVerticalSolidList"/>
    <dgm:cxn modelId="{03B94C5E-FDA0-4E43-A98E-4BB8EA931926}" type="presParOf" srcId="{FBA9818C-6483-4509-B730-4C2099F52572}" destId="{FB6CC0A5-A1BD-4D20-8B84-37B998867ACD}" srcOrd="7" destOrd="0" presId="urn:microsoft.com/office/officeart/2018/2/layout/IconVerticalSolidList"/>
    <dgm:cxn modelId="{8BAB9750-28D9-0B4D-A106-DB8BBE696295}" type="presParOf" srcId="{FBA9818C-6483-4509-B730-4C2099F52572}" destId="{899ADA34-E0F4-4B0C-B3BB-ABC226546E88}" srcOrd="8" destOrd="0" presId="urn:microsoft.com/office/officeart/2018/2/layout/IconVerticalSolidList"/>
    <dgm:cxn modelId="{98F96C45-821A-4442-8ADC-D0877C163EE8}" type="presParOf" srcId="{899ADA34-E0F4-4B0C-B3BB-ABC226546E88}" destId="{997AADA9-3A4D-49DF-8D26-7938EE5A9E65}" srcOrd="0" destOrd="0" presId="urn:microsoft.com/office/officeart/2018/2/layout/IconVerticalSolidList"/>
    <dgm:cxn modelId="{38C47190-FEA3-9842-9A6B-89B65FFDB27E}" type="presParOf" srcId="{899ADA34-E0F4-4B0C-B3BB-ABC226546E88}" destId="{2CAD791D-BD6D-44A6-A431-E165F2BE3A0A}" srcOrd="1" destOrd="0" presId="urn:microsoft.com/office/officeart/2018/2/layout/IconVerticalSolidList"/>
    <dgm:cxn modelId="{39E1D5CA-0ED9-5F46-BCB9-09FE3B523129}" type="presParOf" srcId="{899ADA34-E0F4-4B0C-B3BB-ABC226546E88}" destId="{771BE992-C6EE-40AB-BEFB-F86F5BB78F75}" srcOrd="2" destOrd="0" presId="urn:microsoft.com/office/officeart/2018/2/layout/IconVerticalSolidList"/>
    <dgm:cxn modelId="{BF8E678D-394C-664E-B667-9669E420DA38}" type="presParOf" srcId="{899ADA34-E0F4-4B0C-B3BB-ABC226546E88}" destId="{628D3B4B-787B-401E-98ED-E2AABD49B999}" srcOrd="3" destOrd="0" presId="urn:microsoft.com/office/officeart/2018/2/layout/IconVerticalSolidList"/>
    <dgm:cxn modelId="{0910FDAC-C79E-6C4F-8171-B4ADA8FF4D1A}" type="presParOf" srcId="{FBA9818C-6483-4509-B730-4C2099F52572}" destId="{8F43B61B-6301-4C77-AC35-07AA3BC9D36A}" srcOrd="9" destOrd="0" presId="urn:microsoft.com/office/officeart/2018/2/layout/IconVerticalSolidList"/>
    <dgm:cxn modelId="{E22FC816-ABF6-5B47-9393-DA0F0C421FF0}" type="presParOf" srcId="{FBA9818C-6483-4509-B730-4C2099F52572}" destId="{689592C3-DDB9-4E57-807F-64C5F16B407A}" srcOrd="10" destOrd="0" presId="urn:microsoft.com/office/officeart/2018/2/layout/IconVerticalSolidList"/>
    <dgm:cxn modelId="{BF47D760-8A24-864A-AEB9-9BE0D25760EB}" type="presParOf" srcId="{689592C3-DDB9-4E57-807F-64C5F16B407A}" destId="{B44C4241-B1E2-471A-9BE1-1085362D63BC}" srcOrd="0" destOrd="0" presId="urn:microsoft.com/office/officeart/2018/2/layout/IconVerticalSolidList"/>
    <dgm:cxn modelId="{D7C0FCCB-F2A3-F642-B30D-D0049B851699}" type="presParOf" srcId="{689592C3-DDB9-4E57-807F-64C5F16B407A}" destId="{033FC9A5-7E13-45C2-8C63-E7712870A8E3}" srcOrd="1" destOrd="0" presId="urn:microsoft.com/office/officeart/2018/2/layout/IconVerticalSolidList"/>
    <dgm:cxn modelId="{E15F8E3D-80D0-0340-A1AF-5E1DCE4D1B1B}" type="presParOf" srcId="{689592C3-DDB9-4E57-807F-64C5F16B407A}" destId="{87C508D0-00DF-4ADA-A25C-A1906061FBE8}" srcOrd="2" destOrd="0" presId="urn:microsoft.com/office/officeart/2018/2/layout/IconVerticalSolidList"/>
    <dgm:cxn modelId="{3745EA5F-3F5F-E443-9E98-29119F2BAAF6}" type="presParOf" srcId="{689592C3-DDB9-4E57-807F-64C5F16B407A}" destId="{3ED8E1A0-60B2-4CCE-8369-7B5825A1E99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0F7AAB0-01CF-4331-905C-EEB161363537}"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1F0130FF-E33D-4345-913B-42368F9B1033}">
      <dgm:prSet custT="1"/>
      <dgm:spPr/>
      <dgm:t>
        <a:bodyPr/>
        <a:lstStyle/>
        <a:p>
          <a:endParaRPr lang="en-US" sz="200" dirty="0">
            <a:latin typeface="Corbel" panose="020B0503020204020204" pitchFamily="34" charset="0"/>
          </a:endParaRPr>
        </a:p>
      </dgm:t>
    </dgm:pt>
    <dgm:pt modelId="{E5B1B494-39D3-4D31-8599-8F074B9B6045}" type="parTrans" cxnId="{274883CC-78C1-4920-AFB5-12BD97404062}">
      <dgm:prSet/>
      <dgm:spPr/>
      <dgm:t>
        <a:bodyPr/>
        <a:lstStyle/>
        <a:p>
          <a:endParaRPr lang="en-US" sz="1400"/>
        </a:p>
      </dgm:t>
    </dgm:pt>
    <dgm:pt modelId="{71E803E3-CC35-42CE-80EE-03C57A7712E7}" type="sibTrans" cxnId="{274883CC-78C1-4920-AFB5-12BD97404062}">
      <dgm:prSet/>
      <dgm:spPr/>
      <dgm:t>
        <a:bodyPr/>
        <a:lstStyle/>
        <a:p>
          <a:endParaRPr lang="en-US" sz="1400"/>
        </a:p>
      </dgm:t>
    </dgm:pt>
    <dgm:pt modelId="{32085A76-42AE-411E-97EE-80B7FAA371EE}">
      <dgm:prSet custT="1"/>
      <dgm:spPr>
        <a:solidFill>
          <a:schemeClr val="accent4">
            <a:lumMod val="75000"/>
          </a:schemeClr>
        </a:solidFill>
      </dgm:spPr>
      <dgm:t>
        <a:bodyPr/>
        <a:lstStyle/>
        <a:p>
          <a:pPr>
            <a:buClr>
              <a:srgbClr val="39866D"/>
            </a:buClr>
            <a:buFont typeface="Wingdings" panose="05000000000000000000" pitchFamily="2" charset="2"/>
            <a:buChar char="§"/>
          </a:pPr>
          <a:r>
            <a:rPr lang="en-GB" sz="2400" dirty="0">
              <a:latin typeface="Corbel" panose="020B0503020204020204" pitchFamily="34" charset="0"/>
            </a:rPr>
            <a:t>“Do you think, maybe, you could possibly read this? If it’s not a problem?”</a:t>
          </a:r>
          <a:br>
            <a:rPr lang="en-GB" sz="2400" dirty="0">
              <a:latin typeface="Corbel" panose="020B0503020204020204" pitchFamily="34" charset="0"/>
            </a:rPr>
          </a:br>
          <a:r>
            <a:rPr lang="en-GB" sz="2400" dirty="0">
              <a:latin typeface="Corbel" panose="020B0503020204020204" pitchFamily="34" charset="0"/>
            </a:rPr>
            <a:t> “I was wondering, actually, does that make sense?” </a:t>
          </a:r>
          <a:endParaRPr lang="en-US" sz="2400" dirty="0">
            <a:latin typeface="Corbel" panose="020B0503020204020204" pitchFamily="34" charset="0"/>
          </a:endParaRPr>
        </a:p>
      </dgm:t>
    </dgm:pt>
    <dgm:pt modelId="{60372B2D-6C7F-4CBE-93EB-6FDE2FEE9C76}" type="sibTrans" cxnId="{B92B0E5B-9611-4FAE-8549-C4F762763D77}">
      <dgm:prSet/>
      <dgm:spPr/>
      <dgm:t>
        <a:bodyPr/>
        <a:lstStyle/>
        <a:p>
          <a:endParaRPr lang="en-US" sz="1400"/>
        </a:p>
      </dgm:t>
    </dgm:pt>
    <dgm:pt modelId="{35A60D2C-4BD2-48AD-B087-5EAF83D9CB46}" type="parTrans" cxnId="{B92B0E5B-9611-4FAE-8549-C4F762763D77}">
      <dgm:prSet/>
      <dgm:spPr/>
      <dgm:t>
        <a:bodyPr/>
        <a:lstStyle/>
        <a:p>
          <a:endParaRPr lang="en-US" sz="1400"/>
        </a:p>
      </dgm:t>
    </dgm:pt>
    <dgm:pt modelId="{CDE8C08E-12A0-44C0-A5F4-CAC8BDF95EFC}">
      <dgm:prSet custT="1"/>
      <dgm:spPr>
        <a:solidFill>
          <a:schemeClr val="accent5">
            <a:lumMod val="50000"/>
          </a:schemeClr>
        </a:solidFill>
      </dgm:spPr>
      <dgm:t>
        <a:bodyPr/>
        <a:lstStyle/>
        <a:p>
          <a:r>
            <a:rPr lang="en-GB" sz="2400" dirty="0">
              <a:latin typeface="Corbel" panose="020B0503020204020204" pitchFamily="34" charset="0"/>
            </a:rPr>
            <a:t>Do you recognise these phrases in your communications or that of others? What is the impact?</a:t>
          </a:r>
          <a:endParaRPr lang="en-US" sz="2400" dirty="0">
            <a:latin typeface="Corbel" panose="020B0503020204020204" pitchFamily="34" charset="0"/>
          </a:endParaRPr>
        </a:p>
      </dgm:t>
    </dgm:pt>
    <dgm:pt modelId="{4D7CA197-B983-4C2F-BFC0-D9F8D75AF616}" type="sibTrans" cxnId="{E3342D51-ED6B-4F19-AB95-927266A55DA7}">
      <dgm:prSet/>
      <dgm:spPr/>
      <dgm:t>
        <a:bodyPr/>
        <a:lstStyle/>
        <a:p>
          <a:endParaRPr lang="en-US" sz="1400"/>
        </a:p>
      </dgm:t>
    </dgm:pt>
    <dgm:pt modelId="{A7D91145-9BB1-40D8-B383-4192C26CA842}" type="parTrans" cxnId="{E3342D51-ED6B-4F19-AB95-927266A55DA7}">
      <dgm:prSet/>
      <dgm:spPr/>
      <dgm:t>
        <a:bodyPr/>
        <a:lstStyle/>
        <a:p>
          <a:endParaRPr lang="en-US" sz="1400"/>
        </a:p>
      </dgm:t>
    </dgm:pt>
    <dgm:pt modelId="{EA8C97F4-80B8-1044-9840-28BBD990840F}" type="pres">
      <dgm:prSet presAssocID="{E0F7AAB0-01CF-4331-905C-EEB161363537}" presName="linear" presStyleCnt="0">
        <dgm:presLayoutVars>
          <dgm:animLvl val="lvl"/>
          <dgm:resizeHandles val="exact"/>
        </dgm:presLayoutVars>
      </dgm:prSet>
      <dgm:spPr/>
    </dgm:pt>
    <dgm:pt modelId="{D9FDB00F-9190-2947-814F-22D1B2D518E8}" type="pres">
      <dgm:prSet presAssocID="{CDE8C08E-12A0-44C0-A5F4-CAC8BDF95EFC}" presName="parentText" presStyleLbl="node1" presStyleIdx="0" presStyleCnt="2" custScaleY="118826">
        <dgm:presLayoutVars>
          <dgm:chMax val="0"/>
          <dgm:bulletEnabled val="1"/>
        </dgm:presLayoutVars>
      </dgm:prSet>
      <dgm:spPr/>
    </dgm:pt>
    <dgm:pt modelId="{C5EBC651-3F8E-FA45-8EEC-B34D67B52E21}" type="pres">
      <dgm:prSet presAssocID="{CDE8C08E-12A0-44C0-A5F4-CAC8BDF95EFC}" presName="childText" presStyleLbl="revTx" presStyleIdx="0" presStyleCnt="1">
        <dgm:presLayoutVars>
          <dgm:bulletEnabled val="1"/>
        </dgm:presLayoutVars>
      </dgm:prSet>
      <dgm:spPr/>
    </dgm:pt>
    <dgm:pt modelId="{9EA21D80-5BDC-624B-9EF0-9AD261BDC311}" type="pres">
      <dgm:prSet presAssocID="{32085A76-42AE-411E-97EE-80B7FAA371EE}" presName="parentText" presStyleLbl="node1" presStyleIdx="1" presStyleCnt="2" custScaleY="174226">
        <dgm:presLayoutVars>
          <dgm:chMax val="0"/>
          <dgm:bulletEnabled val="1"/>
        </dgm:presLayoutVars>
      </dgm:prSet>
      <dgm:spPr/>
    </dgm:pt>
  </dgm:ptLst>
  <dgm:cxnLst>
    <dgm:cxn modelId="{E3342D51-ED6B-4F19-AB95-927266A55DA7}" srcId="{E0F7AAB0-01CF-4331-905C-EEB161363537}" destId="{CDE8C08E-12A0-44C0-A5F4-CAC8BDF95EFC}" srcOrd="0" destOrd="0" parTransId="{A7D91145-9BB1-40D8-B383-4192C26CA842}" sibTransId="{4D7CA197-B983-4C2F-BFC0-D9F8D75AF616}"/>
    <dgm:cxn modelId="{B92B0E5B-9611-4FAE-8549-C4F762763D77}" srcId="{E0F7AAB0-01CF-4331-905C-EEB161363537}" destId="{32085A76-42AE-411E-97EE-80B7FAA371EE}" srcOrd="1" destOrd="0" parTransId="{35A60D2C-4BD2-48AD-B087-5EAF83D9CB46}" sibTransId="{60372B2D-6C7F-4CBE-93EB-6FDE2FEE9C76}"/>
    <dgm:cxn modelId="{6F398379-4CBA-4845-A02A-461859A15027}" type="presOf" srcId="{E0F7AAB0-01CF-4331-905C-EEB161363537}" destId="{EA8C97F4-80B8-1044-9840-28BBD990840F}" srcOrd="0" destOrd="0" presId="urn:microsoft.com/office/officeart/2005/8/layout/vList2"/>
    <dgm:cxn modelId="{C60D488F-C867-4451-95AB-E496BC805FDA}" type="presOf" srcId="{32085A76-42AE-411E-97EE-80B7FAA371EE}" destId="{9EA21D80-5BDC-624B-9EF0-9AD261BDC311}" srcOrd="0" destOrd="0" presId="urn:microsoft.com/office/officeart/2005/8/layout/vList2"/>
    <dgm:cxn modelId="{D214E7B5-DA98-408E-8766-A18F83A6297B}" type="presOf" srcId="{1F0130FF-E33D-4345-913B-42368F9B1033}" destId="{C5EBC651-3F8E-FA45-8EEC-B34D67B52E21}" srcOrd="0" destOrd="0" presId="urn:microsoft.com/office/officeart/2005/8/layout/vList2"/>
    <dgm:cxn modelId="{274883CC-78C1-4920-AFB5-12BD97404062}" srcId="{CDE8C08E-12A0-44C0-A5F4-CAC8BDF95EFC}" destId="{1F0130FF-E33D-4345-913B-42368F9B1033}" srcOrd="0" destOrd="0" parTransId="{E5B1B494-39D3-4D31-8599-8F074B9B6045}" sibTransId="{71E803E3-CC35-42CE-80EE-03C57A7712E7}"/>
    <dgm:cxn modelId="{955B0AD4-A7ED-4F5E-BB9A-8E2A6F79D443}" type="presOf" srcId="{CDE8C08E-12A0-44C0-A5F4-CAC8BDF95EFC}" destId="{D9FDB00F-9190-2947-814F-22D1B2D518E8}" srcOrd="0" destOrd="0" presId="urn:microsoft.com/office/officeart/2005/8/layout/vList2"/>
    <dgm:cxn modelId="{9DC2F33A-BCC8-4653-B1E3-7D97F1731227}" type="presParOf" srcId="{EA8C97F4-80B8-1044-9840-28BBD990840F}" destId="{D9FDB00F-9190-2947-814F-22D1B2D518E8}" srcOrd="0" destOrd="0" presId="urn:microsoft.com/office/officeart/2005/8/layout/vList2"/>
    <dgm:cxn modelId="{CFB891D4-417A-44E8-B031-7156B1BC7589}" type="presParOf" srcId="{EA8C97F4-80B8-1044-9840-28BBD990840F}" destId="{C5EBC651-3F8E-FA45-8EEC-B34D67B52E21}" srcOrd="1" destOrd="0" presId="urn:microsoft.com/office/officeart/2005/8/layout/vList2"/>
    <dgm:cxn modelId="{F5BB9880-9490-4193-AEF0-C92E6DB797EF}" type="presParOf" srcId="{EA8C97F4-80B8-1044-9840-28BBD990840F}" destId="{9EA21D80-5BDC-624B-9EF0-9AD261BDC311}"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4EC5DCF-07D1-DA46-A802-C53C2FF0410C}" type="doc">
      <dgm:prSet loTypeId="urn:microsoft.com/office/officeart/2018/2/layout/IconVerticalSolidList" loCatId="icon" qsTypeId="urn:microsoft.com/office/officeart/2005/8/quickstyle/simple1" qsCatId="simple" csTypeId="urn:microsoft.com/office/officeart/2005/8/colors/colorful4" csCatId="colorful" phldr="1"/>
      <dgm:spPr/>
      <dgm:t>
        <a:bodyPr/>
        <a:lstStyle/>
        <a:p>
          <a:endParaRPr lang="en-GB"/>
        </a:p>
      </dgm:t>
    </dgm:pt>
    <dgm:pt modelId="{D66E6AB8-D909-874E-85EF-23EDAF6F2929}">
      <dgm:prSet phldrT="[Text]" custT="1"/>
      <dgm:spPr/>
      <dgm:t>
        <a:bodyPr/>
        <a:lstStyle/>
        <a:p>
          <a:pPr>
            <a:lnSpc>
              <a:spcPct val="100000"/>
            </a:lnSpc>
          </a:pPr>
          <a:r>
            <a:rPr lang="en-GB" sz="3200"/>
            <a:t>Strength </a:t>
          </a:r>
        </a:p>
      </dgm:t>
    </dgm:pt>
    <dgm:pt modelId="{50CD2545-0346-7D4B-B90A-530ADE474F85}" type="parTrans" cxnId="{62F6E267-08BC-5442-9D83-329817DB3444}">
      <dgm:prSet/>
      <dgm:spPr/>
      <dgm:t>
        <a:bodyPr/>
        <a:lstStyle/>
        <a:p>
          <a:endParaRPr lang="en-GB" sz="2400"/>
        </a:p>
      </dgm:t>
    </dgm:pt>
    <dgm:pt modelId="{9AAF31F0-8C72-B44B-9836-E05BE3DA249C}" type="sibTrans" cxnId="{62F6E267-08BC-5442-9D83-329817DB3444}">
      <dgm:prSet/>
      <dgm:spPr/>
      <dgm:t>
        <a:bodyPr/>
        <a:lstStyle/>
        <a:p>
          <a:endParaRPr lang="en-GB" sz="2400"/>
        </a:p>
      </dgm:t>
    </dgm:pt>
    <dgm:pt modelId="{531AF76F-54FF-1546-80C7-746687AE373A}">
      <dgm:prSet phldrT="[Text]" custT="1"/>
      <dgm:spPr/>
      <dgm:t>
        <a:bodyPr/>
        <a:lstStyle/>
        <a:p>
          <a:pPr>
            <a:lnSpc>
              <a:spcPct val="100000"/>
            </a:lnSpc>
          </a:pPr>
          <a:r>
            <a:rPr lang="en-GB" sz="1800">
              <a:latin typeface="Corbel" panose="020B0503020204020204" pitchFamily="34" charset="0"/>
            </a:rPr>
            <a:t>Active listening skills</a:t>
          </a:r>
        </a:p>
        <a:p>
          <a:pPr>
            <a:lnSpc>
              <a:spcPct val="100000"/>
            </a:lnSpc>
          </a:pPr>
          <a:r>
            <a:rPr lang="en-GB" sz="1800">
              <a:latin typeface="Corbel" panose="020B0503020204020204" pitchFamily="34" charset="0"/>
            </a:rPr>
            <a:t>Aptitude for understanding nonverbal cues</a:t>
          </a:r>
        </a:p>
        <a:p>
          <a:pPr>
            <a:lnSpc>
              <a:spcPct val="100000"/>
            </a:lnSpc>
          </a:pPr>
          <a:r>
            <a:rPr lang="en-GB" sz="1800">
              <a:latin typeface="Corbel" panose="020B0503020204020204" pitchFamily="34" charset="0"/>
            </a:rPr>
            <a:t>Displaying empathy</a:t>
          </a:r>
          <a:endParaRPr lang="en-GB" sz="1800"/>
        </a:p>
      </dgm:t>
    </dgm:pt>
    <dgm:pt modelId="{091C01D2-66CB-0542-8A00-2E8E3A68A45E}" type="parTrans" cxnId="{CCA17A41-29CB-D842-A700-6A7C5296A9E6}">
      <dgm:prSet/>
      <dgm:spPr/>
      <dgm:t>
        <a:bodyPr/>
        <a:lstStyle/>
        <a:p>
          <a:endParaRPr lang="en-GB" sz="2400"/>
        </a:p>
      </dgm:t>
    </dgm:pt>
    <dgm:pt modelId="{DE8E504D-BD90-334A-AE2B-D8FFE1C4C109}" type="sibTrans" cxnId="{CCA17A41-29CB-D842-A700-6A7C5296A9E6}">
      <dgm:prSet/>
      <dgm:spPr/>
      <dgm:t>
        <a:bodyPr/>
        <a:lstStyle/>
        <a:p>
          <a:endParaRPr lang="en-GB" sz="2400"/>
        </a:p>
      </dgm:t>
    </dgm:pt>
    <dgm:pt modelId="{047A0E0F-6EF0-EE49-96A6-8A3EC8DFD2D1}">
      <dgm:prSet phldrT="[Text]" custT="1"/>
      <dgm:spPr/>
      <dgm:t>
        <a:bodyPr/>
        <a:lstStyle/>
        <a:p>
          <a:pPr>
            <a:lnSpc>
              <a:spcPct val="100000"/>
            </a:lnSpc>
          </a:pPr>
          <a:r>
            <a:rPr lang="en-GB" sz="3200"/>
            <a:t>Weakness </a:t>
          </a:r>
        </a:p>
      </dgm:t>
    </dgm:pt>
    <dgm:pt modelId="{5A9EAA99-6D3E-A543-AD7B-388BC83C1BA6}" type="parTrans" cxnId="{8F83E2F0-B885-B24C-A500-69D19D2B2A07}">
      <dgm:prSet/>
      <dgm:spPr/>
      <dgm:t>
        <a:bodyPr/>
        <a:lstStyle/>
        <a:p>
          <a:endParaRPr lang="en-GB" sz="2400"/>
        </a:p>
      </dgm:t>
    </dgm:pt>
    <dgm:pt modelId="{BCE892A9-4330-B64B-9281-1457640ED64E}" type="sibTrans" cxnId="{8F83E2F0-B885-B24C-A500-69D19D2B2A07}">
      <dgm:prSet/>
      <dgm:spPr/>
      <dgm:t>
        <a:bodyPr/>
        <a:lstStyle/>
        <a:p>
          <a:endParaRPr lang="en-GB" sz="2400"/>
        </a:p>
      </dgm:t>
    </dgm:pt>
    <dgm:pt modelId="{0DE8B13D-491A-574D-8F57-7BB98FDCE09F}">
      <dgm:prSet phldrT="[Text]" custT="1"/>
      <dgm:spPr/>
      <dgm:t>
        <a:bodyPr/>
        <a:lstStyle/>
        <a:p>
          <a:pPr>
            <a:lnSpc>
              <a:spcPct val="100000"/>
            </a:lnSpc>
          </a:pPr>
          <a:r>
            <a:rPr lang="en-GB" sz="1800">
              <a:latin typeface="Corbel" panose="020B0503020204020204" pitchFamily="34" charset="0"/>
            </a:rPr>
            <a:t>Meander – take time to get to the point </a:t>
          </a:r>
        </a:p>
        <a:p>
          <a:pPr>
            <a:lnSpc>
              <a:spcPct val="100000"/>
            </a:lnSpc>
          </a:pPr>
          <a:r>
            <a:rPr lang="en-GB" sz="1800">
              <a:latin typeface="Corbel" panose="020B0503020204020204" pitchFamily="34" charset="0"/>
            </a:rPr>
            <a:t>Act overly emotional when communicating</a:t>
          </a:r>
        </a:p>
        <a:p>
          <a:pPr>
            <a:lnSpc>
              <a:spcPct val="100000"/>
            </a:lnSpc>
          </a:pPr>
          <a:r>
            <a:rPr lang="en-GB" sz="1800">
              <a:latin typeface="Corbel" panose="020B0503020204020204" pitchFamily="34" charset="0"/>
            </a:rPr>
            <a:t>Not being authoritative enough</a:t>
          </a:r>
          <a:endParaRPr lang="en-GB" sz="1800"/>
        </a:p>
      </dgm:t>
    </dgm:pt>
    <dgm:pt modelId="{78E11EDD-FA6C-2045-8D73-16CB47ED9DCB}" type="parTrans" cxnId="{816C5113-63CE-7244-9052-8DC5A8327190}">
      <dgm:prSet/>
      <dgm:spPr/>
      <dgm:t>
        <a:bodyPr/>
        <a:lstStyle/>
        <a:p>
          <a:endParaRPr lang="en-GB" sz="2400"/>
        </a:p>
      </dgm:t>
    </dgm:pt>
    <dgm:pt modelId="{D8915C49-2F08-064B-B465-6A75C975DDF1}" type="sibTrans" cxnId="{816C5113-63CE-7244-9052-8DC5A8327190}">
      <dgm:prSet/>
      <dgm:spPr/>
      <dgm:t>
        <a:bodyPr/>
        <a:lstStyle/>
        <a:p>
          <a:endParaRPr lang="en-GB" sz="2400"/>
        </a:p>
      </dgm:t>
    </dgm:pt>
    <dgm:pt modelId="{FF517C6A-BECF-4AB1-954F-B518A2855414}" type="pres">
      <dgm:prSet presAssocID="{B4EC5DCF-07D1-DA46-A802-C53C2FF0410C}" presName="root" presStyleCnt="0">
        <dgm:presLayoutVars>
          <dgm:dir/>
          <dgm:resizeHandles val="exact"/>
        </dgm:presLayoutVars>
      </dgm:prSet>
      <dgm:spPr/>
    </dgm:pt>
    <dgm:pt modelId="{89C81DFE-B389-48A5-BD5E-2739F0DD60CE}" type="pres">
      <dgm:prSet presAssocID="{D66E6AB8-D909-874E-85EF-23EDAF6F2929}" presName="compNode" presStyleCnt="0"/>
      <dgm:spPr/>
    </dgm:pt>
    <dgm:pt modelId="{9732E00D-34AF-49E8-9CF7-4608057EF4BC}" type="pres">
      <dgm:prSet presAssocID="{D66E6AB8-D909-874E-85EF-23EDAF6F2929}" presName="bgRect" presStyleLbl="bgShp" presStyleIdx="0" presStyleCnt="2"/>
      <dgm:spPr>
        <a:solidFill>
          <a:schemeClr val="accent4">
            <a:lumMod val="20000"/>
            <a:lumOff val="80000"/>
          </a:schemeClr>
        </a:solidFill>
      </dgm:spPr>
    </dgm:pt>
    <dgm:pt modelId="{E4A4054B-E52D-4259-A4A4-873343347171}" type="pres">
      <dgm:prSet presAssocID="{D66E6AB8-D909-874E-85EF-23EDAF6F2929}" presName="iconRect" presStyleLbl="node1" presStyleIdx="0" presStyleCnt="2" custScaleX="150671" custScaleY="132387" custLinFactNeighborX="-1571"/>
      <dgm:spPr>
        <a:blipFill>
          <a:blip xmlns:r="http://schemas.openxmlformats.org/officeDocument/2006/relationships" r:embed="rId1">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uscle Arm"/>
        </a:ext>
      </dgm:extLst>
    </dgm:pt>
    <dgm:pt modelId="{A620F4CD-B30E-45B6-A75F-C36F66D593D1}" type="pres">
      <dgm:prSet presAssocID="{D66E6AB8-D909-874E-85EF-23EDAF6F2929}" presName="spaceRect" presStyleCnt="0"/>
      <dgm:spPr/>
    </dgm:pt>
    <dgm:pt modelId="{3B5A33D5-81C5-4464-AC92-365F3171A6BE}" type="pres">
      <dgm:prSet presAssocID="{D66E6AB8-D909-874E-85EF-23EDAF6F2929}" presName="parTx" presStyleLbl="revTx" presStyleIdx="0" presStyleCnt="4">
        <dgm:presLayoutVars>
          <dgm:chMax val="0"/>
          <dgm:chPref val="0"/>
        </dgm:presLayoutVars>
      </dgm:prSet>
      <dgm:spPr/>
    </dgm:pt>
    <dgm:pt modelId="{C0DD7D7F-61B8-4A1A-BC4F-F717202B62F3}" type="pres">
      <dgm:prSet presAssocID="{D66E6AB8-D909-874E-85EF-23EDAF6F2929}" presName="desTx" presStyleLbl="revTx" presStyleIdx="1" presStyleCnt="4">
        <dgm:presLayoutVars/>
      </dgm:prSet>
      <dgm:spPr/>
    </dgm:pt>
    <dgm:pt modelId="{5D858B67-FB51-4E6D-AACF-BCE54556C95C}" type="pres">
      <dgm:prSet presAssocID="{9AAF31F0-8C72-B44B-9836-E05BE3DA249C}" presName="sibTrans" presStyleCnt="0"/>
      <dgm:spPr/>
    </dgm:pt>
    <dgm:pt modelId="{186E2A8B-0D0C-438A-8C0D-9C79523512BD}" type="pres">
      <dgm:prSet presAssocID="{047A0E0F-6EF0-EE49-96A6-8A3EC8DFD2D1}" presName="compNode" presStyleCnt="0"/>
      <dgm:spPr/>
    </dgm:pt>
    <dgm:pt modelId="{5FD87827-F998-4934-A2A1-264CA1C19465}" type="pres">
      <dgm:prSet presAssocID="{047A0E0F-6EF0-EE49-96A6-8A3EC8DFD2D1}" presName="bgRect" presStyleLbl="bgShp" presStyleIdx="1" presStyleCnt="2"/>
      <dgm:spPr>
        <a:solidFill>
          <a:schemeClr val="accent2">
            <a:lumMod val="20000"/>
            <a:lumOff val="80000"/>
          </a:schemeClr>
        </a:solidFill>
      </dgm:spPr>
    </dgm:pt>
    <dgm:pt modelId="{FC47AF0E-FE17-4EE0-99C8-11965BF2D394}" type="pres">
      <dgm:prSet presAssocID="{047A0E0F-6EF0-EE49-96A6-8A3EC8DFD2D1}" presName="iconRect" presStyleLbl="node1" presStyleIdx="1" presStyleCnt="2" custScaleX="150671" custScaleY="132387" custLinFactNeighborX="-1571"/>
      <dgm:spPr>
        <a:blipFill>
          <a:blip xmlns:r="http://schemas.openxmlformats.org/officeDocument/2006/relationships" r:embed="rId3">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wnward trend"/>
        </a:ext>
      </dgm:extLst>
    </dgm:pt>
    <dgm:pt modelId="{556CFC03-1A24-41EF-B8A0-CB0AC637F9A9}" type="pres">
      <dgm:prSet presAssocID="{047A0E0F-6EF0-EE49-96A6-8A3EC8DFD2D1}" presName="spaceRect" presStyleCnt="0"/>
      <dgm:spPr/>
    </dgm:pt>
    <dgm:pt modelId="{6D44D7A2-8A20-412A-BCB5-CB264C550BAF}" type="pres">
      <dgm:prSet presAssocID="{047A0E0F-6EF0-EE49-96A6-8A3EC8DFD2D1}" presName="parTx" presStyleLbl="revTx" presStyleIdx="2" presStyleCnt="4">
        <dgm:presLayoutVars>
          <dgm:chMax val="0"/>
          <dgm:chPref val="0"/>
        </dgm:presLayoutVars>
      </dgm:prSet>
      <dgm:spPr/>
    </dgm:pt>
    <dgm:pt modelId="{B50F3059-9488-4547-BC8A-43A567B53042}" type="pres">
      <dgm:prSet presAssocID="{047A0E0F-6EF0-EE49-96A6-8A3EC8DFD2D1}" presName="desTx" presStyleLbl="revTx" presStyleIdx="3" presStyleCnt="4">
        <dgm:presLayoutVars/>
      </dgm:prSet>
      <dgm:spPr/>
    </dgm:pt>
  </dgm:ptLst>
  <dgm:cxnLst>
    <dgm:cxn modelId="{816C5113-63CE-7244-9052-8DC5A8327190}" srcId="{047A0E0F-6EF0-EE49-96A6-8A3EC8DFD2D1}" destId="{0DE8B13D-491A-574D-8F57-7BB98FDCE09F}" srcOrd="0" destOrd="0" parTransId="{78E11EDD-FA6C-2045-8D73-16CB47ED9DCB}" sibTransId="{D8915C49-2F08-064B-B465-6A75C975DDF1}"/>
    <dgm:cxn modelId="{F8785413-410D-4E91-B1FB-E408521A9E34}" type="presOf" srcId="{D66E6AB8-D909-874E-85EF-23EDAF6F2929}" destId="{3B5A33D5-81C5-4464-AC92-365F3171A6BE}" srcOrd="0" destOrd="0" presId="urn:microsoft.com/office/officeart/2018/2/layout/IconVerticalSolidList"/>
    <dgm:cxn modelId="{CCA17A41-29CB-D842-A700-6A7C5296A9E6}" srcId="{D66E6AB8-D909-874E-85EF-23EDAF6F2929}" destId="{531AF76F-54FF-1546-80C7-746687AE373A}" srcOrd="0" destOrd="0" parTransId="{091C01D2-66CB-0542-8A00-2E8E3A68A45E}" sibTransId="{DE8E504D-BD90-334A-AE2B-D8FFE1C4C109}"/>
    <dgm:cxn modelId="{62F6E267-08BC-5442-9D83-329817DB3444}" srcId="{B4EC5DCF-07D1-DA46-A802-C53C2FF0410C}" destId="{D66E6AB8-D909-874E-85EF-23EDAF6F2929}" srcOrd="0" destOrd="0" parTransId="{50CD2545-0346-7D4B-B90A-530ADE474F85}" sibTransId="{9AAF31F0-8C72-B44B-9836-E05BE3DA249C}"/>
    <dgm:cxn modelId="{7928F480-362D-44C5-8089-C492B8673FCB}" type="presOf" srcId="{531AF76F-54FF-1546-80C7-746687AE373A}" destId="{C0DD7D7F-61B8-4A1A-BC4F-F717202B62F3}" srcOrd="0" destOrd="0" presId="urn:microsoft.com/office/officeart/2018/2/layout/IconVerticalSolidList"/>
    <dgm:cxn modelId="{D8A1A6A9-8BBB-4E92-8709-0D7F6AC1AD0A}" type="presOf" srcId="{047A0E0F-6EF0-EE49-96A6-8A3EC8DFD2D1}" destId="{6D44D7A2-8A20-412A-BCB5-CB264C550BAF}" srcOrd="0" destOrd="0" presId="urn:microsoft.com/office/officeart/2018/2/layout/IconVerticalSolidList"/>
    <dgm:cxn modelId="{56A2DCBF-D128-45D8-94FF-EE5864416D5D}" type="presOf" srcId="{0DE8B13D-491A-574D-8F57-7BB98FDCE09F}" destId="{B50F3059-9488-4547-BC8A-43A567B53042}" srcOrd="0" destOrd="0" presId="urn:microsoft.com/office/officeart/2018/2/layout/IconVerticalSolidList"/>
    <dgm:cxn modelId="{FC8325E5-D65A-438F-BA14-5366AE9A9D0D}" type="presOf" srcId="{B4EC5DCF-07D1-DA46-A802-C53C2FF0410C}" destId="{FF517C6A-BECF-4AB1-954F-B518A2855414}" srcOrd="0" destOrd="0" presId="urn:microsoft.com/office/officeart/2018/2/layout/IconVerticalSolidList"/>
    <dgm:cxn modelId="{8F83E2F0-B885-B24C-A500-69D19D2B2A07}" srcId="{B4EC5DCF-07D1-DA46-A802-C53C2FF0410C}" destId="{047A0E0F-6EF0-EE49-96A6-8A3EC8DFD2D1}" srcOrd="1" destOrd="0" parTransId="{5A9EAA99-6D3E-A543-AD7B-388BC83C1BA6}" sibTransId="{BCE892A9-4330-B64B-9281-1457640ED64E}"/>
    <dgm:cxn modelId="{21BF9C9F-1A17-4E16-82F9-EDC017738252}" type="presParOf" srcId="{FF517C6A-BECF-4AB1-954F-B518A2855414}" destId="{89C81DFE-B389-48A5-BD5E-2739F0DD60CE}" srcOrd="0" destOrd="0" presId="urn:microsoft.com/office/officeart/2018/2/layout/IconVerticalSolidList"/>
    <dgm:cxn modelId="{9CDC02A5-5FB9-4F61-8A4C-18528E1D336A}" type="presParOf" srcId="{89C81DFE-B389-48A5-BD5E-2739F0DD60CE}" destId="{9732E00D-34AF-49E8-9CF7-4608057EF4BC}" srcOrd="0" destOrd="0" presId="urn:microsoft.com/office/officeart/2018/2/layout/IconVerticalSolidList"/>
    <dgm:cxn modelId="{F5981BFB-FCA4-4B38-A48F-76F9275C6217}" type="presParOf" srcId="{89C81DFE-B389-48A5-BD5E-2739F0DD60CE}" destId="{E4A4054B-E52D-4259-A4A4-873343347171}" srcOrd="1" destOrd="0" presId="urn:microsoft.com/office/officeart/2018/2/layout/IconVerticalSolidList"/>
    <dgm:cxn modelId="{52DFF58E-8202-40C3-858B-BDFCCFC63A24}" type="presParOf" srcId="{89C81DFE-B389-48A5-BD5E-2739F0DD60CE}" destId="{A620F4CD-B30E-45B6-A75F-C36F66D593D1}" srcOrd="2" destOrd="0" presId="urn:microsoft.com/office/officeart/2018/2/layout/IconVerticalSolidList"/>
    <dgm:cxn modelId="{F98F2A06-87BC-4B5A-9BE8-18889CDE8DC2}" type="presParOf" srcId="{89C81DFE-B389-48A5-BD5E-2739F0DD60CE}" destId="{3B5A33D5-81C5-4464-AC92-365F3171A6BE}" srcOrd="3" destOrd="0" presId="urn:microsoft.com/office/officeart/2018/2/layout/IconVerticalSolidList"/>
    <dgm:cxn modelId="{C2E384F1-E3F9-4D0F-A1D3-0B2260F0D924}" type="presParOf" srcId="{89C81DFE-B389-48A5-BD5E-2739F0DD60CE}" destId="{C0DD7D7F-61B8-4A1A-BC4F-F717202B62F3}" srcOrd="4" destOrd="0" presId="urn:microsoft.com/office/officeart/2018/2/layout/IconVerticalSolidList"/>
    <dgm:cxn modelId="{DDFED1E7-6CDE-4056-BAFE-F78F18DE5396}" type="presParOf" srcId="{FF517C6A-BECF-4AB1-954F-B518A2855414}" destId="{5D858B67-FB51-4E6D-AACF-BCE54556C95C}" srcOrd="1" destOrd="0" presId="urn:microsoft.com/office/officeart/2018/2/layout/IconVerticalSolidList"/>
    <dgm:cxn modelId="{54316FB2-21B5-4BC6-9701-25004DCDDA6C}" type="presParOf" srcId="{FF517C6A-BECF-4AB1-954F-B518A2855414}" destId="{186E2A8B-0D0C-438A-8C0D-9C79523512BD}" srcOrd="2" destOrd="0" presId="urn:microsoft.com/office/officeart/2018/2/layout/IconVerticalSolidList"/>
    <dgm:cxn modelId="{33B8F3DC-E628-45F4-B64F-E42E0372C625}" type="presParOf" srcId="{186E2A8B-0D0C-438A-8C0D-9C79523512BD}" destId="{5FD87827-F998-4934-A2A1-264CA1C19465}" srcOrd="0" destOrd="0" presId="urn:microsoft.com/office/officeart/2018/2/layout/IconVerticalSolidList"/>
    <dgm:cxn modelId="{5D567EBE-14F7-41E1-A92F-F3C899241B39}" type="presParOf" srcId="{186E2A8B-0D0C-438A-8C0D-9C79523512BD}" destId="{FC47AF0E-FE17-4EE0-99C8-11965BF2D394}" srcOrd="1" destOrd="0" presId="urn:microsoft.com/office/officeart/2018/2/layout/IconVerticalSolidList"/>
    <dgm:cxn modelId="{7B019AF2-B5A2-4166-9A4F-933E31081CB3}" type="presParOf" srcId="{186E2A8B-0D0C-438A-8C0D-9C79523512BD}" destId="{556CFC03-1A24-41EF-B8A0-CB0AC637F9A9}" srcOrd="2" destOrd="0" presId="urn:microsoft.com/office/officeart/2018/2/layout/IconVerticalSolidList"/>
    <dgm:cxn modelId="{E90317C0-978C-4FDD-88B6-048DB144042D}" type="presParOf" srcId="{186E2A8B-0D0C-438A-8C0D-9C79523512BD}" destId="{6D44D7A2-8A20-412A-BCB5-CB264C550BAF}" srcOrd="3" destOrd="0" presId="urn:microsoft.com/office/officeart/2018/2/layout/IconVerticalSolidList"/>
    <dgm:cxn modelId="{952BA725-3630-48D4-B6BB-6080235B3708}" type="presParOf" srcId="{186E2A8B-0D0C-438A-8C0D-9C79523512BD}" destId="{B50F3059-9488-4547-BC8A-43A567B53042}"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656F36E-0179-4BF4-A357-E465132A07D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D13FCE4-320B-440B-8669-F3D74ADF9086}">
      <dgm:prSet custT="1"/>
      <dgm:spPr/>
      <dgm:t>
        <a:bodyPr/>
        <a:lstStyle/>
        <a:p>
          <a:pPr>
            <a:lnSpc>
              <a:spcPct val="100000"/>
            </a:lnSpc>
          </a:pPr>
          <a:r>
            <a:rPr lang="en-GB" sz="2000" dirty="0"/>
            <a:t>Any message that is intended to shape, reinforce, or change the responses of another or others.</a:t>
          </a:r>
          <a:endParaRPr lang="en-US" sz="2000" dirty="0"/>
        </a:p>
      </dgm:t>
    </dgm:pt>
    <dgm:pt modelId="{EBCF0973-2DC5-493D-9ECA-83377FFE693D}" type="parTrans" cxnId="{8475B8AE-CD00-429B-9307-36AAAC069B68}">
      <dgm:prSet/>
      <dgm:spPr/>
      <dgm:t>
        <a:bodyPr/>
        <a:lstStyle/>
        <a:p>
          <a:endParaRPr lang="en-US" sz="2400"/>
        </a:p>
      </dgm:t>
    </dgm:pt>
    <dgm:pt modelId="{E0B12BB0-C3B3-431F-91F6-174CC612CCAB}" type="sibTrans" cxnId="{8475B8AE-CD00-429B-9307-36AAAC069B68}">
      <dgm:prSet/>
      <dgm:spPr/>
      <dgm:t>
        <a:bodyPr/>
        <a:lstStyle/>
        <a:p>
          <a:endParaRPr lang="en-US" sz="2400"/>
        </a:p>
      </dgm:t>
    </dgm:pt>
    <dgm:pt modelId="{8F7B6BDD-5FA6-4073-8445-DA675903C31F}">
      <dgm:prSet custT="1"/>
      <dgm:spPr/>
      <dgm:t>
        <a:bodyPr/>
        <a:lstStyle/>
        <a:p>
          <a:pPr>
            <a:lnSpc>
              <a:spcPct val="100000"/>
            </a:lnSpc>
          </a:pPr>
          <a:r>
            <a:rPr lang="en-GB" sz="2000" dirty="0"/>
            <a:t>Such responses are modified by messages that appeal to the target’s reason and emotions</a:t>
          </a:r>
          <a:endParaRPr lang="en-US" sz="2000" dirty="0"/>
        </a:p>
      </dgm:t>
    </dgm:pt>
    <dgm:pt modelId="{425EAB1C-9712-4422-A2BF-26F5D0D34860}" type="parTrans" cxnId="{81E9AA36-4FC2-4B4E-BB49-F78FC4B42B9A}">
      <dgm:prSet/>
      <dgm:spPr/>
      <dgm:t>
        <a:bodyPr/>
        <a:lstStyle/>
        <a:p>
          <a:endParaRPr lang="en-US" sz="2400"/>
        </a:p>
      </dgm:t>
    </dgm:pt>
    <dgm:pt modelId="{A31A11D7-37D7-4583-8BD3-FB45963C2129}" type="sibTrans" cxnId="{81E9AA36-4FC2-4B4E-BB49-F78FC4B42B9A}">
      <dgm:prSet/>
      <dgm:spPr/>
      <dgm:t>
        <a:bodyPr/>
        <a:lstStyle/>
        <a:p>
          <a:endParaRPr lang="en-US" sz="2400"/>
        </a:p>
      </dgm:t>
    </dgm:pt>
    <dgm:pt modelId="{DAA042B5-B1CC-4DBE-AF78-655E5510EB86}" type="pres">
      <dgm:prSet presAssocID="{7656F36E-0179-4BF4-A357-E465132A07D4}" presName="root" presStyleCnt="0">
        <dgm:presLayoutVars>
          <dgm:dir/>
          <dgm:resizeHandles val="exact"/>
        </dgm:presLayoutVars>
      </dgm:prSet>
      <dgm:spPr/>
    </dgm:pt>
    <dgm:pt modelId="{26C733A1-39BB-4338-8A7D-09A86E15194A}" type="pres">
      <dgm:prSet presAssocID="{5D13FCE4-320B-440B-8669-F3D74ADF9086}" presName="compNode" presStyleCnt="0"/>
      <dgm:spPr/>
    </dgm:pt>
    <dgm:pt modelId="{8645AB61-FCBC-4D8B-872B-083E4EA8B55F}" type="pres">
      <dgm:prSet presAssocID="{5D13FCE4-320B-440B-8669-F3D74ADF908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AE28C738-A38A-4208-ABDB-DCAD81D54B05}" type="pres">
      <dgm:prSet presAssocID="{5D13FCE4-320B-440B-8669-F3D74ADF9086}" presName="spaceRect" presStyleCnt="0"/>
      <dgm:spPr/>
    </dgm:pt>
    <dgm:pt modelId="{7AA41C0C-BFBA-4C48-8720-C0CB154E6967}" type="pres">
      <dgm:prSet presAssocID="{5D13FCE4-320B-440B-8669-F3D74ADF9086}" presName="textRect" presStyleLbl="revTx" presStyleIdx="0" presStyleCnt="2">
        <dgm:presLayoutVars>
          <dgm:chMax val="1"/>
          <dgm:chPref val="1"/>
        </dgm:presLayoutVars>
      </dgm:prSet>
      <dgm:spPr/>
    </dgm:pt>
    <dgm:pt modelId="{6EC6B72E-1652-437D-BB0F-CA2C75BCBA53}" type="pres">
      <dgm:prSet presAssocID="{E0B12BB0-C3B3-431F-91F6-174CC612CCAB}" presName="sibTrans" presStyleCnt="0"/>
      <dgm:spPr/>
    </dgm:pt>
    <dgm:pt modelId="{602F1865-FD64-489B-ADE9-F0C03DA497D7}" type="pres">
      <dgm:prSet presAssocID="{8F7B6BDD-5FA6-4073-8445-DA675903C31F}" presName="compNode" presStyleCnt="0"/>
      <dgm:spPr/>
    </dgm:pt>
    <dgm:pt modelId="{C7A00A01-44B6-4C77-AB90-294A90364692}" type="pres">
      <dgm:prSet presAssocID="{8F7B6BDD-5FA6-4073-8445-DA675903C31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ngry Face with No Fill"/>
        </a:ext>
      </dgm:extLst>
    </dgm:pt>
    <dgm:pt modelId="{29A7A5D0-B595-4F5C-8BA9-B49BFB4DC588}" type="pres">
      <dgm:prSet presAssocID="{8F7B6BDD-5FA6-4073-8445-DA675903C31F}" presName="spaceRect" presStyleCnt="0"/>
      <dgm:spPr/>
    </dgm:pt>
    <dgm:pt modelId="{13ADFB2A-D487-4544-9A0A-FE0AFB26CC7D}" type="pres">
      <dgm:prSet presAssocID="{8F7B6BDD-5FA6-4073-8445-DA675903C31F}" presName="textRect" presStyleLbl="revTx" presStyleIdx="1" presStyleCnt="2">
        <dgm:presLayoutVars>
          <dgm:chMax val="1"/>
          <dgm:chPref val="1"/>
        </dgm:presLayoutVars>
      </dgm:prSet>
      <dgm:spPr/>
    </dgm:pt>
  </dgm:ptLst>
  <dgm:cxnLst>
    <dgm:cxn modelId="{81E9AA36-4FC2-4B4E-BB49-F78FC4B42B9A}" srcId="{7656F36E-0179-4BF4-A357-E465132A07D4}" destId="{8F7B6BDD-5FA6-4073-8445-DA675903C31F}" srcOrd="1" destOrd="0" parTransId="{425EAB1C-9712-4422-A2BF-26F5D0D34860}" sibTransId="{A31A11D7-37D7-4583-8BD3-FB45963C2129}"/>
    <dgm:cxn modelId="{AFD04A8C-9B4C-49F0-98A8-BC50AC95F65C}" type="presOf" srcId="{7656F36E-0179-4BF4-A357-E465132A07D4}" destId="{DAA042B5-B1CC-4DBE-AF78-655E5510EB86}" srcOrd="0" destOrd="0" presId="urn:microsoft.com/office/officeart/2018/2/layout/IconLabelList"/>
    <dgm:cxn modelId="{8475B8AE-CD00-429B-9307-36AAAC069B68}" srcId="{7656F36E-0179-4BF4-A357-E465132A07D4}" destId="{5D13FCE4-320B-440B-8669-F3D74ADF9086}" srcOrd="0" destOrd="0" parTransId="{EBCF0973-2DC5-493D-9ECA-83377FFE693D}" sibTransId="{E0B12BB0-C3B3-431F-91F6-174CC612CCAB}"/>
    <dgm:cxn modelId="{08F8F9BA-E963-4AB3-BE97-F396FDC8CFA9}" type="presOf" srcId="{8F7B6BDD-5FA6-4073-8445-DA675903C31F}" destId="{13ADFB2A-D487-4544-9A0A-FE0AFB26CC7D}" srcOrd="0" destOrd="0" presId="urn:microsoft.com/office/officeart/2018/2/layout/IconLabelList"/>
    <dgm:cxn modelId="{CA3857DC-2FEB-4010-A377-9286CD1BEEAE}" type="presOf" srcId="{5D13FCE4-320B-440B-8669-F3D74ADF9086}" destId="{7AA41C0C-BFBA-4C48-8720-C0CB154E6967}" srcOrd="0" destOrd="0" presId="urn:microsoft.com/office/officeart/2018/2/layout/IconLabelList"/>
    <dgm:cxn modelId="{7AFD8218-F6AD-4B4D-8B4A-CCFEE1090981}" type="presParOf" srcId="{DAA042B5-B1CC-4DBE-AF78-655E5510EB86}" destId="{26C733A1-39BB-4338-8A7D-09A86E15194A}" srcOrd="0" destOrd="0" presId="urn:microsoft.com/office/officeart/2018/2/layout/IconLabelList"/>
    <dgm:cxn modelId="{CC66FBC8-05D1-45A5-B2A4-0EEF7AA319FB}" type="presParOf" srcId="{26C733A1-39BB-4338-8A7D-09A86E15194A}" destId="{8645AB61-FCBC-4D8B-872B-083E4EA8B55F}" srcOrd="0" destOrd="0" presId="urn:microsoft.com/office/officeart/2018/2/layout/IconLabelList"/>
    <dgm:cxn modelId="{0F5D9717-9FF3-4DB7-BC69-FD033ED4E6EF}" type="presParOf" srcId="{26C733A1-39BB-4338-8A7D-09A86E15194A}" destId="{AE28C738-A38A-4208-ABDB-DCAD81D54B05}" srcOrd="1" destOrd="0" presId="urn:microsoft.com/office/officeart/2018/2/layout/IconLabelList"/>
    <dgm:cxn modelId="{34540B8A-01DE-45EA-BFCA-CB593FAA6524}" type="presParOf" srcId="{26C733A1-39BB-4338-8A7D-09A86E15194A}" destId="{7AA41C0C-BFBA-4C48-8720-C0CB154E6967}" srcOrd="2" destOrd="0" presId="urn:microsoft.com/office/officeart/2018/2/layout/IconLabelList"/>
    <dgm:cxn modelId="{68C5344C-D0A4-4E25-8432-9C913CC376AD}" type="presParOf" srcId="{DAA042B5-B1CC-4DBE-AF78-655E5510EB86}" destId="{6EC6B72E-1652-437D-BB0F-CA2C75BCBA53}" srcOrd="1" destOrd="0" presId="urn:microsoft.com/office/officeart/2018/2/layout/IconLabelList"/>
    <dgm:cxn modelId="{8F7DD8DB-442C-41BC-83EC-AEBB312644D1}" type="presParOf" srcId="{DAA042B5-B1CC-4DBE-AF78-655E5510EB86}" destId="{602F1865-FD64-489B-ADE9-F0C03DA497D7}" srcOrd="2" destOrd="0" presId="urn:microsoft.com/office/officeart/2018/2/layout/IconLabelList"/>
    <dgm:cxn modelId="{5EFF8006-5871-4258-9FFF-EA548ADC97C7}" type="presParOf" srcId="{602F1865-FD64-489B-ADE9-F0C03DA497D7}" destId="{C7A00A01-44B6-4C77-AB90-294A90364692}" srcOrd="0" destOrd="0" presId="urn:microsoft.com/office/officeart/2018/2/layout/IconLabelList"/>
    <dgm:cxn modelId="{A56D3C46-6D0B-4047-9D26-57D40FBA7944}" type="presParOf" srcId="{602F1865-FD64-489B-ADE9-F0C03DA497D7}" destId="{29A7A5D0-B595-4F5C-8BA9-B49BFB4DC588}" srcOrd="1" destOrd="0" presId="urn:microsoft.com/office/officeart/2018/2/layout/IconLabelList"/>
    <dgm:cxn modelId="{5E26CF4D-0500-4AFD-B3CE-1B67EAD28FB3}" type="presParOf" srcId="{602F1865-FD64-489B-ADE9-F0C03DA497D7}" destId="{13ADFB2A-D487-4544-9A0A-FE0AFB26CC7D}"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93AAC9-CA7A-4391-BA63-E5433163E05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A374297-3C88-4601-BEFF-C4A5E68F904B}">
      <dgm:prSet/>
      <dgm:spPr/>
      <dgm:t>
        <a:bodyPr/>
        <a:lstStyle/>
        <a:p>
          <a:r>
            <a:rPr lang="en-GB" b="0" i="0" u="none" dirty="0"/>
            <a:t>Understand the concept and styles of leadership</a:t>
          </a:r>
          <a:endParaRPr lang="en-US" dirty="0">
            <a:latin typeface="Corbel" panose="020B0503020204020204" pitchFamily="34" charset="0"/>
          </a:endParaRPr>
        </a:p>
      </dgm:t>
    </dgm:pt>
    <dgm:pt modelId="{788D397E-66AA-4BBE-842B-3C687000D24C}" type="parTrans" cxnId="{11C66931-3361-4CCB-AE85-81E6E458205A}">
      <dgm:prSet/>
      <dgm:spPr/>
      <dgm:t>
        <a:bodyPr/>
        <a:lstStyle/>
        <a:p>
          <a:endParaRPr lang="en-US"/>
        </a:p>
      </dgm:t>
    </dgm:pt>
    <dgm:pt modelId="{934D2A6E-C888-4984-9A61-516A6E89F104}" type="sibTrans" cxnId="{11C66931-3361-4CCB-AE85-81E6E458205A}">
      <dgm:prSet/>
      <dgm:spPr/>
      <dgm:t>
        <a:bodyPr/>
        <a:lstStyle/>
        <a:p>
          <a:endParaRPr lang="en-US"/>
        </a:p>
      </dgm:t>
    </dgm:pt>
    <dgm:pt modelId="{3BA164EB-85ED-F94E-9FC3-88F85E1322CB}">
      <dgm:prSet/>
      <dgm:spPr/>
      <dgm:t>
        <a:bodyPr/>
        <a:lstStyle/>
        <a:p>
          <a:pPr>
            <a:buFont typeface="Arial" panose="020B0604020202020204" pitchFamily="34" charset="0"/>
            <a:buChar char="•"/>
          </a:pPr>
          <a:r>
            <a:rPr lang="en-GB" b="0" i="0" u="none" dirty="0"/>
            <a:t>Enhance self-awareness and self-confidence to overcome imposter syndrome</a:t>
          </a:r>
        </a:p>
      </dgm:t>
    </dgm:pt>
    <dgm:pt modelId="{F7ACF337-C8B6-BD4F-9025-0530BC7117DE}" type="parTrans" cxnId="{A4165806-790C-1F43-A2F4-8D734D1696DA}">
      <dgm:prSet/>
      <dgm:spPr/>
      <dgm:t>
        <a:bodyPr/>
        <a:lstStyle/>
        <a:p>
          <a:endParaRPr lang="en-GB"/>
        </a:p>
      </dgm:t>
    </dgm:pt>
    <dgm:pt modelId="{26F16030-1E8F-1D4A-BD98-9190EFF97271}" type="sibTrans" cxnId="{A4165806-790C-1F43-A2F4-8D734D1696DA}">
      <dgm:prSet/>
      <dgm:spPr/>
      <dgm:t>
        <a:bodyPr/>
        <a:lstStyle/>
        <a:p>
          <a:endParaRPr lang="en-GB"/>
        </a:p>
      </dgm:t>
    </dgm:pt>
    <dgm:pt modelId="{8E97F762-123A-4342-9EB7-E1D19FF2A33A}">
      <dgm:prSet/>
      <dgm:spPr/>
      <dgm:t>
        <a:bodyPr/>
        <a:lstStyle/>
        <a:p>
          <a:pPr>
            <a:buFont typeface="Arial" panose="020B0604020202020204" pitchFamily="34" charset="0"/>
            <a:buChar char="•"/>
          </a:pPr>
          <a:r>
            <a:rPr lang="en-GB" b="0" i="0" u="none" dirty="0"/>
            <a:t>Cultivate confident communication skills for more effective leadership</a:t>
          </a:r>
        </a:p>
      </dgm:t>
    </dgm:pt>
    <dgm:pt modelId="{494F0F44-86E6-E544-A66B-94801D637505}" type="parTrans" cxnId="{54A1CC6B-F245-7944-A3C4-C60D24D3B872}">
      <dgm:prSet/>
      <dgm:spPr/>
      <dgm:t>
        <a:bodyPr/>
        <a:lstStyle/>
        <a:p>
          <a:endParaRPr lang="en-GB"/>
        </a:p>
      </dgm:t>
    </dgm:pt>
    <dgm:pt modelId="{48D4FF80-8558-AC49-A309-B19673260AD7}" type="sibTrans" cxnId="{54A1CC6B-F245-7944-A3C4-C60D24D3B872}">
      <dgm:prSet/>
      <dgm:spPr/>
      <dgm:t>
        <a:bodyPr/>
        <a:lstStyle/>
        <a:p>
          <a:endParaRPr lang="en-GB"/>
        </a:p>
      </dgm:t>
    </dgm:pt>
    <dgm:pt modelId="{9C819951-D6C7-2640-BBB2-CB8FEB480617}">
      <dgm:prSet/>
      <dgm:spPr/>
      <dgm:t>
        <a:bodyPr/>
        <a:lstStyle/>
        <a:p>
          <a:pPr>
            <a:buFont typeface="Arial" panose="020B0604020202020204" pitchFamily="34" charset="0"/>
            <a:buChar char="•"/>
          </a:pPr>
          <a:r>
            <a:rPr lang="en-GB" b="0" i="0" u="none" dirty="0"/>
            <a:t>Master the art building support and persuasive negotiating</a:t>
          </a:r>
        </a:p>
      </dgm:t>
    </dgm:pt>
    <dgm:pt modelId="{A38E72B8-52D1-4144-A515-FE2794D2AD14}" type="parTrans" cxnId="{128B619E-543F-AE4E-817E-09B90982EBAA}">
      <dgm:prSet/>
      <dgm:spPr/>
      <dgm:t>
        <a:bodyPr/>
        <a:lstStyle/>
        <a:p>
          <a:endParaRPr lang="en-GB"/>
        </a:p>
      </dgm:t>
    </dgm:pt>
    <dgm:pt modelId="{BE4A57AC-955E-0E41-9A66-227B6C127F54}" type="sibTrans" cxnId="{128B619E-543F-AE4E-817E-09B90982EBAA}">
      <dgm:prSet/>
      <dgm:spPr/>
      <dgm:t>
        <a:bodyPr/>
        <a:lstStyle/>
        <a:p>
          <a:endParaRPr lang="en-GB"/>
        </a:p>
      </dgm:t>
    </dgm:pt>
    <dgm:pt modelId="{BA762C02-5EF3-0347-AE00-84D87950C310}">
      <dgm:prSet/>
      <dgm:spPr/>
      <dgm:t>
        <a:bodyPr/>
        <a:lstStyle/>
        <a:p>
          <a:pPr>
            <a:buFont typeface="Arial" panose="020B0604020202020204" pitchFamily="34" charset="0"/>
            <a:buChar char="•"/>
          </a:pPr>
          <a:r>
            <a:rPr lang="en-GB" b="0" i="0" u="none" dirty="0"/>
            <a:t>Recognise and articulate your unique value proposition</a:t>
          </a:r>
        </a:p>
      </dgm:t>
    </dgm:pt>
    <dgm:pt modelId="{7BE2924B-5EC2-4D4B-84DB-37C5E2F9D13C}" type="parTrans" cxnId="{560CAF9B-D1CD-544E-A3BA-85415D626C6A}">
      <dgm:prSet/>
      <dgm:spPr/>
      <dgm:t>
        <a:bodyPr/>
        <a:lstStyle/>
        <a:p>
          <a:endParaRPr lang="en-GB"/>
        </a:p>
      </dgm:t>
    </dgm:pt>
    <dgm:pt modelId="{82FDBBBE-1B30-8340-AFD7-D0A998D06060}" type="sibTrans" cxnId="{560CAF9B-D1CD-544E-A3BA-85415D626C6A}">
      <dgm:prSet/>
      <dgm:spPr/>
      <dgm:t>
        <a:bodyPr/>
        <a:lstStyle/>
        <a:p>
          <a:endParaRPr lang="en-GB"/>
        </a:p>
      </dgm:t>
    </dgm:pt>
    <dgm:pt modelId="{9F2B5DDF-25BE-7349-9F95-8D23D90A8C62}">
      <dgm:prSet/>
      <dgm:spPr/>
      <dgm:t>
        <a:bodyPr/>
        <a:lstStyle/>
        <a:p>
          <a:pPr>
            <a:buFont typeface="Arial" panose="020B0604020202020204" pitchFamily="34" charset="0"/>
            <a:buChar char="•"/>
          </a:pPr>
          <a:r>
            <a:rPr lang="en-GB" b="0" i="0" u="none" dirty="0"/>
            <a:t>Self-reflect to enhance personal growth and leadership effectiveness</a:t>
          </a:r>
        </a:p>
      </dgm:t>
    </dgm:pt>
    <dgm:pt modelId="{B0F070E1-9850-4E44-966A-8C1C60DF444F}" type="parTrans" cxnId="{D6A68878-7193-0C40-8D0A-A3D07D9716F0}">
      <dgm:prSet/>
      <dgm:spPr/>
      <dgm:t>
        <a:bodyPr/>
        <a:lstStyle/>
        <a:p>
          <a:endParaRPr lang="en-GB"/>
        </a:p>
      </dgm:t>
    </dgm:pt>
    <dgm:pt modelId="{AD9BEA14-22FA-154F-B228-F07575F9886E}" type="sibTrans" cxnId="{D6A68878-7193-0C40-8D0A-A3D07D9716F0}">
      <dgm:prSet/>
      <dgm:spPr/>
      <dgm:t>
        <a:bodyPr/>
        <a:lstStyle/>
        <a:p>
          <a:endParaRPr lang="en-GB"/>
        </a:p>
      </dgm:t>
    </dgm:pt>
    <dgm:pt modelId="{3B3A894D-03AF-0C45-8116-7090E1800CF6}" type="pres">
      <dgm:prSet presAssocID="{CA93AAC9-CA7A-4391-BA63-E5433163E054}" presName="linear" presStyleCnt="0">
        <dgm:presLayoutVars>
          <dgm:animLvl val="lvl"/>
          <dgm:resizeHandles val="exact"/>
        </dgm:presLayoutVars>
      </dgm:prSet>
      <dgm:spPr/>
    </dgm:pt>
    <dgm:pt modelId="{A694B550-E7B0-4942-98C2-A8CDB97F6A6B}" type="pres">
      <dgm:prSet presAssocID="{3A374297-3C88-4601-BEFF-C4A5E68F904B}" presName="parentText" presStyleLbl="node1" presStyleIdx="0" presStyleCnt="6">
        <dgm:presLayoutVars>
          <dgm:chMax val="0"/>
          <dgm:bulletEnabled val="1"/>
        </dgm:presLayoutVars>
      </dgm:prSet>
      <dgm:spPr/>
    </dgm:pt>
    <dgm:pt modelId="{2373398A-EC5C-0747-B350-FB6CCBDBD6B3}" type="pres">
      <dgm:prSet presAssocID="{934D2A6E-C888-4984-9A61-516A6E89F104}" presName="spacer" presStyleCnt="0"/>
      <dgm:spPr/>
    </dgm:pt>
    <dgm:pt modelId="{0BEF9ACF-9301-494A-B34E-882B307A39F3}" type="pres">
      <dgm:prSet presAssocID="{3BA164EB-85ED-F94E-9FC3-88F85E1322CB}" presName="parentText" presStyleLbl="node1" presStyleIdx="1" presStyleCnt="6">
        <dgm:presLayoutVars>
          <dgm:chMax val="0"/>
          <dgm:bulletEnabled val="1"/>
        </dgm:presLayoutVars>
      </dgm:prSet>
      <dgm:spPr/>
    </dgm:pt>
    <dgm:pt modelId="{5F4958A0-8FD3-7F44-91A5-A0A3C90039C3}" type="pres">
      <dgm:prSet presAssocID="{26F16030-1E8F-1D4A-BD98-9190EFF97271}" presName="spacer" presStyleCnt="0"/>
      <dgm:spPr/>
    </dgm:pt>
    <dgm:pt modelId="{2F16B37E-104E-D441-BBF4-41DB50D4E6ED}" type="pres">
      <dgm:prSet presAssocID="{8E97F762-123A-4342-9EB7-E1D19FF2A33A}" presName="parentText" presStyleLbl="node1" presStyleIdx="2" presStyleCnt="6">
        <dgm:presLayoutVars>
          <dgm:chMax val="0"/>
          <dgm:bulletEnabled val="1"/>
        </dgm:presLayoutVars>
      </dgm:prSet>
      <dgm:spPr/>
    </dgm:pt>
    <dgm:pt modelId="{0CCBFD50-9E43-2545-BD6A-1A7473A4BB54}" type="pres">
      <dgm:prSet presAssocID="{48D4FF80-8558-AC49-A309-B19673260AD7}" presName="spacer" presStyleCnt="0"/>
      <dgm:spPr/>
    </dgm:pt>
    <dgm:pt modelId="{E06BEB6E-F8E0-B249-BC01-829AFFB68E21}" type="pres">
      <dgm:prSet presAssocID="{9C819951-D6C7-2640-BBB2-CB8FEB480617}" presName="parentText" presStyleLbl="node1" presStyleIdx="3" presStyleCnt="6">
        <dgm:presLayoutVars>
          <dgm:chMax val="0"/>
          <dgm:bulletEnabled val="1"/>
        </dgm:presLayoutVars>
      </dgm:prSet>
      <dgm:spPr/>
    </dgm:pt>
    <dgm:pt modelId="{6C3424FA-74C6-514A-93D2-218565509729}" type="pres">
      <dgm:prSet presAssocID="{BE4A57AC-955E-0E41-9A66-227B6C127F54}" presName="spacer" presStyleCnt="0"/>
      <dgm:spPr/>
    </dgm:pt>
    <dgm:pt modelId="{AD1F5720-AC86-4B44-8DC8-054643674E5A}" type="pres">
      <dgm:prSet presAssocID="{BA762C02-5EF3-0347-AE00-84D87950C310}" presName="parentText" presStyleLbl="node1" presStyleIdx="4" presStyleCnt="6">
        <dgm:presLayoutVars>
          <dgm:chMax val="0"/>
          <dgm:bulletEnabled val="1"/>
        </dgm:presLayoutVars>
      </dgm:prSet>
      <dgm:spPr/>
    </dgm:pt>
    <dgm:pt modelId="{85EF125E-2058-E046-878B-73C93F68AD55}" type="pres">
      <dgm:prSet presAssocID="{82FDBBBE-1B30-8340-AFD7-D0A998D06060}" presName="spacer" presStyleCnt="0"/>
      <dgm:spPr/>
    </dgm:pt>
    <dgm:pt modelId="{0A3D49C8-3021-B949-9A2F-8685527C85D2}" type="pres">
      <dgm:prSet presAssocID="{9F2B5DDF-25BE-7349-9F95-8D23D90A8C62}" presName="parentText" presStyleLbl="node1" presStyleIdx="5" presStyleCnt="6">
        <dgm:presLayoutVars>
          <dgm:chMax val="0"/>
          <dgm:bulletEnabled val="1"/>
        </dgm:presLayoutVars>
      </dgm:prSet>
      <dgm:spPr/>
    </dgm:pt>
  </dgm:ptLst>
  <dgm:cxnLst>
    <dgm:cxn modelId="{A4165806-790C-1F43-A2F4-8D734D1696DA}" srcId="{CA93AAC9-CA7A-4391-BA63-E5433163E054}" destId="{3BA164EB-85ED-F94E-9FC3-88F85E1322CB}" srcOrd="1" destOrd="0" parTransId="{F7ACF337-C8B6-BD4F-9025-0530BC7117DE}" sibTransId="{26F16030-1E8F-1D4A-BD98-9190EFF97271}"/>
    <dgm:cxn modelId="{7EB38712-B2CA-ED40-9163-18EC304FF455}" type="presOf" srcId="{9F2B5DDF-25BE-7349-9F95-8D23D90A8C62}" destId="{0A3D49C8-3021-B949-9A2F-8685527C85D2}" srcOrd="0" destOrd="0" presId="urn:microsoft.com/office/officeart/2005/8/layout/vList2"/>
    <dgm:cxn modelId="{11C66931-3361-4CCB-AE85-81E6E458205A}" srcId="{CA93AAC9-CA7A-4391-BA63-E5433163E054}" destId="{3A374297-3C88-4601-BEFF-C4A5E68F904B}" srcOrd="0" destOrd="0" parTransId="{788D397E-66AA-4BBE-842B-3C687000D24C}" sibTransId="{934D2A6E-C888-4984-9A61-516A6E89F104}"/>
    <dgm:cxn modelId="{5BAD2A51-CB5B-FD44-89C3-40BABCD8DE2C}" type="presOf" srcId="{9C819951-D6C7-2640-BBB2-CB8FEB480617}" destId="{E06BEB6E-F8E0-B249-BC01-829AFFB68E21}" srcOrd="0" destOrd="0" presId="urn:microsoft.com/office/officeart/2005/8/layout/vList2"/>
    <dgm:cxn modelId="{3160ED59-97B9-974C-AB6C-2F4C40FAB4A1}" type="presOf" srcId="{8E97F762-123A-4342-9EB7-E1D19FF2A33A}" destId="{2F16B37E-104E-D441-BBF4-41DB50D4E6ED}" srcOrd="0" destOrd="0" presId="urn:microsoft.com/office/officeart/2005/8/layout/vList2"/>
    <dgm:cxn modelId="{3E42A95C-CE29-4E96-910E-19796B6DCCE2}" type="presOf" srcId="{CA93AAC9-CA7A-4391-BA63-E5433163E054}" destId="{3B3A894D-03AF-0C45-8116-7090E1800CF6}" srcOrd="0" destOrd="0" presId="urn:microsoft.com/office/officeart/2005/8/layout/vList2"/>
    <dgm:cxn modelId="{54A1CC6B-F245-7944-A3C4-C60D24D3B872}" srcId="{CA93AAC9-CA7A-4391-BA63-E5433163E054}" destId="{8E97F762-123A-4342-9EB7-E1D19FF2A33A}" srcOrd="2" destOrd="0" parTransId="{494F0F44-86E6-E544-A66B-94801D637505}" sibTransId="{48D4FF80-8558-AC49-A309-B19673260AD7}"/>
    <dgm:cxn modelId="{D6A68878-7193-0C40-8D0A-A3D07D9716F0}" srcId="{CA93AAC9-CA7A-4391-BA63-E5433163E054}" destId="{9F2B5DDF-25BE-7349-9F95-8D23D90A8C62}" srcOrd="5" destOrd="0" parTransId="{B0F070E1-9850-4E44-966A-8C1C60DF444F}" sibTransId="{AD9BEA14-22FA-154F-B228-F07575F9886E}"/>
    <dgm:cxn modelId="{0A7E4C7F-823D-E54E-80A0-BC3A20590D21}" type="presOf" srcId="{BA762C02-5EF3-0347-AE00-84D87950C310}" destId="{AD1F5720-AC86-4B44-8DC8-054643674E5A}" srcOrd="0" destOrd="0" presId="urn:microsoft.com/office/officeart/2005/8/layout/vList2"/>
    <dgm:cxn modelId="{40B03091-84EF-0546-AD4E-883EF54307FE}" type="presOf" srcId="{3BA164EB-85ED-F94E-9FC3-88F85E1322CB}" destId="{0BEF9ACF-9301-494A-B34E-882B307A39F3}" srcOrd="0" destOrd="0" presId="urn:microsoft.com/office/officeart/2005/8/layout/vList2"/>
    <dgm:cxn modelId="{560CAF9B-D1CD-544E-A3BA-85415D626C6A}" srcId="{CA93AAC9-CA7A-4391-BA63-E5433163E054}" destId="{BA762C02-5EF3-0347-AE00-84D87950C310}" srcOrd="4" destOrd="0" parTransId="{7BE2924B-5EC2-4D4B-84DB-37C5E2F9D13C}" sibTransId="{82FDBBBE-1B30-8340-AFD7-D0A998D06060}"/>
    <dgm:cxn modelId="{128B619E-543F-AE4E-817E-09B90982EBAA}" srcId="{CA93AAC9-CA7A-4391-BA63-E5433163E054}" destId="{9C819951-D6C7-2640-BBB2-CB8FEB480617}" srcOrd="3" destOrd="0" parTransId="{A38E72B8-52D1-4144-A515-FE2794D2AD14}" sibTransId="{BE4A57AC-955E-0E41-9A66-227B6C127F54}"/>
    <dgm:cxn modelId="{B49697DD-C123-4BBE-A74A-EEACC503DD5F}" type="presOf" srcId="{3A374297-3C88-4601-BEFF-C4A5E68F904B}" destId="{A694B550-E7B0-4942-98C2-A8CDB97F6A6B}" srcOrd="0" destOrd="0" presId="urn:microsoft.com/office/officeart/2005/8/layout/vList2"/>
    <dgm:cxn modelId="{2068D392-1451-4616-9CFA-38C869EEEA8B}" type="presParOf" srcId="{3B3A894D-03AF-0C45-8116-7090E1800CF6}" destId="{A694B550-E7B0-4942-98C2-A8CDB97F6A6B}" srcOrd="0" destOrd="0" presId="urn:microsoft.com/office/officeart/2005/8/layout/vList2"/>
    <dgm:cxn modelId="{378F55B4-F20F-4844-836D-E18805D2FD99}" type="presParOf" srcId="{3B3A894D-03AF-0C45-8116-7090E1800CF6}" destId="{2373398A-EC5C-0747-B350-FB6CCBDBD6B3}" srcOrd="1" destOrd="0" presId="urn:microsoft.com/office/officeart/2005/8/layout/vList2"/>
    <dgm:cxn modelId="{8CB51D41-8666-9C49-BE82-51E8F2B405BC}" type="presParOf" srcId="{3B3A894D-03AF-0C45-8116-7090E1800CF6}" destId="{0BEF9ACF-9301-494A-B34E-882B307A39F3}" srcOrd="2" destOrd="0" presId="urn:microsoft.com/office/officeart/2005/8/layout/vList2"/>
    <dgm:cxn modelId="{7EDC2253-F432-054E-A19B-4BA2CBE9A386}" type="presParOf" srcId="{3B3A894D-03AF-0C45-8116-7090E1800CF6}" destId="{5F4958A0-8FD3-7F44-91A5-A0A3C90039C3}" srcOrd="3" destOrd="0" presId="urn:microsoft.com/office/officeart/2005/8/layout/vList2"/>
    <dgm:cxn modelId="{7E655D98-D179-8848-99B1-B60027460DA0}" type="presParOf" srcId="{3B3A894D-03AF-0C45-8116-7090E1800CF6}" destId="{2F16B37E-104E-D441-BBF4-41DB50D4E6ED}" srcOrd="4" destOrd="0" presId="urn:microsoft.com/office/officeart/2005/8/layout/vList2"/>
    <dgm:cxn modelId="{81B5A946-4826-314E-AB03-E321A1578EC4}" type="presParOf" srcId="{3B3A894D-03AF-0C45-8116-7090E1800CF6}" destId="{0CCBFD50-9E43-2545-BD6A-1A7473A4BB54}" srcOrd="5" destOrd="0" presId="urn:microsoft.com/office/officeart/2005/8/layout/vList2"/>
    <dgm:cxn modelId="{BD872A77-EF96-1D4E-8A7B-4EE71B9ABBFF}" type="presParOf" srcId="{3B3A894D-03AF-0C45-8116-7090E1800CF6}" destId="{E06BEB6E-F8E0-B249-BC01-829AFFB68E21}" srcOrd="6" destOrd="0" presId="urn:microsoft.com/office/officeart/2005/8/layout/vList2"/>
    <dgm:cxn modelId="{D1595E59-F3A2-0C49-B497-861E927C2A0E}" type="presParOf" srcId="{3B3A894D-03AF-0C45-8116-7090E1800CF6}" destId="{6C3424FA-74C6-514A-93D2-218565509729}" srcOrd="7" destOrd="0" presId="urn:microsoft.com/office/officeart/2005/8/layout/vList2"/>
    <dgm:cxn modelId="{DB5A5E43-2D9A-A04B-A551-18489D295216}" type="presParOf" srcId="{3B3A894D-03AF-0C45-8116-7090E1800CF6}" destId="{AD1F5720-AC86-4B44-8DC8-054643674E5A}" srcOrd="8" destOrd="0" presId="urn:microsoft.com/office/officeart/2005/8/layout/vList2"/>
    <dgm:cxn modelId="{0A2B7EF0-9C42-204F-BF82-F12FCEBBD4CA}" type="presParOf" srcId="{3B3A894D-03AF-0C45-8116-7090E1800CF6}" destId="{85EF125E-2058-E046-878B-73C93F68AD55}" srcOrd="9" destOrd="0" presId="urn:microsoft.com/office/officeart/2005/8/layout/vList2"/>
    <dgm:cxn modelId="{E58CEC84-D586-4142-85D6-CBEA4C52983F}" type="presParOf" srcId="{3B3A894D-03AF-0C45-8116-7090E1800CF6}" destId="{0A3D49C8-3021-B949-9A2F-8685527C85D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2B7079D-BE43-5140-BAB7-9B1A1EE01CAE}" type="doc">
      <dgm:prSet loTypeId="urn:microsoft.com/office/officeart/2008/layout/AlternatingHexagons" loCatId="" qsTypeId="urn:microsoft.com/office/officeart/2005/8/quickstyle/3d1" qsCatId="3D" csTypeId="urn:microsoft.com/office/officeart/2005/8/colors/accent6_3" csCatId="accent6" phldr="1"/>
      <dgm:spPr/>
      <dgm:t>
        <a:bodyPr/>
        <a:lstStyle/>
        <a:p>
          <a:endParaRPr lang="en-US"/>
        </a:p>
      </dgm:t>
    </dgm:pt>
    <dgm:pt modelId="{89F78624-196D-554D-A1C6-63D919E27A61}">
      <dgm:prSet phldrT="[Text]" custT="1"/>
      <dgm:spPr>
        <a:solidFill>
          <a:schemeClr val="accent5">
            <a:lumMod val="75000"/>
          </a:schemeClr>
        </a:solidFill>
      </dgm:spPr>
      <dgm:t>
        <a:bodyPr/>
        <a:lstStyle/>
        <a:p>
          <a:r>
            <a:rPr lang="en-US" sz="2000"/>
            <a:t>The advice giver </a:t>
          </a:r>
        </a:p>
      </dgm:t>
    </dgm:pt>
    <dgm:pt modelId="{C150FBBE-C97B-9744-A100-FE421AFDD35C}" type="parTrans" cxnId="{575B6C2A-9166-3E42-A85F-3A2AA5A611EC}">
      <dgm:prSet/>
      <dgm:spPr/>
      <dgm:t>
        <a:bodyPr/>
        <a:lstStyle/>
        <a:p>
          <a:endParaRPr lang="en-US"/>
        </a:p>
      </dgm:t>
    </dgm:pt>
    <dgm:pt modelId="{E166DD79-2C4F-0B48-AF63-C5312460D96E}" type="sibTrans" cxnId="{575B6C2A-9166-3E42-A85F-3A2AA5A611EC}">
      <dgm:prSet custT="1"/>
      <dgm:spPr>
        <a:solidFill>
          <a:schemeClr val="accent5">
            <a:lumMod val="75000"/>
          </a:schemeClr>
        </a:solidFill>
      </dgm:spPr>
      <dgm:t>
        <a:bodyPr/>
        <a:lstStyle/>
        <a:p>
          <a:pPr algn="ctr"/>
          <a:r>
            <a:rPr lang="en-US" sz="2000"/>
            <a:t>The faker </a:t>
          </a:r>
        </a:p>
      </dgm:t>
    </dgm:pt>
    <dgm:pt modelId="{074E393B-60F5-B34F-9273-707078959228}">
      <dgm:prSet phldrT="[Text]" custT="1"/>
      <dgm:spPr>
        <a:solidFill>
          <a:schemeClr val="accent5">
            <a:lumMod val="75000"/>
          </a:schemeClr>
        </a:solidFill>
      </dgm:spPr>
      <dgm:t>
        <a:bodyPr/>
        <a:lstStyle/>
        <a:p>
          <a:r>
            <a:rPr lang="en-US" sz="2000"/>
            <a:t>The rebuttal maker</a:t>
          </a:r>
        </a:p>
      </dgm:t>
    </dgm:pt>
    <dgm:pt modelId="{6A8EA794-83CA-C546-8452-8F708649C985}" type="parTrans" cxnId="{22D2760B-8CFD-E947-94D5-FFB20B24948D}">
      <dgm:prSet/>
      <dgm:spPr/>
      <dgm:t>
        <a:bodyPr/>
        <a:lstStyle/>
        <a:p>
          <a:endParaRPr lang="en-US"/>
        </a:p>
      </dgm:t>
    </dgm:pt>
    <dgm:pt modelId="{32F03DA6-9A61-EA4D-B583-0B7AA1114B53}" type="sibTrans" cxnId="{22D2760B-8CFD-E947-94D5-FFB20B24948D}">
      <dgm:prSet custT="1"/>
      <dgm:spPr>
        <a:solidFill>
          <a:schemeClr val="accent5">
            <a:lumMod val="75000"/>
          </a:schemeClr>
        </a:solidFill>
      </dgm:spPr>
      <dgm:t>
        <a:bodyPr/>
        <a:lstStyle/>
        <a:p>
          <a:pPr algn="ctr"/>
          <a:r>
            <a:rPr lang="en-US" sz="2000"/>
            <a:t>The interrupter </a:t>
          </a:r>
        </a:p>
      </dgm:t>
    </dgm:pt>
    <dgm:pt modelId="{951ABB50-D5F9-6C44-9AA6-CB334F2E2836}">
      <dgm:prSet phldrT="[Text]" custT="1"/>
      <dgm:spPr>
        <a:solidFill>
          <a:schemeClr val="accent5">
            <a:lumMod val="75000"/>
          </a:schemeClr>
        </a:solidFill>
      </dgm:spPr>
      <dgm:t>
        <a:bodyPr/>
        <a:lstStyle/>
        <a:p>
          <a:r>
            <a:rPr lang="en-US" sz="2000"/>
            <a:t>The intellectual or logical listener  </a:t>
          </a:r>
        </a:p>
      </dgm:t>
    </dgm:pt>
    <dgm:pt modelId="{D6BE363A-20B2-4A45-82FF-E286982145E4}" type="parTrans" cxnId="{AE7EC8F1-AD2D-EF4A-B341-9A777BDBA333}">
      <dgm:prSet/>
      <dgm:spPr/>
      <dgm:t>
        <a:bodyPr/>
        <a:lstStyle/>
        <a:p>
          <a:endParaRPr lang="en-US"/>
        </a:p>
      </dgm:t>
    </dgm:pt>
    <dgm:pt modelId="{DE324A20-86DC-8B4F-8E0D-EF7EF8E66A7B}" type="sibTrans" cxnId="{AE7EC8F1-AD2D-EF4A-B341-9A777BDBA333}">
      <dgm:prSet custT="1"/>
      <dgm:spPr>
        <a:solidFill>
          <a:schemeClr val="accent5">
            <a:lumMod val="75000"/>
          </a:schemeClr>
        </a:solidFill>
      </dgm:spPr>
      <dgm:t>
        <a:bodyPr/>
        <a:lstStyle/>
        <a:p>
          <a:r>
            <a:rPr lang="en-US" sz="2000"/>
            <a:t>The dominating speaker </a:t>
          </a:r>
        </a:p>
      </dgm:t>
    </dgm:pt>
    <dgm:pt modelId="{BA4C1B07-2616-3F47-8047-EA9174CAE062}" type="pres">
      <dgm:prSet presAssocID="{C2B7079D-BE43-5140-BAB7-9B1A1EE01CAE}" presName="Name0" presStyleCnt="0">
        <dgm:presLayoutVars>
          <dgm:chMax/>
          <dgm:chPref/>
          <dgm:dir/>
          <dgm:animLvl val="lvl"/>
        </dgm:presLayoutVars>
      </dgm:prSet>
      <dgm:spPr/>
    </dgm:pt>
    <dgm:pt modelId="{CB1E291E-458B-714E-A4B7-3D8B993F9A38}" type="pres">
      <dgm:prSet presAssocID="{89F78624-196D-554D-A1C6-63D919E27A61}" presName="composite" presStyleCnt="0"/>
      <dgm:spPr/>
    </dgm:pt>
    <dgm:pt modelId="{FA667F97-06EC-B94B-8D72-BA43C875D17E}" type="pres">
      <dgm:prSet presAssocID="{89F78624-196D-554D-A1C6-63D919E27A61}" presName="Parent1" presStyleLbl="node1" presStyleIdx="0" presStyleCnt="6">
        <dgm:presLayoutVars>
          <dgm:chMax val="1"/>
          <dgm:chPref val="1"/>
          <dgm:bulletEnabled val="1"/>
        </dgm:presLayoutVars>
      </dgm:prSet>
      <dgm:spPr/>
    </dgm:pt>
    <dgm:pt modelId="{36029540-99F3-3D47-9637-68C30475C003}" type="pres">
      <dgm:prSet presAssocID="{89F78624-196D-554D-A1C6-63D919E27A61}" presName="Childtext1" presStyleLbl="revTx" presStyleIdx="0" presStyleCnt="3">
        <dgm:presLayoutVars>
          <dgm:chMax val="0"/>
          <dgm:chPref val="0"/>
          <dgm:bulletEnabled val="1"/>
        </dgm:presLayoutVars>
      </dgm:prSet>
      <dgm:spPr/>
    </dgm:pt>
    <dgm:pt modelId="{32881348-C3F0-664C-A102-035779E46C15}" type="pres">
      <dgm:prSet presAssocID="{89F78624-196D-554D-A1C6-63D919E27A61}" presName="BalanceSpacing" presStyleCnt="0"/>
      <dgm:spPr/>
    </dgm:pt>
    <dgm:pt modelId="{DE3A7928-93D1-0149-8F4F-1999F242F2C5}" type="pres">
      <dgm:prSet presAssocID="{89F78624-196D-554D-A1C6-63D919E27A61}" presName="BalanceSpacing1" presStyleCnt="0"/>
      <dgm:spPr/>
    </dgm:pt>
    <dgm:pt modelId="{8A37F5F5-CA6A-DF4E-AFE6-C6CE68F759C9}" type="pres">
      <dgm:prSet presAssocID="{E166DD79-2C4F-0B48-AF63-C5312460D96E}" presName="Accent1Text" presStyleLbl="node1" presStyleIdx="1" presStyleCnt="6" custLinFactNeighborX="-34455" custLinFactNeighborY="-677"/>
      <dgm:spPr/>
    </dgm:pt>
    <dgm:pt modelId="{0825AE07-E9AC-3948-86E7-11B97D623B41}" type="pres">
      <dgm:prSet presAssocID="{E166DD79-2C4F-0B48-AF63-C5312460D96E}" presName="spaceBetweenRectangles" presStyleCnt="0"/>
      <dgm:spPr/>
    </dgm:pt>
    <dgm:pt modelId="{9075056C-3E7C-0043-8571-2E70200A9411}" type="pres">
      <dgm:prSet presAssocID="{074E393B-60F5-B34F-9273-707078959228}" presName="composite" presStyleCnt="0"/>
      <dgm:spPr/>
    </dgm:pt>
    <dgm:pt modelId="{C225DF2B-948D-A744-81A9-7B5CE993026F}" type="pres">
      <dgm:prSet presAssocID="{074E393B-60F5-B34F-9273-707078959228}" presName="Parent1" presStyleLbl="node1" presStyleIdx="2" presStyleCnt="6" custScaleX="125671" custLinFactNeighborX="-45258" custLinFactNeighborY="1888">
        <dgm:presLayoutVars>
          <dgm:chMax val="1"/>
          <dgm:chPref val="1"/>
          <dgm:bulletEnabled val="1"/>
        </dgm:presLayoutVars>
      </dgm:prSet>
      <dgm:spPr/>
    </dgm:pt>
    <dgm:pt modelId="{CABC7867-1373-5745-BDF4-D371B64D3560}" type="pres">
      <dgm:prSet presAssocID="{074E393B-60F5-B34F-9273-707078959228}" presName="Childtext1" presStyleLbl="revTx" presStyleIdx="1" presStyleCnt="3">
        <dgm:presLayoutVars>
          <dgm:chMax val="0"/>
          <dgm:chPref val="0"/>
          <dgm:bulletEnabled val="1"/>
        </dgm:presLayoutVars>
      </dgm:prSet>
      <dgm:spPr/>
    </dgm:pt>
    <dgm:pt modelId="{8790F0C5-6DEF-D745-9F8C-908107B1C003}" type="pres">
      <dgm:prSet presAssocID="{074E393B-60F5-B34F-9273-707078959228}" presName="BalanceSpacing" presStyleCnt="0"/>
      <dgm:spPr/>
    </dgm:pt>
    <dgm:pt modelId="{04569D19-B47E-F849-BBAB-A34E7F174945}" type="pres">
      <dgm:prSet presAssocID="{074E393B-60F5-B34F-9273-707078959228}" presName="BalanceSpacing1" presStyleCnt="0"/>
      <dgm:spPr/>
    </dgm:pt>
    <dgm:pt modelId="{2445DCFE-9BCA-5B45-9253-13FC649EE651}" type="pres">
      <dgm:prSet presAssocID="{32F03DA6-9A61-EA4D-B583-0B7AA1114B53}" presName="Accent1Text" presStyleLbl="node1" presStyleIdx="3" presStyleCnt="6" custScaleX="130914"/>
      <dgm:spPr/>
    </dgm:pt>
    <dgm:pt modelId="{5CE29BCB-7F90-084F-8214-75C703EC772C}" type="pres">
      <dgm:prSet presAssocID="{32F03DA6-9A61-EA4D-B583-0B7AA1114B53}" presName="spaceBetweenRectangles" presStyleCnt="0"/>
      <dgm:spPr/>
    </dgm:pt>
    <dgm:pt modelId="{D07F8C4E-6599-4549-A1D5-08DC1D3EBE1F}" type="pres">
      <dgm:prSet presAssocID="{951ABB50-D5F9-6C44-9AA6-CB334F2E2836}" presName="composite" presStyleCnt="0"/>
      <dgm:spPr/>
    </dgm:pt>
    <dgm:pt modelId="{C3BD531C-DC9C-3544-80CF-1EEFA060EB8B}" type="pres">
      <dgm:prSet presAssocID="{951ABB50-D5F9-6C44-9AA6-CB334F2E2836}" presName="Parent1" presStyleLbl="node1" presStyleIdx="4" presStyleCnt="6" custScaleX="158060">
        <dgm:presLayoutVars>
          <dgm:chMax val="1"/>
          <dgm:chPref val="1"/>
          <dgm:bulletEnabled val="1"/>
        </dgm:presLayoutVars>
      </dgm:prSet>
      <dgm:spPr/>
    </dgm:pt>
    <dgm:pt modelId="{BB279848-05D2-CB4C-BC3F-F32D456042B8}" type="pres">
      <dgm:prSet presAssocID="{951ABB50-D5F9-6C44-9AA6-CB334F2E2836}" presName="Childtext1" presStyleLbl="revTx" presStyleIdx="2" presStyleCnt="3">
        <dgm:presLayoutVars>
          <dgm:chMax val="0"/>
          <dgm:chPref val="0"/>
          <dgm:bulletEnabled val="1"/>
        </dgm:presLayoutVars>
      </dgm:prSet>
      <dgm:spPr/>
    </dgm:pt>
    <dgm:pt modelId="{07CC5BFC-C109-4841-9B06-2CC58FE9B7A4}" type="pres">
      <dgm:prSet presAssocID="{951ABB50-D5F9-6C44-9AA6-CB334F2E2836}" presName="BalanceSpacing" presStyleCnt="0"/>
      <dgm:spPr/>
    </dgm:pt>
    <dgm:pt modelId="{7D77CDE3-E57C-924F-B4CC-6755662CA06D}" type="pres">
      <dgm:prSet presAssocID="{951ABB50-D5F9-6C44-9AA6-CB334F2E2836}" presName="BalanceSpacing1" presStyleCnt="0"/>
      <dgm:spPr/>
    </dgm:pt>
    <dgm:pt modelId="{972341D8-B092-5049-A291-1DBECC60B877}" type="pres">
      <dgm:prSet presAssocID="{DE324A20-86DC-8B4F-8E0D-EF7EF8E66A7B}" presName="Accent1Text" presStyleLbl="node1" presStyleIdx="5" presStyleCnt="6" custScaleX="130164" custLinFactNeighborX="-44510" custLinFactNeighborY="146"/>
      <dgm:spPr/>
    </dgm:pt>
  </dgm:ptLst>
  <dgm:cxnLst>
    <dgm:cxn modelId="{C649AD06-CAA3-405F-B334-3BE3101DF083}" type="presOf" srcId="{074E393B-60F5-B34F-9273-707078959228}" destId="{C225DF2B-948D-A744-81A9-7B5CE993026F}" srcOrd="0" destOrd="0" presId="urn:microsoft.com/office/officeart/2008/layout/AlternatingHexagons"/>
    <dgm:cxn modelId="{3B27C509-DA6F-4C68-AAB6-6272A0C04350}" type="presOf" srcId="{DE324A20-86DC-8B4F-8E0D-EF7EF8E66A7B}" destId="{972341D8-B092-5049-A291-1DBECC60B877}" srcOrd="0" destOrd="0" presId="urn:microsoft.com/office/officeart/2008/layout/AlternatingHexagons"/>
    <dgm:cxn modelId="{22D2760B-8CFD-E947-94D5-FFB20B24948D}" srcId="{C2B7079D-BE43-5140-BAB7-9B1A1EE01CAE}" destId="{074E393B-60F5-B34F-9273-707078959228}" srcOrd="1" destOrd="0" parTransId="{6A8EA794-83CA-C546-8452-8F708649C985}" sibTransId="{32F03DA6-9A61-EA4D-B583-0B7AA1114B53}"/>
    <dgm:cxn modelId="{FE5EDC19-60CB-46EC-8AA7-3C511D71CE2A}" type="presOf" srcId="{32F03DA6-9A61-EA4D-B583-0B7AA1114B53}" destId="{2445DCFE-9BCA-5B45-9253-13FC649EE651}" srcOrd="0" destOrd="0" presId="urn:microsoft.com/office/officeart/2008/layout/AlternatingHexagons"/>
    <dgm:cxn modelId="{575B6C2A-9166-3E42-A85F-3A2AA5A611EC}" srcId="{C2B7079D-BE43-5140-BAB7-9B1A1EE01CAE}" destId="{89F78624-196D-554D-A1C6-63D919E27A61}" srcOrd="0" destOrd="0" parTransId="{C150FBBE-C97B-9744-A100-FE421AFDD35C}" sibTransId="{E166DD79-2C4F-0B48-AF63-C5312460D96E}"/>
    <dgm:cxn modelId="{34828772-B83C-4093-95AB-78B965502ADF}" type="presOf" srcId="{C2B7079D-BE43-5140-BAB7-9B1A1EE01CAE}" destId="{BA4C1B07-2616-3F47-8047-EA9174CAE062}" srcOrd="0" destOrd="0" presId="urn:microsoft.com/office/officeart/2008/layout/AlternatingHexagons"/>
    <dgm:cxn modelId="{02CE15B1-0B60-4E34-9356-6867531BFF7B}" type="presOf" srcId="{E166DD79-2C4F-0B48-AF63-C5312460D96E}" destId="{8A37F5F5-CA6A-DF4E-AFE6-C6CE68F759C9}" srcOrd="0" destOrd="0" presId="urn:microsoft.com/office/officeart/2008/layout/AlternatingHexagons"/>
    <dgm:cxn modelId="{003A56C7-51DF-4359-B5B4-1CD1DB03E343}" type="presOf" srcId="{89F78624-196D-554D-A1C6-63D919E27A61}" destId="{FA667F97-06EC-B94B-8D72-BA43C875D17E}" srcOrd="0" destOrd="0" presId="urn:microsoft.com/office/officeart/2008/layout/AlternatingHexagons"/>
    <dgm:cxn modelId="{D7A586F1-7871-4477-B2C4-CD267540DF32}" type="presOf" srcId="{951ABB50-D5F9-6C44-9AA6-CB334F2E2836}" destId="{C3BD531C-DC9C-3544-80CF-1EEFA060EB8B}" srcOrd="0" destOrd="0" presId="urn:microsoft.com/office/officeart/2008/layout/AlternatingHexagons"/>
    <dgm:cxn modelId="{AE7EC8F1-AD2D-EF4A-B341-9A777BDBA333}" srcId="{C2B7079D-BE43-5140-BAB7-9B1A1EE01CAE}" destId="{951ABB50-D5F9-6C44-9AA6-CB334F2E2836}" srcOrd="2" destOrd="0" parTransId="{D6BE363A-20B2-4A45-82FF-E286982145E4}" sibTransId="{DE324A20-86DC-8B4F-8E0D-EF7EF8E66A7B}"/>
    <dgm:cxn modelId="{7697D9B3-5BCB-4AF2-BCF6-ADA10D904CF7}" type="presParOf" srcId="{BA4C1B07-2616-3F47-8047-EA9174CAE062}" destId="{CB1E291E-458B-714E-A4B7-3D8B993F9A38}" srcOrd="0" destOrd="0" presId="urn:microsoft.com/office/officeart/2008/layout/AlternatingHexagons"/>
    <dgm:cxn modelId="{104D47AD-04C8-4708-B7ED-025F360DBA38}" type="presParOf" srcId="{CB1E291E-458B-714E-A4B7-3D8B993F9A38}" destId="{FA667F97-06EC-B94B-8D72-BA43C875D17E}" srcOrd="0" destOrd="0" presId="urn:microsoft.com/office/officeart/2008/layout/AlternatingHexagons"/>
    <dgm:cxn modelId="{413394FD-4614-4036-87B4-350431EFB10A}" type="presParOf" srcId="{CB1E291E-458B-714E-A4B7-3D8B993F9A38}" destId="{36029540-99F3-3D47-9637-68C30475C003}" srcOrd="1" destOrd="0" presId="urn:microsoft.com/office/officeart/2008/layout/AlternatingHexagons"/>
    <dgm:cxn modelId="{20F24B58-52F3-454E-BD53-1F81BC8B752F}" type="presParOf" srcId="{CB1E291E-458B-714E-A4B7-3D8B993F9A38}" destId="{32881348-C3F0-664C-A102-035779E46C15}" srcOrd="2" destOrd="0" presId="urn:microsoft.com/office/officeart/2008/layout/AlternatingHexagons"/>
    <dgm:cxn modelId="{A080AB85-94CF-47DA-9E0A-8C4C354A6C7D}" type="presParOf" srcId="{CB1E291E-458B-714E-A4B7-3D8B993F9A38}" destId="{DE3A7928-93D1-0149-8F4F-1999F242F2C5}" srcOrd="3" destOrd="0" presId="urn:microsoft.com/office/officeart/2008/layout/AlternatingHexagons"/>
    <dgm:cxn modelId="{973A3FE3-5921-470A-8546-8F79C181C9E8}" type="presParOf" srcId="{CB1E291E-458B-714E-A4B7-3D8B993F9A38}" destId="{8A37F5F5-CA6A-DF4E-AFE6-C6CE68F759C9}" srcOrd="4" destOrd="0" presId="urn:microsoft.com/office/officeart/2008/layout/AlternatingHexagons"/>
    <dgm:cxn modelId="{2272BBE6-5599-41EC-BC9B-FFF433DA7087}" type="presParOf" srcId="{BA4C1B07-2616-3F47-8047-EA9174CAE062}" destId="{0825AE07-E9AC-3948-86E7-11B97D623B41}" srcOrd="1" destOrd="0" presId="urn:microsoft.com/office/officeart/2008/layout/AlternatingHexagons"/>
    <dgm:cxn modelId="{1F94AB09-D086-4E6F-BCD9-508B818CEA4A}" type="presParOf" srcId="{BA4C1B07-2616-3F47-8047-EA9174CAE062}" destId="{9075056C-3E7C-0043-8571-2E70200A9411}" srcOrd="2" destOrd="0" presId="urn:microsoft.com/office/officeart/2008/layout/AlternatingHexagons"/>
    <dgm:cxn modelId="{FA47D987-4405-40F8-BD34-6C87BFA75AE6}" type="presParOf" srcId="{9075056C-3E7C-0043-8571-2E70200A9411}" destId="{C225DF2B-948D-A744-81A9-7B5CE993026F}" srcOrd="0" destOrd="0" presId="urn:microsoft.com/office/officeart/2008/layout/AlternatingHexagons"/>
    <dgm:cxn modelId="{E7577F65-542F-48BB-BB21-45CA65EBADC9}" type="presParOf" srcId="{9075056C-3E7C-0043-8571-2E70200A9411}" destId="{CABC7867-1373-5745-BDF4-D371B64D3560}" srcOrd="1" destOrd="0" presId="urn:microsoft.com/office/officeart/2008/layout/AlternatingHexagons"/>
    <dgm:cxn modelId="{2F9B693A-B725-4354-973A-77F95A7F0CBB}" type="presParOf" srcId="{9075056C-3E7C-0043-8571-2E70200A9411}" destId="{8790F0C5-6DEF-D745-9F8C-908107B1C003}" srcOrd="2" destOrd="0" presId="urn:microsoft.com/office/officeart/2008/layout/AlternatingHexagons"/>
    <dgm:cxn modelId="{DC7D8AAC-116A-41F7-B963-534B59B0F240}" type="presParOf" srcId="{9075056C-3E7C-0043-8571-2E70200A9411}" destId="{04569D19-B47E-F849-BBAB-A34E7F174945}" srcOrd="3" destOrd="0" presId="urn:microsoft.com/office/officeart/2008/layout/AlternatingHexagons"/>
    <dgm:cxn modelId="{795DCB45-D54B-466F-BDE6-513AFB5576BA}" type="presParOf" srcId="{9075056C-3E7C-0043-8571-2E70200A9411}" destId="{2445DCFE-9BCA-5B45-9253-13FC649EE651}" srcOrd="4" destOrd="0" presId="urn:microsoft.com/office/officeart/2008/layout/AlternatingHexagons"/>
    <dgm:cxn modelId="{323A08E1-C55F-44F9-AB72-28CC8573B15E}" type="presParOf" srcId="{BA4C1B07-2616-3F47-8047-EA9174CAE062}" destId="{5CE29BCB-7F90-084F-8214-75C703EC772C}" srcOrd="3" destOrd="0" presId="urn:microsoft.com/office/officeart/2008/layout/AlternatingHexagons"/>
    <dgm:cxn modelId="{875211AC-8710-4AAF-A9B0-B2931B96D5D4}" type="presParOf" srcId="{BA4C1B07-2616-3F47-8047-EA9174CAE062}" destId="{D07F8C4E-6599-4549-A1D5-08DC1D3EBE1F}" srcOrd="4" destOrd="0" presId="urn:microsoft.com/office/officeart/2008/layout/AlternatingHexagons"/>
    <dgm:cxn modelId="{42B803A5-09CE-4ABA-956A-DFADA4D3D6C9}" type="presParOf" srcId="{D07F8C4E-6599-4549-A1D5-08DC1D3EBE1F}" destId="{C3BD531C-DC9C-3544-80CF-1EEFA060EB8B}" srcOrd="0" destOrd="0" presId="urn:microsoft.com/office/officeart/2008/layout/AlternatingHexagons"/>
    <dgm:cxn modelId="{27C9BFBA-5E73-44FC-B93A-6E94F903B3B1}" type="presParOf" srcId="{D07F8C4E-6599-4549-A1D5-08DC1D3EBE1F}" destId="{BB279848-05D2-CB4C-BC3F-F32D456042B8}" srcOrd="1" destOrd="0" presId="urn:microsoft.com/office/officeart/2008/layout/AlternatingHexagons"/>
    <dgm:cxn modelId="{02D08A9B-15AD-4B99-AA41-902B79D68255}" type="presParOf" srcId="{D07F8C4E-6599-4549-A1D5-08DC1D3EBE1F}" destId="{07CC5BFC-C109-4841-9B06-2CC58FE9B7A4}" srcOrd="2" destOrd="0" presId="urn:microsoft.com/office/officeart/2008/layout/AlternatingHexagons"/>
    <dgm:cxn modelId="{0AEB5CF6-CC88-4B1C-B510-3330921C8C47}" type="presParOf" srcId="{D07F8C4E-6599-4549-A1D5-08DC1D3EBE1F}" destId="{7D77CDE3-E57C-924F-B4CC-6755662CA06D}" srcOrd="3" destOrd="0" presId="urn:microsoft.com/office/officeart/2008/layout/AlternatingHexagons"/>
    <dgm:cxn modelId="{26B1D7A6-0A06-4D62-A1BA-AAD83013DD48}" type="presParOf" srcId="{D07F8C4E-6599-4549-A1D5-08DC1D3EBE1F}" destId="{972341D8-B092-5049-A291-1DBECC60B877}"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52C154C-E888-49B0-ADAC-C6D66883509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993C0DAE-094C-4196-95D6-83963C0A7A08}">
      <dgm:prSet/>
      <dgm:spPr/>
      <dgm:t>
        <a:bodyPr/>
        <a:lstStyle/>
        <a:p>
          <a:r>
            <a:rPr lang="en-GB"/>
            <a:t>‘To confer or discuss with a view to reaching agreement’.</a:t>
          </a:r>
          <a:endParaRPr lang="en-US"/>
        </a:p>
      </dgm:t>
    </dgm:pt>
    <dgm:pt modelId="{F29A99D6-3402-49DD-8D46-2A3AA4EA797B}" type="parTrans" cxnId="{7662D3A8-5B87-4B73-9518-FBA51C0D12BD}">
      <dgm:prSet/>
      <dgm:spPr/>
      <dgm:t>
        <a:bodyPr/>
        <a:lstStyle/>
        <a:p>
          <a:endParaRPr lang="en-US"/>
        </a:p>
      </dgm:t>
    </dgm:pt>
    <dgm:pt modelId="{70B8722B-D014-4073-8A8F-66003665CB6E}" type="sibTrans" cxnId="{7662D3A8-5B87-4B73-9518-FBA51C0D12BD}">
      <dgm:prSet/>
      <dgm:spPr/>
      <dgm:t>
        <a:bodyPr/>
        <a:lstStyle/>
        <a:p>
          <a:endParaRPr lang="en-US"/>
        </a:p>
      </dgm:t>
    </dgm:pt>
    <dgm:pt modelId="{AD3345FF-E0B7-4FE2-85C3-A1F051F8520C}">
      <dgm:prSet/>
      <dgm:spPr/>
      <dgm:t>
        <a:bodyPr/>
        <a:lstStyle/>
        <a:p>
          <a:pPr>
            <a:buFont typeface="+mj-lt"/>
            <a:buAutoNum type="arabicPeriod"/>
          </a:pPr>
          <a:r>
            <a:rPr lang="en-GB" dirty="0"/>
            <a:t>Women report experiencing a great deal of apprehension about negotiation how much more than men?</a:t>
          </a:r>
          <a:endParaRPr lang="en-US" dirty="0"/>
        </a:p>
      </dgm:t>
    </dgm:pt>
    <dgm:pt modelId="{495B81EA-5328-4C71-88D7-2EB9D161FD2E}" type="parTrans" cxnId="{0A7AC17F-C00E-489C-A662-F8001FDB9DEF}">
      <dgm:prSet/>
      <dgm:spPr/>
      <dgm:t>
        <a:bodyPr/>
        <a:lstStyle/>
        <a:p>
          <a:endParaRPr lang="en-US"/>
        </a:p>
      </dgm:t>
    </dgm:pt>
    <dgm:pt modelId="{5923EB2A-217F-4AAA-9A84-F2274707C429}" type="sibTrans" cxnId="{0A7AC17F-C00E-489C-A662-F8001FDB9DEF}">
      <dgm:prSet/>
      <dgm:spPr/>
      <dgm:t>
        <a:bodyPr/>
        <a:lstStyle/>
        <a:p>
          <a:endParaRPr lang="en-US"/>
        </a:p>
      </dgm:t>
    </dgm:pt>
    <dgm:pt modelId="{973B25A3-2451-4F30-99F6-F7C0E89B2FF1}">
      <dgm:prSet/>
      <dgm:spPr/>
      <dgm:t>
        <a:bodyPr/>
        <a:lstStyle/>
        <a:p>
          <a:r>
            <a:rPr lang="en-GB" dirty="0"/>
            <a:t>When you think about negotiating an outcome for yourself, what words would you use to describe it?</a:t>
          </a:r>
          <a:endParaRPr lang="en-US" dirty="0"/>
        </a:p>
      </dgm:t>
    </dgm:pt>
    <dgm:pt modelId="{57A9678F-6611-406A-8BF7-2BCEF36D6D81}" type="parTrans" cxnId="{1EFCEA7F-4B0A-43EF-A007-D48E80BEC755}">
      <dgm:prSet/>
      <dgm:spPr/>
      <dgm:t>
        <a:bodyPr/>
        <a:lstStyle/>
        <a:p>
          <a:endParaRPr lang="en-US"/>
        </a:p>
      </dgm:t>
    </dgm:pt>
    <dgm:pt modelId="{8B8D9A17-0092-433C-80CD-D26B7CF493F9}" type="sibTrans" cxnId="{1EFCEA7F-4B0A-43EF-A007-D48E80BEC755}">
      <dgm:prSet/>
      <dgm:spPr/>
      <dgm:t>
        <a:bodyPr/>
        <a:lstStyle/>
        <a:p>
          <a:endParaRPr lang="en-US"/>
        </a:p>
      </dgm:t>
    </dgm:pt>
    <dgm:pt modelId="{3C67B0B4-FE49-4E6C-9274-3E76273E25CB}">
      <dgm:prSet/>
      <dgm:spPr/>
      <dgm:t>
        <a:bodyPr/>
        <a:lstStyle/>
        <a:p>
          <a:r>
            <a:rPr lang="en-GB"/>
            <a:t>Are there differences in how men and women are perceived when they negotiate?  </a:t>
          </a:r>
          <a:endParaRPr lang="en-US"/>
        </a:p>
      </dgm:t>
    </dgm:pt>
    <dgm:pt modelId="{276FD2DB-DB98-4412-AF1D-F2DAAE52F7CD}" type="parTrans" cxnId="{961AE9B0-D8ED-4B4B-89F7-0E922C069A83}">
      <dgm:prSet/>
      <dgm:spPr/>
      <dgm:t>
        <a:bodyPr/>
        <a:lstStyle/>
        <a:p>
          <a:endParaRPr lang="en-US"/>
        </a:p>
      </dgm:t>
    </dgm:pt>
    <dgm:pt modelId="{45831522-62F9-4F19-90E1-FF3162951AB5}" type="sibTrans" cxnId="{961AE9B0-D8ED-4B4B-89F7-0E922C069A83}">
      <dgm:prSet/>
      <dgm:spPr/>
      <dgm:t>
        <a:bodyPr/>
        <a:lstStyle/>
        <a:p>
          <a:endParaRPr lang="en-US"/>
        </a:p>
      </dgm:t>
    </dgm:pt>
    <dgm:pt modelId="{01674A0E-497E-C64A-A36C-2E16E0C210C2}" type="pres">
      <dgm:prSet presAssocID="{652C154C-E888-49B0-ADAC-C6D66883509B}" presName="vert0" presStyleCnt="0">
        <dgm:presLayoutVars>
          <dgm:dir/>
          <dgm:animOne val="branch"/>
          <dgm:animLvl val="lvl"/>
        </dgm:presLayoutVars>
      </dgm:prSet>
      <dgm:spPr/>
    </dgm:pt>
    <dgm:pt modelId="{3B957740-1C5D-1D4D-81EC-892D01AE8F1A}" type="pres">
      <dgm:prSet presAssocID="{993C0DAE-094C-4196-95D6-83963C0A7A08}" presName="thickLine" presStyleLbl="alignNode1" presStyleIdx="0" presStyleCnt="1"/>
      <dgm:spPr/>
    </dgm:pt>
    <dgm:pt modelId="{1D59EE5B-8069-114A-83E5-F9DDA7A31D69}" type="pres">
      <dgm:prSet presAssocID="{993C0DAE-094C-4196-95D6-83963C0A7A08}" presName="horz1" presStyleCnt="0"/>
      <dgm:spPr/>
    </dgm:pt>
    <dgm:pt modelId="{3BF3A74F-A0CB-FA4D-B98D-46E3DB241A82}" type="pres">
      <dgm:prSet presAssocID="{993C0DAE-094C-4196-95D6-83963C0A7A08}" presName="tx1" presStyleLbl="revTx" presStyleIdx="0" presStyleCnt="4"/>
      <dgm:spPr/>
    </dgm:pt>
    <dgm:pt modelId="{9E4B914B-4CAD-AB45-B3CD-9F48EE0C634D}" type="pres">
      <dgm:prSet presAssocID="{993C0DAE-094C-4196-95D6-83963C0A7A08}" presName="vert1" presStyleCnt="0"/>
      <dgm:spPr/>
    </dgm:pt>
    <dgm:pt modelId="{B0A2EA3E-2F97-174B-AD57-98720076A598}" type="pres">
      <dgm:prSet presAssocID="{AD3345FF-E0B7-4FE2-85C3-A1F051F8520C}" presName="vertSpace2a" presStyleCnt="0"/>
      <dgm:spPr/>
    </dgm:pt>
    <dgm:pt modelId="{2A7C0658-9678-154B-B05C-DFFF4D97486A}" type="pres">
      <dgm:prSet presAssocID="{AD3345FF-E0B7-4FE2-85C3-A1F051F8520C}" presName="horz2" presStyleCnt="0"/>
      <dgm:spPr/>
    </dgm:pt>
    <dgm:pt modelId="{10011AB0-DE30-D945-AFD1-B08E7BC093E2}" type="pres">
      <dgm:prSet presAssocID="{AD3345FF-E0B7-4FE2-85C3-A1F051F8520C}" presName="horzSpace2" presStyleCnt="0"/>
      <dgm:spPr/>
    </dgm:pt>
    <dgm:pt modelId="{3628B41E-C0E6-9E4E-AEF5-499605461248}" type="pres">
      <dgm:prSet presAssocID="{AD3345FF-E0B7-4FE2-85C3-A1F051F8520C}" presName="tx2" presStyleLbl="revTx" presStyleIdx="1" presStyleCnt="4"/>
      <dgm:spPr/>
    </dgm:pt>
    <dgm:pt modelId="{86B7241D-115B-6D46-83DB-8C98ADACDF09}" type="pres">
      <dgm:prSet presAssocID="{AD3345FF-E0B7-4FE2-85C3-A1F051F8520C}" presName="vert2" presStyleCnt="0"/>
      <dgm:spPr/>
    </dgm:pt>
    <dgm:pt modelId="{D4D73D72-100D-A64C-9E5E-B9EB83D96199}" type="pres">
      <dgm:prSet presAssocID="{AD3345FF-E0B7-4FE2-85C3-A1F051F8520C}" presName="thinLine2b" presStyleLbl="callout" presStyleIdx="0" presStyleCnt="3"/>
      <dgm:spPr/>
    </dgm:pt>
    <dgm:pt modelId="{5C65B877-FAB3-DD4A-9EC1-28CC851C167C}" type="pres">
      <dgm:prSet presAssocID="{AD3345FF-E0B7-4FE2-85C3-A1F051F8520C}" presName="vertSpace2b" presStyleCnt="0"/>
      <dgm:spPr/>
    </dgm:pt>
    <dgm:pt modelId="{4E5B0FF9-5333-2242-849B-C49ED8798749}" type="pres">
      <dgm:prSet presAssocID="{973B25A3-2451-4F30-99F6-F7C0E89B2FF1}" presName="horz2" presStyleCnt="0"/>
      <dgm:spPr/>
    </dgm:pt>
    <dgm:pt modelId="{F34D6C79-DDEF-B74E-BD27-70C9D3DF8806}" type="pres">
      <dgm:prSet presAssocID="{973B25A3-2451-4F30-99F6-F7C0E89B2FF1}" presName="horzSpace2" presStyleCnt="0"/>
      <dgm:spPr/>
    </dgm:pt>
    <dgm:pt modelId="{1ACFFEB0-EE7F-3342-9F1B-59529C23CC9F}" type="pres">
      <dgm:prSet presAssocID="{973B25A3-2451-4F30-99F6-F7C0E89B2FF1}" presName="tx2" presStyleLbl="revTx" presStyleIdx="2" presStyleCnt="4"/>
      <dgm:spPr/>
    </dgm:pt>
    <dgm:pt modelId="{2130120E-70DA-924C-9C59-871CACA16616}" type="pres">
      <dgm:prSet presAssocID="{973B25A3-2451-4F30-99F6-F7C0E89B2FF1}" presName="vert2" presStyleCnt="0"/>
      <dgm:spPr/>
    </dgm:pt>
    <dgm:pt modelId="{E8032D8E-8F4B-8E43-80ED-0F2499AB1F9B}" type="pres">
      <dgm:prSet presAssocID="{973B25A3-2451-4F30-99F6-F7C0E89B2FF1}" presName="thinLine2b" presStyleLbl="callout" presStyleIdx="1" presStyleCnt="3"/>
      <dgm:spPr/>
    </dgm:pt>
    <dgm:pt modelId="{CAD7A682-34D8-774C-8869-30472A4F685B}" type="pres">
      <dgm:prSet presAssocID="{973B25A3-2451-4F30-99F6-F7C0E89B2FF1}" presName="vertSpace2b" presStyleCnt="0"/>
      <dgm:spPr/>
    </dgm:pt>
    <dgm:pt modelId="{D56B5A8D-C010-904B-8CA7-CF8D30AF6211}" type="pres">
      <dgm:prSet presAssocID="{3C67B0B4-FE49-4E6C-9274-3E76273E25CB}" presName="horz2" presStyleCnt="0"/>
      <dgm:spPr/>
    </dgm:pt>
    <dgm:pt modelId="{F73F9E46-76FC-0A4A-B7D0-BBF3BA7F17D3}" type="pres">
      <dgm:prSet presAssocID="{3C67B0B4-FE49-4E6C-9274-3E76273E25CB}" presName="horzSpace2" presStyleCnt="0"/>
      <dgm:spPr/>
    </dgm:pt>
    <dgm:pt modelId="{517EB65F-25E5-B84A-A8D6-A5C9B519959E}" type="pres">
      <dgm:prSet presAssocID="{3C67B0B4-FE49-4E6C-9274-3E76273E25CB}" presName="tx2" presStyleLbl="revTx" presStyleIdx="3" presStyleCnt="4"/>
      <dgm:spPr/>
    </dgm:pt>
    <dgm:pt modelId="{CACD7A53-D743-DA49-B621-F0D228D60653}" type="pres">
      <dgm:prSet presAssocID="{3C67B0B4-FE49-4E6C-9274-3E76273E25CB}" presName="vert2" presStyleCnt="0"/>
      <dgm:spPr/>
    </dgm:pt>
    <dgm:pt modelId="{BE9D9ABE-4BE9-D541-B497-86CD47A23123}" type="pres">
      <dgm:prSet presAssocID="{3C67B0B4-FE49-4E6C-9274-3E76273E25CB}" presName="thinLine2b" presStyleLbl="callout" presStyleIdx="2" presStyleCnt="3"/>
      <dgm:spPr/>
    </dgm:pt>
    <dgm:pt modelId="{37083D89-F63E-A94B-94DD-3FBE4A6CBC2F}" type="pres">
      <dgm:prSet presAssocID="{3C67B0B4-FE49-4E6C-9274-3E76273E25CB}" presName="vertSpace2b" presStyleCnt="0"/>
      <dgm:spPr/>
    </dgm:pt>
  </dgm:ptLst>
  <dgm:cxnLst>
    <dgm:cxn modelId="{757FFB6F-1220-424D-8AC7-1E22B3239519}" type="presOf" srcId="{3C67B0B4-FE49-4E6C-9274-3E76273E25CB}" destId="{517EB65F-25E5-B84A-A8D6-A5C9B519959E}" srcOrd="0" destOrd="0" presId="urn:microsoft.com/office/officeart/2008/layout/LinedList"/>
    <dgm:cxn modelId="{0A7AC17F-C00E-489C-A662-F8001FDB9DEF}" srcId="{993C0DAE-094C-4196-95D6-83963C0A7A08}" destId="{AD3345FF-E0B7-4FE2-85C3-A1F051F8520C}" srcOrd="0" destOrd="0" parTransId="{495B81EA-5328-4C71-88D7-2EB9D161FD2E}" sibTransId="{5923EB2A-217F-4AAA-9A84-F2274707C429}"/>
    <dgm:cxn modelId="{1EFCEA7F-4B0A-43EF-A007-D48E80BEC755}" srcId="{993C0DAE-094C-4196-95D6-83963C0A7A08}" destId="{973B25A3-2451-4F30-99F6-F7C0E89B2FF1}" srcOrd="1" destOrd="0" parTransId="{57A9678F-6611-406A-8BF7-2BCEF36D6D81}" sibTransId="{8B8D9A17-0092-433C-80CD-D26B7CF493F9}"/>
    <dgm:cxn modelId="{35881787-403F-D447-BA2F-585900AFF429}" type="presOf" srcId="{652C154C-E888-49B0-ADAC-C6D66883509B}" destId="{01674A0E-497E-C64A-A36C-2E16E0C210C2}" srcOrd="0" destOrd="0" presId="urn:microsoft.com/office/officeart/2008/layout/LinedList"/>
    <dgm:cxn modelId="{E54EFA90-61C6-BE40-B6FB-B581A70F8F24}" type="presOf" srcId="{973B25A3-2451-4F30-99F6-F7C0E89B2FF1}" destId="{1ACFFEB0-EE7F-3342-9F1B-59529C23CC9F}" srcOrd="0" destOrd="0" presId="urn:microsoft.com/office/officeart/2008/layout/LinedList"/>
    <dgm:cxn modelId="{7662D3A8-5B87-4B73-9518-FBA51C0D12BD}" srcId="{652C154C-E888-49B0-ADAC-C6D66883509B}" destId="{993C0DAE-094C-4196-95D6-83963C0A7A08}" srcOrd="0" destOrd="0" parTransId="{F29A99D6-3402-49DD-8D46-2A3AA4EA797B}" sibTransId="{70B8722B-D014-4073-8A8F-66003665CB6E}"/>
    <dgm:cxn modelId="{961AE9B0-D8ED-4B4B-89F7-0E922C069A83}" srcId="{993C0DAE-094C-4196-95D6-83963C0A7A08}" destId="{3C67B0B4-FE49-4E6C-9274-3E76273E25CB}" srcOrd="2" destOrd="0" parTransId="{276FD2DB-DB98-4412-AF1D-F2DAAE52F7CD}" sibTransId="{45831522-62F9-4F19-90E1-FF3162951AB5}"/>
    <dgm:cxn modelId="{6852D5D0-5969-224B-9BFE-EC8931D8E350}" type="presOf" srcId="{993C0DAE-094C-4196-95D6-83963C0A7A08}" destId="{3BF3A74F-A0CB-FA4D-B98D-46E3DB241A82}" srcOrd="0" destOrd="0" presId="urn:microsoft.com/office/officeart/2008/layout/LinedList"/>
    <dgm:cxn modelId="{71DDFFFE-CBA0-FC43-84F2-38F40A322CBF}" type="presOf" srcId="{AD3345FF-E0B7-4FE2-85C3-A1F051F8520C}" destId="{3628B41E-C0E6-9E4E-AEF5-499605461248}" srcOrd="0" destOrd="0" presId="urn:microsoft.com/office/officeart/2008/layout/LinedList"/>
    <dgm:cxn modelId="{5B61FF08-B796-BC4B-B1DB-0CF6A5A69DEC}" type="presParOf" srcId="{01674A0E-497E-C64A-A36C-2E16E0C210C2}" destId="{3B957740-1C5D-1D4D-81EC-892D01AE8F1A}" srcOrd="0" destOrd="0" presId="urn:microsoft.com/office/officeart/2008/layout/LinedList"/>
    <dgm:cxn modelId="{F507864D-1AB7-EB45-9E5F-20993EE1993E}" type="presParOf" srcId="{01674A0E-497E-C64A-A36C-2E16E0C210C2}" destId="{1D59EE5B-8069-114A-83E5-F9DDA7A31D69}" srcOrd="1" destOrd="0" presId="urn:microsoft.com/office/officeart/2008/layout/LinedList"/>
    <dgm:cxn modelId="{C4CA2C93-B43A-5149-A829-2F579D27732C}" type="presParOf" srcId="{1D59EE5B-8069-114A-83E5-F9DDA7A31D69}" destId="{3BF3A74F-A0CB-FA4D-B98D-46E3DB241A82}" srcOrd="0" destOrd="0" presId="urn:microsoft.com/office/officeart/2008/layout/LinedList"/>
    <dgm:cxn modelId="{99990ED7-FB76-364B-B9BF-0043362A90EB}" type="presParOf" srcId="{1D59EE5B-8069-114A-83E5-F9DDA7A31D69}" destId="{9E4B914B-4CAD-AB45-B3CD-9F48EE0C634D}" srcOrd="1" destOrd="0" presId="urn:microsoft.com/office/officeart/2008/layout/LinedList"/>
    <dgm:cxn modelId="{F2FF3B64-ADAD-5948-B3A6-42D35C9196E4}" type="presParOf" srcId="{9E4B914B-4CAD-AB45-B3CD-9F48EE0C634D}" destId="{B0A2EA3E-2F97-174B-AD57-98720076A598}" srcOrd="0" destOrd="0" presId="urn:microsoft.com/office/officeart/2008/layout/LinedList"/>
    <dgm:cxn modelId="{184AEC5B-7C19-614D-959D-D6E9018EE8A5}" type="presParOf" srcId="{9E4B914B-4CAD-AB45-B3CD-9F48EE0C634D}" destId="{2A7C0658-9678-154B-B05C-DFFF4D97486A}" srcOrd="1" destOrd="0" presId="urn:microsoft.com/office/officeart/2008/layout/LinedList"/>
    <dgm:cxn modelId="{B7E034C2-8641-E445-8088-B973F6C638C6}" type="presParOf" srcId="{2A7C0658-9678-154B-B05C-DFFF4D97486A}" destId="{10011AB0-DE30-D945-AFD1-B08E7BC093E2}" srcOrd="0" destOrd="0" presId="urn:microsoft.com/office/officeart/2008/layout/LinedList"/>
    <dgm:cxn modelId="{6369EC58-7D84-CD42-8983-D68890278FAD}" type="presParOf" srcId="{2A7C0658-9678-154B-B05C-DFFF4D97486A}" destId="{3628B41E-C0E6-9E4E-AEF5-499605461248}" srcOrd="1" destOrd="0" presId="urn:microsoft.com/office/officeart/2008/layout/LinedList"/>
    <dgm:cxn modelId="{C635A17E-9618-334E-8A15-3C2A25A742C2}" type="presParOf" srcId="{2A7C0658-9678-154B-B05C-DFFF4D97486A}" destId="{86B7241D-115B-6D46-83DB-8C98ADACDF09}" srcOrd="2" destOrd="0" presId="urn:microsoft.com/office/officeart/2008/layout/LinedList"/>
    <dgm:cxn modelId="{2C7234C4-F62A-6348-9B1F-93CD7A034C51}" type="presParOf" srcId="{9E4B914B-4CAD-AB45-B3CD-9F48EE0C634D}" destId="{D4D73D72-100D-A64C-9E5E-B9EB83D96199}" srcOrd="2" destOrd="0" presId="urn:microsoft.com/office/officeart/2008/layout/LinedList"/>
    <dgm:cxn modelId="{BA2B41E4-EBD3-7142-B7F0-09F45F532957}" type="presParOf" srcId="{9E4B914B-4CAD-AB45-B3CD-9F48EE0C634D}" destId="{5C65B877-FAB3-DD4A-9EC1-28CC851C167C}" srcOrd="3" destOrd="0" presId="urn:microsoft.com/office/officeart/2008/layout/LinedList"/>
    <dgm:cxn modelId="{1CBD7737-3287-2444-9E3D-DA8425A4FC60}" type="presParOf" srcId="{9E4B914B-4CAD-AB45-B3CD-9F48EE0C634D}" destId="{4E5B0FF9-5333-2242-849B-C49ED8798749}" srcOrd="4" destOrd="0" presId="urn:microsoft.com/office/officeart/2008/layout/LinedList"/>
    <dgm:cxn modelId="{A56A3479-1F40-124E-9E42-BA945E80E4E4}" type="presParOf" srcId="{4E5B0FF9-5333-2242-849B-C49ED8798749}" destId="{F34D6C79-DDEF-B74E-BD27-70C9D3DF8806}" srcOrd="0" destOrd="0" presId="urn:microsoft.com/office/officeart/2008/layout/LinedList"/>
    <dgm:cxn modelId="{78C78031-57B9-AF4E-9FBB-422D4B7E153F}" type="presParOf" srcId="{4E5B0FF9-5333-2242-849B-C49ED8798749}" destId="{1ACFFEB0-EE7F-3342-9F1B-59529C23CC9F}" srcOrd="1" destOrd="0" presId="urn:microsoft.com/office/officeart/2008/layout/LinedList"/>
    <dgm:cxn modelId="{A7D6788A-FAA6-DA4D-A600-D8797EBA7269}" type="presParOf" srcId="{4E5B0FF9-5333-2242-849B-C49ED8798749}" destId="{2130120E-70DA-924C-9C59-871CACA16616}" srcOrd="2" destOrd="0" presId="urn:microsoft.com/office/officeart/2008/layout/LinedList"/>
    <dgm:cxn modelId="{D074D1C7-88CF-DC4F-B107-AA0FD8428A8D}" type="presParOf" srcId="{9E4B914B-4CAD-AB45-B3CD-9F48EE0C634D}" destId="{E8032D8E-8F4B-8E43-80ED-0F2499AB1F9B}" srcOrd="5" destOrd="0" presId="urn:microsoft.com/office/officeart/2008/layout/LinedList"/>
    <dgm:cxn modelId="{3F9C988C-E797-7242-B0C7-8912679FFD0B}" type="presParOf" srcId="{9E4B914B-4CAD-AB45-B3CD-9F48EE0C634D}" destId="{CAD7A682-34D8-774C-8869-30472A4F685B}" srcOrd="6" destOrd="0" presId="urn:microsoft.com/office/officeart/2008/layout/LinedList"/>
    <dgm:cxn modelId="{6B5C14CB-0073-8F43-A4F8-32765B1FEC98}" type="presParOf" srcId="{9E4B914B-4CAD-AB45-B3CD-9F48EE0C634D}" destId="{D56B5A8D-C010-904B-8CA7-CF8D30AF6211}" srcOrd="7" destOrd="0" presId="urn:microsoft.com/office/officeart/2008/layout/LinedList"/>
    <dgm:cxn modelId="{1B94D790-DD99-4F4D-B112-E7797FD9C383}" type="presParOf" srcId="{D56B5A8D-C010-904B-8CA7-CF8D30AF6211}" destId="{F73F9E46-76FC-0A4A-B7D0-BBF3BA7F17D3}" srcOrd="0" destOrd="0" presId="urn:microsoft.com/office/officeart/2008/layout/LinedList"/>
    <dgm:cxn modelId="{7E2B3004-0CF0-5845-A714-455B4628936B}" type="presParOf" srcId="{D56B5A8D-C010-904B-8CA7-CF8D30AF6211}" destId="{517EB65F-25E5-B84A-A8D6-A5C9B519959E}" srcOrd="1" destOrd="0" presId="urn:microsoft.com/office/officeart/2008/layout/LinedList"/>
    <dgm:cxn modelId="{67092149-CB24-DA40-A73B-E90E2948FB60}" type="presParOf" srcId="{D56B5A8D-C010-904B-8CA7-CF8D30AF6211}" destId="{CACD7A53-D743-DA49-B621-F0D228D60653}" srcOrd="2" destOrd="0" presId="urn:microsoft.com/office/officeart/2008/layout/LinedList"/>
    <dgm:cxn modelId="{1D986652-B9B2-434B-A34E-E644CAB21DAE}" type="presParOf" srcId="{9E4B914B-4CAD-AB45-B3CD-9F48EE0C634D}" destId="{BE9D9ABE-4BE9-D541-B497-86CD47A23123}" srcOrd="8" destOrd="0" presId="urn:microsoft.com/office/officeart/2008/layout/LinedList"/>
    <dgm:cxn modelId="{D6898EE4-2FFF-5A44-B9E1-E89EFE169B08}" type="presParOf" srcId="{9E4B914B-4CAD-AB45-B3CD-9F48EE0C634D}" destId="{37083D89-F63E-A94B-94DD-3FBE4A6CBC2F}"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D97CB99-662E-4C90-BA0F-9E29BE2C59D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DA27321-FB44-4213-90D9-5612033D258F}">
      <dgm:prSet/>
      <dgm:spPr/>
      <dgm:t>
        <a:bodyPr/>
        <a:lstStyle/>
        <a:p>
          <a:r>
            <a:rPr lang="en-GB" dirty="0"/>
            <a:t>A course of action you’d take if a deal is not possible (i.e. what you can do if you fail to reach agreement)</a:t>
          </a:r>
          <a:endParaRPr lang="en-US" dirty="0"/>
        </a:p>
      </dgm:t>
    </dgm:pt>
    <dgm:pt modelId="{C13396B6-8F1A-4E78-AFE9-C4BF20BDCF5E}" type="parTrans" cxnId="{EA5FB034-16C9-4439-BF26-516C17A6D5DE}">
      <dgm:prSet/>
      <dgm:spPr/>
      <dgm:t>
        <a:bodyPr/>
        <a:lstStyle/>
        <a:p>
          <a:endParaRPr lang="en-US" sz="2400"/>
        </a:p>
      </dgm:t>
    </dgm:pt>
    <dgm:pt modelId="{7CC0D956-79D2-4380-B28D-FEC3BD714E53}" type="sibTrans" cxnId="{EA5FB034-16C9-4439-BF26-516C17A6D5DE}">
      <dgm:prSet/>
      <dgm:spPr/>
      <dgm:t>
        <a:bodyPr/>
        <a:lstStyle/>
        <a:p>
          <a:endParaRPr lang="en-US"/>
        </a:p>
      </dgm:t>
    </dgm:pt>
    <dgm:pt modelId="{E04BF7AD-CB09-453B-AF01-8D9AE08330C1}">
      <dgm:prSet/>
      <dgm:spPr/>
      <dgm:t>
        <a:bodyPr/>
        <a:lstStyle/>
        <a:p>
          <a:r>
            <a:rPr lang="en-GB"/>
            <a:t>Gives walk-away power</a:t>
          </a:r>
          <a:endParaRPr lang="en-US"/>
        </a:p>
      </dgm:t>
    </dgm:pt>
    <dgm:pt modelId="{E616953D-0101-454F-9F27-394CCCD8C7F2}" type="parTrans" cxnId="{3B1BBF97-0B6C-42B0-BC06-65339F7D4F2D}">
      <dgm:prSet/>
      <dgm:spPr/>
      <dgm:t>
        <a:bodyPr/>
        <a:lstStyle/>
        <a:p>
          <a:endParaRPr lang="en-US" sz="2400"/>
        </a:p>
      </dgm:t>
    </dgm:pt>
    <dgm:pt modelId="{7BE34762-BE88-471A-B8EC-8622A504CF71}" type="sibTrans" cxnId="{3B1BBF97-0B6C-42B0-BC06-65339F7D4F2D}">
      <dgm:prSet/>
      <dgm:spPr/>
      <dgm:t>
        <a:bodyPr/>
        <a:lstStyle/>
        <a:p>
          <a:endParaRPr lang="en-US"/>
        </a:p>
      </dgm:t>
    </dgm:pt>
    <dgm:pt modelId="{62DF701B-E687-4B88-9883-780F1D64E820}">
      <dgm:prSet/>
      <dgm:spPr/>
      <dgm:t>
        <a:bodyPr/>
        <a:lstStyle/>
        <a:p>
          <a:r>
            <a:rPr lang="en-GB"/>
            <a:t>Have at least a tentative answer before you conduct a negotiation </a:t>
          </a:r>
          <a:endParaRPr lang="en-US"/>
        </a:p>
      </dgm:t>
    </dgm:pt>
    <dgm:pt modelId="{0421B4B1-3106-424E-960B-EC42D500CB3C}" type="parTrans" cxnId="{88E40F96-01DE-4589-9F14-57297FC2AA3A}">
      <dgm:prSet/>
      <dgm:spPr/>
      <dgm:t>
        <a:bodyPr/>
        <a:lstStyle/>
        <a:p>
          <a:endParaRPr lang="en-US" sz="2400"/>
        </a:p>
      </dgm:t>
    </dgm:pt>
    <dgm:pt modelId="{6A96D0C6-DFE9-47E4-B9C7-BF91BAF35376}" type="sibTrans" cxnId="{88E40F96-01DE-4589-9F14-57297FC2AA3A}">
      <dgm:prSet/>
      <dgm:spPr/>
      <dgm:t>
        <a:bodyPr/>
        <a:lstStyle/>
        <a:p>
          <a:endParaRPr lang="en-US"/>
        </a:p>
      </dgm:t>
    </dgm:pt>
    <dgm:pt modelId="{EE2B6958-691F-4D74-BB80-A1C4538CC426}">
      <dgm:prSet/>
      <dgm:spPr/>
      <dgm:t>
        <a:bodyPr/>
        <a:lstStyle/>
        <a:p>
          <a:r>
            <a:rPr lang="en-GB"/>
            <a:t>Try to consider the other side’s BATNA </a:t>
          </a:r>
          <a:endParaRPr lang="en-US"/>
        </a:p>
      </dgm:t>
    </dgm:pt>
    <dgm:pt modelId="{FC652D1C-AA18-46DA-980B-FC92D602789A}" type="parTrans" cxnId="{3C45961F-9271-49D1-AEBA-8BF43662F76C}">
      <dgm:prSet/>
      <dgm:spPr/>
      <dgm:t>
        <a:bodyPr/>
        <a:lstStyle/>
        <a:p>
          <a:endParaRPr lang="en-US" sz="2400"/>
        </a:p>
      </dgm:t>
    </dgm:pt>
    <dgm:pt modelId="{C85D0BA7-5E70-4728-920E-82BDB967DFA9}" type="sibTrans" cxnId="{3C45961F-9271-49D1-AEBA-8BF43662F76C}">
      <dgm:prSet/>
      <dgm:spPr/>
      <dgm:t>
        <a:bodyPr/>
        <a:lstStyle/>
        <a:p>
          <a:endParaRPr lang="en-US"/>
        </a:p>
      </dgm:t>
    </dgm:pt>
    <dgm:pt modelId="{AAB31BDB-6D1C-4014-A020-830B0ED1C762}" type="pres">
      <dgm:prSet presAssocID="{AD97CB99-662E-4C90-BA0F-9E29BE2C59D4}" presName="root" presStyleCnt="0">
        <dgm:presLayoutVars>
          <dgm:dir/>
          <dgm:resizeHandles val="exact"/>
        </dgm:presLayoutVars>
      </dgm:prSet>
      <dgm:spPr/>
    </dgm:pt>
    <dgm:pt modelId="{8A9C1E56-09D1-4C8D-9936-7684B7721956}" type="pres">
      <dgm:prSet presAssocID="{CDA27321-FB44-4213-90D9-5612033D258F}" presName="compNode" presStyleCnt="0"/>
      <dgm:spPr/>
    </dgm:pt>
    <dgm:pt modelId="{D4276F5E-5A50-4B76-AC98-C0FC66B2119B}" type="pres">
      <dgm:prSet presAssocID="{CDA27321-FB44-4213-90D9-5612033D258F}" presName="bgRect" presStyleLbl="bgShp" presStyleIdx="0" presStyleCnt="4"/>
      <dgm:spPr/>
    </dgm:pt>
    <dgm:pt modelId="{D7CC24B5-B814-41FF-9D92-2B3A3B285A9B}" type="pres">
      <dgm:prSet presAssocID="{CDA27321-FB44-4213-90D9-5612033D258F}" presName="iconRect" presStyleLbl="node1" presStyleIdx="0" presStyleCnt="4" custScaleX="168029" custScaleY="16802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rritant"/>
        </a:ext>
      </dgm:extLst>
    </dgm:pt>
    <dgm:pt modelId="{2DC9227A-BC2C-43A0-8FC4-643B5F0881F4}" type="pres">
      <dgm:prSet presAssocID="{CDA27321-FB44-4213-90D9-5612033D258F}" presName="spaceRect" presStyleCnt="0"/>
      <dgm:spPr/>
    </dgm:pt>
    <dgm:pt modelId="{2649FDC1-12B8-4CF1-9EFE-EA54D7E1AE1E}" type="pres">
      <dgm:prSet presAssocID="{CDA27321-FB44-4213-90D9-5612033D258F}" presName="parTx" presStyleLbl="revTx" presStyleIdx="0" presStyleCnt="4">
        <dgm:presLayoutVars>
          <dgm:chMax val="0"/>
          <dgm:chPref val="0"/>
        </dgm:presLayoutVars>
      </dgm:prSet>
      <dgm:spPr/>
    </dgm:pt>
    <dgm:pt modelId="{9D9A6275-A2BF-440E-88A5-B10AD46E3173}" type="pres">
      <dgm:prSet presAssocID="{7CC0D956-79D2-4380-B28D-FEC3BD714E53}" presName="sibTrans" presStyleCnt="0"/>
      <dgm:spPr/>
    </dgm:pt>
    <dgm:pt modelId="{2F485A2E-04F4-4BC6-B781-0E7957E17A0A}" type="pres">
      <dgm:prSet presAssocID="{E04BF7AD-CB09-453B-AF01-8D9AE08330C1}" presName="compNode" presStyleCnt="0"/>
      <dgm:spPr/>
    </dgm:pt>
    <dgm:pt modelId="{26ECA8CB-BFA9-4D9D-B11F-C2A47058E29A}" type="pres">
      <dgm:prSet presAssocID="{E04BF7AD-CB09-453B-AF01-8D9AE08330C1}" presName="bgRect" presStyleLbl="bgShp" presStyleIdx="1" presStyleCnt="4"/>
      <dgm:spPr/>
    </dgm:pt>
    <dgm:pt modelId="{6552F70B-7EC8-4EC6-966E-45F6C1005918}" type="pres">
      <dgm:prSet presAssocID="{E04BF7AD-CB09-453B-AF01-8D9AE08330C1}" presName="iconRect" presStyleLbl="node1" presStyleIdx="1" presStyleCnt="4" custScaleX="167248" custScaleY="16724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lk"/>
        </a:ext>
      </dgm:extLst>
    </dgm:pt>
    <dgm:pt modelId="{BAFADB73-4030-42FB-93C3-CA3C01476CC8}" type="pres">
      <dgm:prSet presAssocID="{E04BF7AD-CB09-453B-AF01-8D9AE08330C1}" presName="spaceRect" presStyleCnt="0"/>
      <dgm:spPr/>
    </dgm:pt>
    <dgm:pt modelId="{29A5A0FE-91E0-430E-B9D0-E09AD57C467E}" type="pres">
      <dgm:prSet presAssocID="{E04BF7AD-CB09-453B-AF01-8D9AE08330C1}" presName="parTx" presStyleLbl="revTx" presStyleIdx="1" presStyleCnt="4">
        <dgm:presLayoutVars>
          <dgm:chMax val="0"/>
          <dgm:chPref val="0"/>
        </dgm:presLayoutVars>
      </dgm:prSet>
      <dgm:spPr/>
    </dgm:pt>
    <dgm:pt modelId="{D8D1C267-7BA7-4CD0-91E3-391F21162DAC}" type="pres">
      <dgm:prSet presAssocID="{7BE34762-BE88-471A-B8EC-8622A504CF71}" presName="sibTrans" presStyleCnt="0"/>
      <dgm:spPr/>
    </dgm:pt>
    <dgm:pt modelId="{0CC4BABF-D05E-402B-8F71-E0ABAF2CC3A0}" type="pres">
      <dgm:prSet presAssocID="{62DF701B-E687-4B88-9883-780F1D64E820}" presName="compNode" presStyleCnt="0"/>
      <dgm:spPr/>
    </dgm:pt>
    <dgm:pt modelId="{3DD16A42-3A82-4B62-904D-305865D474D5}" type="pres">
      <dgm:prSet presAssocID="{62DF701B-E687-4B88-9883-780F1D64E820}" presName="bgRect" presStyleLbl="bgShp" presStyleIdx="2" presStyleCnt="4"/>
      <dgm:spPr/>
    </dgm:pt>
    <dgm:pt modelId="{AD51EFFD-5229-4ABF-AC2C-369C10187A07}" type="pres">
      <dgm:prSet presAssocID="{62DF701B-E687-4B88-9883-780F1D64E820}" presName="iconRect" presStyleLbl="node1" presStyleIdx="2" presStyleCnt="4" custScaleX="237896" custScaleY="23836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541EB197-B47A-4568-93D8-A7AE1A43F1C3}" type="pres">
      <dgm:prSet presAssocID="{62DF701B-E687-4B88-9883-780F1D64E820}" presName="spaceRect" presStyleCnt="0"/>
      <dgm:spPr/>
    </dgm:pt>
    <dgm:pt modelId="{DE0187C6-DC59-4297-A042-4F25994FD942}" type="pres">
      <dgm:prSet presAssocID="{62DF701B-E687-4B88-9883-780F1D64E820}" presName="parTx" presStyleLbl="revTx" presStyleIdx="2" presStyleCnt="4">
        <dgm:presLayoutVars>
          <dgm:chMax val="0"/>
          <dgm:chPref val="0"/>
        </dgm:presLayoutVars>
      </dgm:prSet>
      <dgm:spPr/>
    </dgm:pt>
    <dgm:pt modelId="{F2DB60B8-D75A-4DD9-9D2A-DE253C595472}" type="pres">
      <dgm:prSet presAssocID="{6A96D0C6-DFE9-47E4-B9C7-BF91BAF35376}" presName="sibTrans" presStyleCnt="0"/>
      <dgm:spPr/>
    </dgm:pt>
    <dgm:pt modelId="{CEE97518-2BBB-4EC9-BCD9-79925C372125}" type="pres">
      <dgm:prSet presAssocID="{EE2B6958-691F-4D74-BB80-A1C4538CC426}" presName="compNode" presStyleCnt="0"/>
      <dgm:spPr/>
    </dgm:pt>
    <dgm:pt modelId="{E9C8F5AB-DD0B-4234-BCF0-A9129A07AF38}" type="pres">
      <dgm:prSet presAssocID="{EE2B6958-691F-4D74-BB80-A1C4538CC426}" presName="bgRect" presStyleLbl="bgShp" presStyleIdx="3" presStyleCnt="4"/>
      <dgm:spPr/>
    </dgm:pt>
    <dgm:pt modelId="{30148E0D-81E1-4E3F-A204-21EC0F34DE93}" type="pres">
      <dgm:prSet presAssocID="{EE2B6958-691F-4D74-BB80-A1C4538CC426}" presName="iconRect" presStyleLbl="node1" presStyleIdx="3" presStyleCnt="4" custScaleX="193501" custScaleY="19350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D3B21A23-B660-430C-808F-C74CF5071CB9}" type="pres">
      <dgm:prSet presAssocID="{EE2B6958-691F-4D74-BB80-A1C4538CC426}" presName="spaceRect" presStyleCnt="0"/>
      <dgm:spPr/>
    </dgm:pt>
    <dgm:pt modelId="{BCD89DD1-8E08-4B78-8555-B22B80B8B69E}" type="pres">
      <dgm:prSet presAssocID="{EE2B6958-691F-4D74-BB80-A1C4538CC426}" presName="parTx" presStyleLbl="revTx" presStyleIdx="3" presStyleCnt="4">
        <dgm:presLayoutVars>
          <dgm:chMax val="0"/>
          <dgm:chPref val="0"/>
        </dgm:presLayoutVars>
      </dgm:prSet>
      <dgm:spPr/>
    </dgm:pt>
  </dgm:ptLst>
  <dgm:cxnLst>
    <dgm:cxn modelId="{3C45961F-9271-49D1-AEBA-8BF43662F76C}" srcId="{AD97CB99-662E-4C90-BA0F-9E29BE2C59D4}" destId="{EE2B6958-691F-4D74-BB80-A1C4538CC426}" srcOrd="3" destOrd="0" parTransId="{FC652D1C-AA18-46DA-980B-FC92D602789A}" sibTransId="{C85D0BA7-5E70-4728-920E-82BDB967DFA9}"/>
    <dgm:cxn modelId="{EA5FB034-16C9-4439-BF26-516C17A6D5DE}" srcId="{AD97CB99-662E-4C90-BA0F-9E29BE2C59D4}" destId="{CDA27321-FB44-4213-90D9-5612033D258F}" srcOrd="0" destOrd="0" parTransId="{C13396B6-8F1A-4E78-AFE9-C4BF20BDCF5E}" sibTransId="{7CC0D956-79D2-4380-B28D-FEC3BD714E53}"/>
    <dgm:cxn modelId="{8389534D-2ABB-4992-85AD-B56AFC3CDABB}" type="presOf" srcId="{CDA27321-FB44-4213-90D9-5612033D258F}" destId="{2649FDC1-12B8-4CF1-9EFE-EA54D7E1AE1E}" srcOrd="0" destOrd="0" presId="urn:microsoft.com/office/officeart/2018/2/layout/IconVerticalSolidList"/>
    <dgm:cxn modelId="{04645955-B848-4372-A6A3-D9F940AD6B77}" type="presOf" srcId="{EE2B6958-691F-4D74-BB80-A1C4538CC426}" destId="{BCD89DD1-8E08-4B78-8555-B22B80B8B69E}" srcOrd="0" destOrd="0" presId="urn:microsoft.com/office/officeart/2018/2/layout/IconVerticalSolidList"/>
    <dgm:cxn modelId="{88E40F96-01DE-4589-9F14-57297FC2AA3A}" srcId="{AD97CB99-662E-4C90-BA0F-9E29BE2C59D4}" destId="{62DF701B-E687-4B88-9883-780F1D64E820}" srcOrd="2" destOrd="0" parTransId="{0421B4B1-3106-424E-960B-EC42D500CB3C}" sibTransId="{6A96D0C6-DFE9-47E4-B9C7-BF91BAF35376}"/>
    <dgm:cxn modelId="{3B1BBF97-0B6C-42B0-BC06-65339F7D4F2D}" srcId="{AD97CB99-662E-4C90-BA0F-9E29BE2C59D4}" destId="{E04BF7AD-CB09-453B-AF01-8D9AE08330C1}" srcOrd="1" destOrd="0" parTransId="{E616953D-0101-454F-9F27-394CCCD8C7F2}" sibTransId="{7BE34762-BE88-471A-B8EC-8622A504CF71}"/>
    <dgm:cxn modelId="{21F6ABA9-1CEB-4F5C-811E-92E307B0E819}" type="presOf" srcId="{62DF701B-E687-4B88-9883-780F1D64E820}" destId="{DE0187C6-DC59-4297-A042-4F25994FD942}" srcOrd="0" destOrd="0" presId="urn:microsoft.com/office/officeart/2018/2/layout/IconVerticalSolidList"/>
    <dgm:cxn modelId="{AE77F2B0-33AC-46F4-96CA-E5CFC4A98065}" type="presOf" srcId="{AD97CB99-662E-4C90-BA0F-9E29BE2C59D4}" destId="{AAB31BDB-6D1C-4014-A020-830B0ED1C762}" srcOrd="0" destOrd="0" presId="urn:microsoft.com/office/officeart/2018/2/layout/IconVerticalSolidList"/>
    <dgm:cxn modelId="{54D97ABF-9BE4-4D6D-BB21-B0984650C719}" type="presOf" srcId="{E04BF7AD-CB09-453B-AF01-8D9AE08330C1}" destId="{29A5A0FE-91E0-430E-B9D0-E09AD57C467E}" srcOrd="0" destOrd="0" presId="urn:microsoft.com/office/officeart/2018/2/layout/IconVerticalSolidList"/>
    <dgm:cxn modelId="{D563793A-8024-4FB1-833B-E3792C2597D1}" type="presParOf" srcId="{AAB31BDB-6D1C-4014-A020-830B0ED1C762}" destId="{8A9C1E56-09D1-4C8D-9936-7684B7721956}" srcOrd="0" destOrd="0" presId="urn:microsoft.com/office/officeart/2018/2/layout/IconVerticalSolidList"/>
    <dgm:cxn modelId="{D5F3BDBE-E64F-46A3-A64A-85F4DDCD50E6}" type="presParOf" srcId="{8A9C1E56-09D1-4C8D-9936-7684B7721956}" destId="{D4276F5E-5A50-4B76-AC98-C0FC66B2119B}" srcOrd="0" destOrd="0" presId="urn:microsoft.com/office/officeart/2018/2/layout/IconVerticalSolidList"/>
    <dgm:cxn modelId="{BDE40CB9-466F-4A82-9DAC-96B64F25A866}" type="presParOf" srcId="{8A9C1E56-09D1-4C8D-9936-7684B7721956}" destId="{D7CC24B5-B814-41FF-9D92-2B3A3B285A9B}" srcOrd="1" destOrd="0" presId="urn:microsoft.com/office/officeart/2018/2/layout/IconVerticalSolidList"/>
    <dgm:cxn modelId="{55860081-51D3-4864-A272-7EBA5CAA1262}" type="presParOf" srcId="{8A9C1E56-09D1-4C8D-9936-7684B7721956}" destId="{2DC9227A-BC2C-43A0-8FC4-643B5F0881F4}" srcOrd="2" destOrd="0" presId="urn:microsoft.com/office/officeart/2018/2/layout/IconVerticalSolidList"/>
    <dgm:cxn modelId="{1F6E1894-BA39-45FF-A902-5EAE688D5C82}" type="presParOf" srcId="{8A9C1E56-09D1-4C8D-9936-7684B7721956}" destId="{2649FDC1-12B8-4CF1-9EFE-EA54D7E1AE1E}" srcOrd="3" destOrd="0" presId="urn:microsoft.com/office/officeart/2018/2/layout/IconVerticalSolidList"/>
    <dgm:cxn modelId="{973E1D8D-2B9C-4035-9330-FA52B34C8EF9}" type="presParOf" srcId="{AAB31BDB-6D1C-4014-A020-830B0ED1C762}" destId="{9D9A6275-A2BF-440E-88A5-B10AD46E3173}" srcOrd="1" destOrd="0" presId="urn:microsoft.com/office/officeart/2018/2/layout/IconVerticalSolidList"/>
    <dgm:cxn modelId="{B6B3C413-1797-44A4-9509-D324C04006FA}" type="presParOf" srcId="{AAB31BDB-6D1C-4014-A020-830B0ED1C762}" destId="{2F485A2E-04F4-4BC6-B781-0E7957E17A0A}" srcOrd="2" destOrd="0" presId="urn:microsoft.com/office/officeart/2018/2/layout/IconVerticalSolidList"/>
    <dgm:cxn modelId="{289A9706-9B45-4945-B1FB-8D7975781797}" type="presParOf" srcId="{2F485A2E-04F4-4BC6-B781-0E7957E17A0A}" destId="{26ECA8CB-BFA9-4D9D-B11F-C2A47058E29A}" srcOrd="0" destOrd="0" presId="urn:microsoft.com/office/officeart/2018/2/layout/IconVerticalSolidList"/>
    <dgm:cxn modelId="{AD262312-9014-4217-A2C9-826E7ED4BDB2}" type="presParOf" srcId="{2F485A2E-04F4-4BC6-B781-0E7957E17A0A}" destId="{6552F70B-7EC8-4EC6-966E-45F6C1005918}" srcOrd="1" destOrd="0" presId="urn:microsoft.com/office/officeart/2018/2/layout/IconVerticalSolidList"/>
    <dgm:cxn modelId="{B3C74AE5-4577-4A3D-B65C-716591C0C28A}" type="presParOf" srcId="{2F485A2E-04F4-4BC6-B781-0E7957E17A0A}" destId="{BAFADB73-4030-42FB-93C3-CA3C01476CC8}" srcOrd="2" destOrd="0" presId="urn:microsoft.com/office/officeart/2018/2/layout/IconVerticalSolidList"/>
    <dgm:cxn modelId="{C0DD49D9-2BBA-4545-B62D-DA74AC9A541F}" type="presParOf" srcId="{2F485A2E-04F4-4BC6-B781-0E7957E17A0A}" destId="{29A5A0FE-91E0-430E-B9D0-E09AD57C467E}" srcOrd="3" destOrd="0" presId="urn:microsoft.com/office/officeart/2018/2/layout/IconVerticalSolidList"/>
    <dgm:cxn modelId="{74548BF2-FC0D-440C-94CB-A15D71CF1D94}" type="presParOf" srcId="{AAB31BDB-6D1C-4014-A020-830B0ED1C762}" destId="{D8D1C267-7BA7-4CD0-91E3-391F21162DAC}" srcOrd="3" destOrd="0" presId="urn:microsoft.com/office/officeart/2018/2/layout/IconVerticalSolidList"/>
    <dgm:cxn modelId="{6565750C-5318-44C9-91E1-B79BE416504C}" type="presParOf" srcId="{AAB31BDB-6D1C-4014-A020-830B0ED1C762}" destId="{0CC4BABF-D05E-402B-8F71-E0ABAF2CC3A0}" srcOrd="4" destOrd="0" presId="urn:microsoft.com/office/officeart/2018/2/layout/IconVerticalSolidList"/>
    <dgm:cxn modelId="{E06EB8CE-D2C7-45AE-9D87-3FFF7DA8F0DC}" type="presParOf" srcId="{0CC4BABF-D05E-402B-8F71-E0ABAF2CC3A0}" destId="{3DD16A42-3A82-4B62-904D-305865D474D5}" srcOrd="0" destOrd="0" presId="urn:microsoft.com/office/officeart/2018/2/layout/IconVerticalSolidList"/>
    <dgm:cxn modelId="{E18002BC-AA10-4889-ACE1-D89138CF23AF}" type="presParOf" srcId="{0CC4BABF-D05E-402B-8F71-E0ABAF2CC3A0}" destId="{AD51EFFD-5229-4ABF-AC2C-369C10187A07}" srcOrd="1" destOrd="0" presId="urn:microsoft.com/office/officeart/2018/2/layout/IconVerticalSolidList"/>
    <dgm:cxn modelId="{1408BAEF-E2C8-4AFA-ACD4-B821CD1A32BB}" type="presParOf" srcId="{0CC4BABF-D05E-402B-8F71-E0ABAF2CC3A0}" destId="{541EB197-B47A-4568-93D8-A7AE1A43F1C3}" srcOrd="2" destOrd="0" presId="urn:microsoft.com/office/officeart/2018/2/layout/IconVerticalSolidList"/>
    <dgm:cxn modelId="{C115796A-1AC2-4641-BC7D-64127A266CFF}" type="presParOf" srcId="{0CC4BABF-D05E-402B-8F71-E0ABAF2CC3A0}" destId="{DE0187C6-DC59-4297-A042-4F25994FD942}" srcOrd="3" destOrd="0" presId="urn:microsoft.com/office/officeart/2018/2/layout/IconVerticalSolidList"/>
    <dgm:cxn modelId="{8A293F18-CB7C-4ED0-A4EA-004A6C21961F}" type="presParOf" srcId="{AAB31BDB-6D1C-4014-A020-830B0ED1C762}" destId="{F2DB60B8-D75A-4DD9-9D2A-DE253C595472}" srcOrd="5" destOrd="0" presId="urn:microsoft.com/office/officeart/2018/2/layout/IconVerticalSolidList"/>
    <dgm:cxn modelId="{7D100B90-EA77-4128-9F66-6AA20AAEA0A9}" type="presParOf" srcId="{AAB31BDB-6D1C-4014-A020-830B0ED1C762}" destId="{CEE97518-2BBB-4EC9-BCD9-79925C372125}" srcOrd="6" destOrd="0" presId="urn:microsoft.com/office/officeart/2018/2/layout/IconVerticalSolidList"/>
    <dgm:cxn modelId="{69DE852B-4EDC-427C-96EC-B86EE5EDBE32}" type="presParOf" srcId="{CEE97518-2BBB-4EC9-BCD9-79925C372125}" destId="{E9C8F5AB-DD0B-4234-BCF0-A9129A07AF38}" srcOrd="0" destOrd="0" presId="urn:microsoft.com/office/officeart/2018/2/layout/IconVerticalSolidList"/>
    <dgm:cxn modelId="{70F98470-BDFA-4C7B-8441-333AFD0D56A2}" type="presParOf" srcId="{CEE97518-2BBB-4EC9-BCD9-79925C372125}" destId="{30148E0D-81E1-4E3F-A204-21EC0F34DE93}" srcOrd="1" destOrd="0" presId="urn:microsoft.com/office/officeart/2018/2/layout/IconVerticalSolidList"/>
    <dgm:cxn modelId="{3AC5E4BC-7972-4AED-9440-00B010ED6EE0}" type="presParOf" srcId="{CEE97518-2BBB-4EC9-BCD9-79925C372125}" destId="{D3B21A23-B660-430C-808F-C74CF5071CB9}" srcOrd="2" destOrd="0" presId="urn:microsoft.com/office/officeart/2018/2/layout/IconVerticalSolidList"/>
    <dgm:cxn modelId="{F34E2A94-7671-4702-829A-B85930C5855C}" type="presParOf" srcId="{CEE97518-2BBB-4EC9-BCD9-79925C372125}" destId="{BCD89DD1-8E08-4B78-8555-B22B80B8B69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6C9E19C-897D-4457-A41F-14762A9D1C2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8B99473-0C0C-4E79-B153-F27FD0B18CAA}">
      <dgm:prSet custT="1"/>
      <dgm:spPr/>
      <dgm:t>
        <a:bodyPr/>
        <a:lstStyle/>
        <a:p>
          <a:r>
            <a:rPr lang="en-GB" sz="3600" b="0" i="0" dirty="0"/>
            <a:t>Learn to identify and control your tendencies in the face of conflict</a:t>
          </a:r>
          <a:endParaRPr lang="en-US" sz="3600" dirty="0"/>
        </a:p>
      </dgm:t>
    </dgm:pt>
    <dgm:pt modelId="{19119744-088A-4395-BA29-4A192BE9B93F}" type="parTrans" cxnId="{561BE7E8-33F0-4435-BBCA-B248AFC47F30}">
      <dgm:prSet/>
      <dgm:spPr/>
      <dgm:t>
        <a:bodyPr/>
        <a:lstStyle/>
        <a:p>
          <a:endParaRPr lang="en-US" sz="2400"/>
        </a:p>
      </dgm:t>
    </dgm:pt>
    <dgm:pt modelId="{1E27CAE1-8092-4F5D-A1D4-7AE5FAC64709}" type="sibTrans" cxnId="{561BE7E8-33F0-4435-BBCA-B248AFC47F30}">
      <dgm:prSet/>
      <dgm:spPr/>
      <dgm:t>
        <a:bodyPr/>
        <a:lstStyle/>
        <a:p>
          <a:endParaRPr lang="en-US" sz="2400"/>
        </a:p>
      </dgm:t>
    </dgm:pt>
    <dgm:pt modelId="{C81BF6C5-CEB3-41BA-B007-020670658B6B}">
      <dgm:prSet custT="1"/>
      <dgm:spPr/>
      <dgm:t>
        <a:bodyPr/>
        <a:lstStyle/>
        <a:p>
          <a:r>
            <a:rPr lang="en-GB" sz="3600" b="0" i="0" dirty="0"/>
            <a:t>Examine whether negotiation triggers within you?</a:t>
          </a:r>
          <a:endParaRPr lang="en-US" sz="3600" dirty="0"/>
        </a:p>
      </dgm:t>
    </dgm:pt>
    <dgm:pt modelId="{E2ED2559-C1BC-4C6D-A501-6A85505D29EA}" type="parTrans" cxnId="{353CA160-10B1-40A4-BCCF-6C495EA6FF0B}">
      <dgm:prSet/>
      <dgm:spPr/>
      <dgm:t>
        <a:bodyPr/>
        <a:lstStyle/>
        <a:p>
          <a:endParaRPr lang="en-US" sz="2400"/>
        </a:p>
      </dgm:t>
    </dgm:pt>
    <dgm:pt modelId="{C51A9BE7-BFF4-4680-81CB-765F354D8472}" type="sibTrans" cxnId="{353CA160-10B1-40A4-BCCF-6C495EA6FF0B}">
      <dgm:prSet/>
      <dgm:spPr/>
      <dgm:t>
        <a:bodyPr/>
        <a:lstStyle/>
        <a:p>
          <a:endParaRPr lang="en-US" sz="2400"/>
        </a:p>
      </dgm:t>
    </dgm:pt>
    <dgm:pt modelId="{2CFD0D8A-9D26-4715-9D6C-EB0919E7F685}">
      <dgm:prSet custT="1"/>
      <dgm:spPr/>
      <dgm:t>
        <a:bodyPr/>
        <a:lstStyle/>
        <a:p>
          <a:pPr>
            <a:spcBef>
              <a:spcPts val="600"/>
            </a:spcBef>
          </a:pPr>
          <a:r>
            <a:rPr lang="en-GB" sz="3600" b="0" i="0" dirty="0"/>
            <a:t>A tendency towards aggressiveness</a:t>
          </a:r>
          <a:endParaRPr lang="en-US" sz="3600" dirty="0"/>
        </a:p>
      </dgm:t>
    </dgm:pt>
    <dgm:pt modelId="{E2EAF50D-8DFD-40A6-8381-F3475DCBDA05}" type="parTrans" cxnId="{4114C347-147E-4B9D-8554-9A950B14A8F4}">
      <dgm:prSet/>
      <dgm:spPr/>
      <dgm:t>
        <a:bodyPr/>
        <a:lstStyle/>
        <a:p>
          <a:endParaRPr lang="en-US" sz="2400"/>
        </a:p>
      </dgm:t>
    </dgm:pt>
    <dgm:pt modelId="{D41B8C13-4729-4E8F-A1A4-A7E1635F6D3A}" type="sibTrans" cxnId="{4114C347-147E-4B9D-8554-9A950B14A8F4}">
      <dgm:prSet/>
      <dgm:spPr/>
      <dgm:t>
        <a:bodyPr/>
        <a:lstStyle/>
        <a:p>
          <a:endParaRPr lang="en-US" sz="2400"/>
        </a:p>
      </dgm:t>
    </dgm:pt>
    <dgm:pt modelId="{9F4A67B3-D141-423E-AD20-E68E80B637FC}">
      <dgm:prSet custT="1"/>
      <dgm:spPr/>
      <dgm:t>
        <a:bodyPr/>
        <a:lstStyle/>
        <a:p>
          <a:pPr>
            <a:spcBef>
              <a:spcPct val="0"/>
            </a:spcBef>
          </a:pPr>
          <a:r>
            <a:rPr lang="en-GB" sz="3600" b="0" i="0" dirty="0"/>
            <a:t>Accommodation</a:t>
          </a:r>
          <a:endParaRPr lang="en-US" sz="3600" dirty="0"/>
        </a:p>
      </dgm:t>
    </dgm:pt>
    <dgm:pt modelId="{1EAADA79-B24F-4646-9F71-039F4D57AAEE}" type="parTrans" cxnId="{B5B7D52F-358B-4D09-BA78-2E65EE46DCBC}">
      <dgm:prSet/>
      <dgm:spPr/>
      <dgm:t>
        <a:bodyPr/>
        <a:lstStyle/>
        <a:p>
          <a:endParaRPr lang="en-US" sz="2400"/>
        </a:p>
      </dgm:t>
    </dgm:pt>
    <dgm:pt modelId="{D33531B8-BADF-4825-A7DE-44A80ED14570}" type="sibTrans" cxnId="{B5B7D52F-358B-4D09-BA78-2E65EE46DCBC}">
      <dgm:prSet/>
      <dgm:spPr/>
      <dgm:t>
        <a:bodyPr/>
        <a:lstStyle/>
        <a:p>
          <a:endParaRPr lang="en-US" sz="2400"/>
        </a:p>
      </dgm:t>
    </dgm:pt>
    <dgm:pt modelId="{4F5D9D0F-51B0-4E4D-A37B-C324FF6CA35B}">
      <dgm:prSet custT="1"/>
      <dgm:spPr/>
      <dgm:t>
        <a:bodyPr/>
        <a:lstStyle/>
        <a:p>
          <a:pPr>
            <a:spcBef>
              <a:spcPct val="0"/>
            </a:spcBef>
          </a:pPr>
          <a:r>
            <a:rPr lang="en-GB" sz="3600" b="0" i="0" dirty="0"/>
            <a:t>Avoidance</a:t>
          </a:r>
          <a:endParaRPr lang="en-US" sz="3600" dirty="0"/>
        </a:p>
      </dgm:t>
    </dgm:pt>
    <dgm:pt modelId="{07C22236-7C33-41D3-9C16-C159671E3935}" type="parTrans" cxnId="{F0ADA3E0-F654-49A2-A04B-E3F08CCB88F8}">
      <dgm:prSet/>
      <dgm:spPr/>
      <dgm:t>
        <a:bodyPr/>
        <a:lstStyle/>
        <a:p>
          <a:endParaRPr lang="en-US" sz="2400"/>
        </a:p>
      </dgm:t>
    </dgm:pt>
    <dgm:pt modelId="{9C6558BF-95DC-42DC-AADD-12F4E775E304}" type="sibTrans" cxnId="{F0ADA3E0-F654-49A2-A04B-E3F08CCB88F8}">
      <dgm:prSet/>
      <dgm:spPr/>
      <dgm:t>
        <a:bodyPr/>
        <a:lstStyle/>
        <a:p>
          <a:endParaRPr lang="en-US" sz="2400"/>
        </a:p>
      </dgm:t>
    </dgm:pt>
    <dgm:pt modelId="{EC4A1BC0-F3DF-45C0-A607-6C1B6A48B40A}">
      <dgm:prSet custT="1"/>
      <dgm:spPr/>
      <dgm:t>
        <a:bodyPr/>
        <a:lstStyle/>
        <a:p>
          <a:pPr>
            <a:spcBef>
              <a:spcPct val="0"/>
            </a:spcBef>
          </a:pPr>
          <a:r>
            <a:rPr lang="en-GB" sz="3600" b="0" i="0" dirty="0"/>
            <a:t>Or trying to take care of a protect the other party. </a:t>
          </a:r>
          <a:endParaRPr lang="en-US" sz="3600" dirty="0"/>
        </a:p>
      </dgm:t>
    </dgm:pt>
    <dgm:pt modelId="{E8510575-5348-417A-84E1-700E9AA392F2}" type="parTrans" cxnId="{8ADC77E6-42A0-405D-8267-54600F31BFF4}">
      <dgm:prSet/>
      <dgm:spPr/>
      <dgm:t>
        <a:bodyPr/>
        <a:lstStyle/>
        <a:p>
          <a:endParaRPr lang="en-US" sz="2400"/>
        </a:p>
      </dgm:t>
    </dgm:pt>
    <dgm:pt modelId="{B16E75E9-A4AE-4FBA-AFB0-53440F357081}" type="sibTrans" cxnId="{8ADC77E6-42A0-405D-8267-54600F31BFF4}">
      <dgm:prSet/>
      <dgm:spPr/>
      <dgm:t>
        <a:bodyPr/>
        <a:lstStyle/>
        <a:p>
          <a:endParaRPr lang="en-US" sz="2400"/>
        </a:p>
      </dgm:t>
    </dgm:pt>
    <dgm:pt modelId="{F63CFD56-15C8-7A44-ABC8-F6594C48C44C}" type="pres">
      <dgm:prSet presAssocID="{66C9E19C-897D-4457-A41F-14762A9D1C20}" presName="linear" presStyleCnt="0">
        <dgm:presLayoutVars>
          <dgm:animLvl val="lvl"/>
          <dgm:resizeHandles val="exact"/>
        </dgm:presLayoutVars>
      </dgm:prSet>
      <dgm:spPr/>
    </dgm:pt>
    <dgm:pt modelId="{3974393F-732F-C141-8A7C-399A51B801A3}" type="pres">
      <dgm:prSet presAssocID="{C8B99473-0C0C-4E79-B153-F27FD0B18CAA}" presName="parentText" presStyleLbl="node1" presStyleIdx="0" presStyleCnt="2">
        <dgm:presLayoutVars>
          <dgm:chMax val="0"/>
          <dgm:bulletEnabled val="1"/>
        </dgm:presLayoutVars>
      </dgm:prSet>
      <dgm:spPr/>
    </dgm:pt>
    <dgm:pt modelId="{257D4F63-71B9-0844-8721-112126E1A5F7}" type="pres">
      <dgm:prSet presAssocID="{1E27CAE1-8092-4F5D-A1D4-7AE5FAC64709}" presName="spacer" presStyleCnt="0"/>
      <dgm:spPr/>
    </dgm:pt>
    <dgm:pt modelId="{5E16639A-ADC9-B647-979B-7DD44C47A326}" type="pres">
      <dgm:prSet presAssocID="{C81BF6C5-CEB3-41BA-B007-020670658B6B}" presName="parentText" presStyleLbl="node1" presStyleIdx="1" presStyleCnt="2">
        <dgm:presLayoutVars>
          <dgm:chMax val="0"/>
          <dgm:bulletEnabled val="1"/>
        </dgm:presLayoutVars>
      </dgm:prSet>
      <dgm:spPr/>
    </dgm:pt>
    <dgm:pt modelId="{C20D1224-AEB0-954A-8E4A-043BABCF7B10}" type="pres">
      <dgm:prSet presAssocID="{C81BF6C5-CEB3-41BA-B007-020670658B6B}" presName="childText" presStyleLbl="revTx" presStyleIdx="0" presStyleCnt="1">
        <dgm:presLayoutVars>
          <dgm:bulletEnabled val="1"/>
        </dgm:presLayoutVars>
      </dgm:prSet>
      <dgm:spPr/>
    </dgm:pt>
  </dgm:ptLst>
  <dgm:cxnLst>
    <dgm:cxn modelId="{945E7C20-FB9A-4C7B-A2A5-96C94B20E8FF}" type="presOf" srcId="{EC4A1BC0-F3DF-45C0-A607-6C1B6A48B40A}" destId="{C20D1224-AEB0-954A-8E4A-043BABCF7B10}" srcOrd="0" destOrd="3" presId="urn:microsoft.com/office/officeart/2005/8/layout/vList2"/>
    <dgm:cxn modelId="{B5B7D52F-358B-4D09-BA78-2E65EE46DCBC}" srcId="{C81BF6C5-CEB3-41BA-B007-020670658B6B}" destId="{9F4A67B3-D141-423E-AD20-E68E80B637FC}" srcOrd="1" destOrd="0" parTransId="{1EAADA79-B24F-4646-9F71-039F4D57AAEE}" sibTransId="{D33531B8-BADF-4825-A7DE-44A80ED14570}"/>
    <dgm:cxn modelId="{4114C347-147E-4B9D-8554-9A950B14A8F4}" srcId="{C81BF6C5-CEB3-41BA-B007-020670658B6B}" destId="{2CFD0D8A-9D26-4715-9D6C-EB0919E7F685}" srcOrd="0" destOrd="0" parTransId="{E2EAF50D-8DFD-40A6-8381-F3475DCBDA05}" sibTransId="{D41B8C13-4729-4E8F-A1A4-A7E1635F6D3A}"/>
    <dgm:cxn modelId="{2485C952-B869-4835-8767-2C729AD02FE6}" type="presOf" srcId="{2CFD0D8A-9D26-4715-9D6C-EB0919E7F685}" destId="{C20D1224-AEB0-954A-8E4A-043BABCF7B10}" srcOrd="0" destOrd="0" presId="urn:microsoft.com/office/officeart/2005/8/layout/vList2"/>
    <dgm:cxn modelId="{353CA160-10B1-40A4-BCCF-6C495EA6FF0B}" srcId="{66C9E19C-897D-4457-A41F-14762A9D1C20}" destId="{C81BF6C5-CEB3-41BA-B007-020670658B6B}" srcOrd="1" destOrd="0" parTransId="{E2ED2559-C1BC-4C6D-A501-6A85505D29EA}" sibTransId="{C51A9BE7-BFF4-4680-81CB-765F354D8472}"/>
    <dgm:cxn modelId="{2B4DC06E-15AF-484B-A89E-931B4CE030DF}" type="presOf" srcId="{9F4A67B3-D141-423E-AD20-E68E80B637FC}" destId="{C20D1224-AEB0-954A-8E4A-043BABCF7B10}" srcOrd="0" destOrd="1" presId="urn:microsoft.com/office/officeart/2005/8/layout/vList2"/>
    <dgm:cxn modelId="{85403E9A-DF79-4226-B45E-6D53CCE10440}" type="presOf" srcId="{C81BF6C5-CEB3-41BA-B007-020670658B6B}" destId="{5E16639A-ADC9-B647-979B-7DD44C47A326}" srcOrd="0" destOrd="0" presId="urn:microsoft.com/office/officeart/2005/8/layout/vList2"/>
    <dgm:cxn modelId="{6C058BA9-F016-4AF3-ACC1-82D62F8B7ECB}" type="presOf" srcId="{4F5D9D0F-51B0-4E4D-A37B-C324FF6CA35B}" destId="{C20D1224-AEB0-954A-8E4A-043BABCF7B10}" srcOrd="0" destOrd="2" presId="urn:microsoft.com/office/officeart/2005/8/layout/vList2"/>
    <dgm:cxn modelId="{13A497B0-C3B8-4A48-91E5-71FA2E23166F}" type="presOf" srcId="{66C9E19C-897D-4457-A41F-14762A9D1C20}" destId="{F63CFD56-15C8-7A44-ABC8-F6594C48C44C}" srcOrd="0" destOrd="0" presId="urn:microsoft.com/office/officeart/2005/8/layout/vList2"/>
    <dgm:cxn modelId="{ACC142CC-90C2-4171-8724-885ECC989839}" type="presOf" srcId="{C8B99473-0C0C-4E79-B153-F27FD0B18CAA}" destId="{3974393F-732F-C141-8A7C-399A51B801A3}" srcOrd="0" destOrd="0" presId="urn:microsoft.com/office/officeart/2005/8/layout/vList2"/>
    <dgm:cxn modelId="{F0ADA3E0-F654-49A2-A04B-E3F08CCB88F8}" srcId="{C81BF6C5-CEB3-41BA-B007-020670658B6B}" destId="{4F5D9D0F-51B0-4E4D-A37B-C324FF6CA35B}" srcOrd="2" destOrd="0" parTransId="{07C22236-7C33-41D3-9C16-C159671E3935}" sibTransId="{9C6558BF-95DC-42DC-AADD-12F4E775E304}"/>
    <dgm:cxn modelId="{8ADC77E6-42A0-405D-8267-54600F31BFF4}" srcId="{C81BF6C5-CEB3-41BA-B007-020670658B6B}" destId="{EC4A1BC0-F3DF-45C0-A607-6C1B6A48B40A}" srcOrd="3" destOrd="0" parTransId="{E8510575-5348-417A-84E1-700E9AA392F2}" sibTransId="{B16E75E9-A4AE-4FBA-AFB0-53440F357081}"/>
    <dgm:cxn modelId="{561BE7E8-33F0-4435-BBCA-B248AFC47F30}" srcId="{66C9E19C-897D-4457-A41F-14762A9D1C20}" destId="{C8B99473-0C0C-4E79-B153-F27FD0B18CAA}" srcOrd="0" destOrd="0" parTransId="{19119744-088A-4395-BA29-4A192BE9B93F}" sibTransId="{1E27CAE1-8092-4F5D-A1D4-7AE5FAC64709}"/>
    <dgm:cxn modelId="{CF741842-6FFD-4A7D-980D-E576E3B70BF4}" type="presParOf" srcId="{F63CFD56-15C8-7A44-ABC8-F6594C48C44C}" destId="{3974393F-732F-C141-8A7C-399A51B801A3}" srcOrd="0" destOrd="0" presId="urn:microsoft.com/office/officeart/2005/8/layout/vList2"/>
    <dgm:cxn modelId="{DFB58E98-4823-4A71-82F1-654124D99683}" type="presParOf" srcId="{F63CFD56-15C8-7A44-ABC8-F6594C48C44C}" destId="{257D4F63-71B9-0844-8721-112126E1A5F7}" srcOrd="1" destOrd="0" presId="urn:microsoft.com/office/officeart/2005/8/layout/vList2"/>
    <dgm:cxn modelId="{D3ECEA70-2DA1-4333-81B6-5416BDC2EADD}" type="presParOf" srcId="{F63CFD56-15C8-7A44-ABC8-F6594C48C44C}" destId="{5E16639A-ADC9-B647-979B-7DD44C47A326}" srcOrd="2" destOrd="0" presId="urn:microsoft.com/office/officeart/2005/8/layout/vList2"/>
    <dgm:cxn modelId="{56602E52-3449-4364-96EB-CA2245502DFE}" type="presParOf" srcId="{F63CFD56-15C8-7A44-ABC8-F6594C48C44C}" destId="{C20D1224-AEB0-954A-8E4A-043BABCF7B10}"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3D1EE84-F888-4B41-92A4-E6E68F479C75}"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7A98B85-501C-4686-AA92-E8DE24D5D1E3}">
      <dgm:prSet/>
      <dgm:spPr/>
      <dgm:t>
        <a:bodyPr/>
        <a:lstStyle/>
        <a:p>
          <a:r>
            <a:rPr lang="en-GB" dirty="0"/>
            <a:t>What experiences do you want to have?</a:t>
          </a:r>
          <a:endParaRPr lang="en-US" dirty="0"/>
        </a:p>
      </dgm:t>
    </dgm:pt>
    <dgm:pt modelId="{737282E1-FFC9-4315-88EE-B509A847A714}" type="parTrans" cxnId="{1E578522-CA22-4ED8-AAFA-9B94B188C53A}">
      <dgm:prSet/>
      <dgm:spPr/>
      <dgm:t>
        <a:bodyPr/>
        <a:lstStyle/>
        <a:p>
          <a:endParaRPr lang="en-US"/>
        </a:p>
      </dgm:t>
    </dgm:pt>
    <dgm:pt modelId="{36378AEE-3B54-4F3B-975B-09CA8C904B87}" type="sibTrans" cxnId="{1E578522-CA22-4ED8-AAFA-9B94B188C53A}">
      <dgm:prSet/>
      <dgm:spPr/>
      <dgm:t>
        <a:bodyPr/>
        <a:lstStyle/>
        <a:p>
          <a:endParaRPr lang="en-US"/>
        </a:p>
      </dgm:t>
    </dgm:pt>
    <dgm:pt modelId="{B163A4E8-4C94-4EB3-B983-A999FFE3369B}">
      <dgm:prSet/>
      <dgm:spPr/>
      <dgm:t>
        <a:bodyPr/>
        <a:lstStyle/>
        <a:p>
          <a:r>
            <a:rPr lang="en-GB" dirty="0"/>
            <a:t>What skills do you want to develop?</a:t>
          </a:r>
          <a:endParaRPr lang="en-US" dirty="0"/>
        </a:p>
      </dgm:t>
    </dgm:pt>
    <dgm:pt modelId="{01A5ECD4-A9FB-4A70-8CAF-1437D25AA168}" type="parTrans" cxnId="{F677B97F-5FD6-4E7F-989D-6FB66BE287E8}">
      <dgm:prSet/>
      <dgm:spPr/>
      <dgm:t>
        <a:bodyPr/>
        <a:lstStyle/>
        <a:p>
          <a:endParaRPr lang="en-US"/>
        </a:p>
      </dgm:t>
    </dgm:pt>
    <dgm:pt modelId="{6EE0B62A-9829-4D81-A7AB-E0ED3A6BD462}" type="sibTrans" cxnId="{F677B97F-5FD6-4E7F-989D-6FB66BE287E8}">
      <dgm:prSet/>
      <dgm:spPr/>
      <dgm:t>
        <a:bodyPr/>
        <a:lstStyle/>
        <a:p>
          <a:endParaRPr lang="en-US"/>
        </a:p>
      </dgm:t>
    </dgm:pt>
    <dgm:pt modelId="{4A624DA1-DC5D-4B22-855E-956A8C104301}">
      <dgm:prSet/>
      <dgm:spPr/>
      <dgm:t>
        <a:bodyPr/>
        <a:lstStyle/>
        <a:p>
          <a:r>
            <a:rPr lang="en-GB" dirty="0"/>
            <a:t>What knowledge would you like to get?</a:t>
          </a:r>
          <a:endParaRPr lang="en-US" dirty="0"/>
        </a:p>
      </dgm:t>
    </dgm:pt>
    <dgm:pt modelId="{314CEC21-3E3E-498A-9FCE-49CF4E04490F}" type="parTrans" cxnId="{90A74E9D-3DCD-4AF9-AF80-7D64400C5F56}">
      <dgm:prSet/>
      <dgm:spPr/>
      <dgm:t>
        <a:bodyPr/>
        <a:lstStyle/>
        <a:p>
          <a:endParaRPr lang="en-US"/>
        </a:p>
      </dgm:t>
    </dgm:pt>
    <dgm:pt modelId="{CF46E217-A794-4ED5-955C-3A7137B72EA8}" type="sibTrans" cxnId="{90A74E9D-3DCD-4AF9-AF80-7D64400C5F56}">
      <dgm:prSet/>
      <dgm:spPr/>
      <dgm:t>
        <a:bodyPr/>
        <a:lstStyle/>
        <a:p>
          <a:endParaRPr lang="en-US"/>
        </a:p>
      </dgm:t>
    </dgm:pt>
    <dgm:pt modelId="{B734DE44-FE83-4CD4-AE74-A01CD16F5984}">
      <dgm:prSet/>
      <dgm:spPr/>
      <dgm:t>
        <a:bodyPr/>
        <a:lstStyle/>
        <a:p>
          <a:r>
            <a:rPr lang="en-GB" dirty="0"/>
            <a:t>Are there problems or challenges you would love to get your teeth into?</a:t>
          </a:r>
          <a:endParaRPr lang="en-US" dirty="0"/>
        </a:p>
      </dgm:t>
    </dgm:pt>
    <dgm:pt modelId="{B8BBC20A-A241-4A57-88D5-85EC47F186B7}" type="parTrans" cxnId="{1116E26D-832E-4BF3-BF87-A74B74B5551F}">
      <dgm:prSet/>
      <dgm:spPr/>
      <dgm:t>
        <a:bodyPr/>
        <a:lstStyle/>
        <a:p>
          <a:endParaRPr lang="en-US"/>
        </a:p>
      </dgm:t>
    </dgm:pt>
    <dgm:pt modelId="{36BC0611-E4F4-45FD-8BEC-F35745F72E0B}" type="sibTrans" cxnId="{1116E26D-832E-4BF3-BF87-A74B74B5551F}">
      <dgm:prSet/>
      <dgm:spPr/>
      <dgm:t>
        <a:bodyPr/>
        <a:lstStyle/>
        <a:p>
          <a:endParaRPr lang="en-US"/>
        </a:p>
      </dgm:t>
    </dgm:pt>
    <dgm:pt modelId="{98849EB6-74DD-4431-B2AF-69C8C9E1CA48}">
      <dgm:prSet/>
      <dgm:spPr/>
      <dgm:t>
        <a:bodyPr/>
        <a:lstStyle/>
        <a:p>
          <a:r>
            <a:rPr lang="en-GB" dirty="0"/>
            <a:t>Are you hoping for a promotion, a new assignment or a new role in a different area?</a:t>
          </a:r>
          <a:endParaRPr lang="en-US" dirty="0"/>
        </a:p>
      </dgm:t>
    </dgm:pt>
    <dgm:pt modelId="{2C5D73CF-623D-4BA5-97F3-30021A6413C2}" type="parTrans" cxnId="{78D3FBE4-25B4-43BA-A13A-93013CBE8D5C}">
      <dgm:prSet/>
      <dgm:spPr/>
      <dgm:t>
        <a:bodyPr/>
        <a:lstStyle/>
        <a:p>
          <a:endParaRPr lang="en-US"/>
        </a:p>
      </dgm:t>
    </dgm:pt>
    <dgm:pt modelId="{48A3E3E9-1468-4D6A-AA76-B9056F52382F}" type="sibTrans" cxnId="{78D3FBE4-25B4-43BA-A13A-93013CBE8D5C}">
      <dgm:prSet/>
      <dgm:spPr/>
      <dgm:t>
        <a:bodyPr/>
        <a:lstStyle/>
        <a:p>
          <a:endParaRPr lang="en-US"/>
        </a:p>
      </dgm:t>
    </dgm:pt>
    <dgm:pt modelId="{488EDEB6-3ED1-4E73-B631-2F0960339E9B}">
      <dgm:prSet/>
      <dgm:spPr/>
      <dgm:t>
        <a:bodyPr/>
        <a:lstStyle/>
        <a:p>
          <a:r>
            <a:rPr lang="en-GB"/>
            <a:t>Work with higher-profile clients/stakeholders?</a:t>
          </a:r>
          <a:endParaRPr lang="en-US"/>
        </a:p>
      </dgm:t>
    </dgm:pt>
    <dgm:pt modelId="{C65174B0-626A-49F6-A2C3-27DF4F4BA505}" type="parTrans" cxnId="{57EF97CD-2A61-445B-ACCB-5BFA7E458CD8}">
      <dgm:prSet/>
      <dgm:spPr/>
      <dgm:t>
        <a:bodyPr/>
        <a:lstStyle/>
        <a:p>
          <a:endParaRPr lang="en-US"/>
        </a:p>
      </dgm:t>
    </dgm:pt>
    <dgm:pt modelId="{BDA085E2-1704-4DCF-B045-D47570D56F6C}" type="sibTrans" cxnId="{57EF97CD-2A61-445B-ACCB-5BFA7E458CD8}">
      <dgm:prSet/>
      <dgm:spPr/>
      <dgm:t>
        <a:bodyPr/>
        <a:lstStyle/>
        <a:p>
          <a:endParaRPr lang="en-US"/>
        </a:p>
      </dgm:t>
    </dgm:pt>
    <dgm:pt modelId="{9BBB8430-EB57-4904-A522-C92873CDD886}">
      <dgm:prSet/>
      <dgm:spPr/>
      <dgm:t>
        <a:bodyPr/>
        <a:lstStyle/>
        <a:p>
          <a:r>
            <a:rPr lang="en-GB" dirty="0"/>
            <a:t>Stretch into a new area or become more expert in a current field?</a:t>
          </a:r>
          <a:endParaRPr lang="en-US" dirty="0"/>
        </a:p>
      </dgm:t>
    </dgm:pt>
    <dgm:pt modelId="{9503B3C4-9864-41EA-8A2C-56A6F028984D}" type="parTrans" cxnId="{D334E60E-28E8-4FF6-9490-B27C9A3EDAC0}">
      <dgm:prSet/>
      <dgm:spPr/>
      <dgm:t>
        <a:bodyPr/>
        <a:lstStyle/>
        <a:p>
          <a:endParaRPr lang="en-US"/>
        </a:p>
      </dgm:t>
    </dgm:pt>
    <dgm:pt modelId="{099119EE-D26E-4547-9E11-4AA77F51E936}" type="sibTrans" cxnId="{D334E60E-28E8-4FF6-9490-B27C9A3EDAC0}">
      <dgm:prSet/>
      <dgm:spPr/>
      <dgm:t>
        <a:bodyPr/>
        <a:lstStyle/>
        <a:p>
          <a:endParaRPr lang="en-US"/>
        </a:p>
      </dgm:t>
    </dgm:pt>
    <dgm:pt modelId="{51688C09-92C2-498E-9DFC-59F4BC0569E7}" type="pres">
      <dgm:prSet presAssocID="{B3D1EE84-F888-4B41-92A4-E6E68F479C75}" presName="root" presStyleCnt="0">
        <dgm:presLayoutVars>
          <dgm:dir/>
          <dgm:resizeHandles val="exact"/>
        </dgm:presLayoutVars>
      </dgm:prSet>
      <dgm:spPr/>
    </dgm:pt>
    <dgm:pt modelId="{14410E04-7446-47A0-A08E-8E0FB238A0D0}" type="pres">
      <dgm:prSet presAssocID="{B3D1EE84-F888-4B41-92A4-E6E68F479C75}" presName="container" presStyleCnt="0">
        <dgm:presLayoutVars>
          <dgm:dir/>
          <dgm:resizeHandles val="exact"/>
        </dgm:presLayoutVars>
      </dgm:prSet>
      <dgm:spPr/>
    </dgm:pt>
    <dgm:pt modelId="{DF223068-563A-4C0D-9E80-5C638C8ED9EF}" type="pres">
      <dgm:prSet presAssocID="{F7A98B85-501C-4686-AA92-E8DE24D5D1E3}" presName="compNode" presStyleCnt="0"/>
      <dgm:spPr/>
    </dgm:pt>
    <dgm:pt modelId="{F47B6764-3E59-48A0-A147-1D98F08E4AD2}" type="pres">
      <dgm:prSet presAssocID="{F7A98B85-501C-4686-AA92-E8DE24D5D1E3}" presName="iconBgRect" presStyleLbl="bgShp" presStyleIdx="0" presStyleCnt="7"/>
      <dgm:spPr/>
    </dgm:pt>
    <dgm:pt modelId="{9AE58BE6-8402-4955-A465-2BD6F76CDED3}" type="pres">
      <dgm:prSet presAssocID="{F7A98B85-501C-4686-AA92-E8DE24D5D1E3}"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hare With Person"/>
        </a:ext>
      </dgm:extLst>
    </dgm:pt>
    <dgm:pt modelId="{7E3FB2DA-B385-477D-8635-02A3F0EACD93}" type="pres">
      <dgm:prSet presAssocID="{F7A98B85-501C-4686-AA92-E8DE24D5D1E3}" presName="spaceRect" presStyleCnt="0"/>
      <dgm:spPr/>
    </dgm:pt>
    <dgm:pt modelId="{73FCC2AE-2213-4DC4-841B-AB6C3BE755EC}" type="pres">
      <dgm:prSet presAssocID="{F7A98B85-501C-4686-AA92-E8DE24D5D1E3}" presName="textRect" presStyleLbl="revTx" presStyleIdx="0" presStyleCnt="7">
        <dgm:presLayoutVars>
          <dgm:chMax val="1"/>
          <dgm:chPref val="1"/>
        </dgm:presLayoutVars>
      </dgm:prSet>
      <dgm:spPr/>
    </dgm:pt>
    <dgm:pt modelId="{5F279AA7-9E9B-40AF-9A7C-F4BA083FB617}" type="pres">
      <dgm:prSet presAssocID="{36378AEE-3B54-4F3B-975B-09CA8C904B87}" presName="sibTrans" presStyleLbl="sibTrans2D1" presStyleIdx="0" presStyleCnt="0"/>
      <dgm:spPr/>
    </dgm:pt>
    <dgm:pt modelId="{CB4088CE-67C2-4835-94AD-B79E46E63C8A}" type="pres">
      <dgm:prSet presAssocID="{B163A4E8-4C94-4EB3-B983-A999FFE3369B}" presName="compNode" presStyleCnt="0"/>
      <dgm:spPr/>
    </dgm:pt>
    <dgm:pt modelId="{0D8DB3B1-47DB-46D6-BC81-7D1B45F526B8}" type="pres">
      <dgm:prSet presAssocID="{B163A4E8-4C94-4EB3-B983-A999FFE3369B}" presName="iconBgRect" presStyleLbl="bgShp" presStyleIdx="1" presStyleCnt="7"/>
      <dgm:spPr/>
    </dgm:pt>
    <dgm:pt modelId="{DE7C4A01-635C-4C95-80A6-6D8E0CBADF3C}" type="pres">
      <dgm:prSet presAssocID="{B163A4E8-4C94-4EB3-B983-A999FFE3369B}"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06BA40A0-8B0F-478D-A0A8-26048144916D}" type="pres">
      <dgm:prSet presAssocID="{B163A4E8-4C94-4EB3-B983-A999FFE3369B}" presName="spaceRect" presStyleCnt="0"/>
      <dgm:spPr/>
    </dgm:pt>
    <dgm:pt modelId="{7A9C484A-CC31-4E50-90C4-FFDFE4598489}" type="pres">
      <dgm:prSet presAssocID="{B163A4E8-4C94-4EB3-B983-A999FFE3369B}" presName="textRect" presStyleLbl="revTx" presStyleIdx="1" presStyleCnt="7">
        <dgm:presLayoutVars>
          <dgm:chMax val="1"/>
          <dgm:chPref val="1"/>
        </dgm:presLayoutVars>
      </dgm:prSet>
      <dgm:spPr/>
    </dgm:pt>
    <dgm:pt modelId="{66B040BE-49AB-42F6-B63F-9C9262C73D03}" type="pres">
      <dgm:prSet presAssocID="{6EE0B62A-9829-4D81-A7AB-E0ED3A6BD462}" presName="sibTrans" presStyleLbl="sibTrans2D1" presStyleIdx="0" presStyleCnt="0"/>
      <dgm:spPr/>
    </dgm:pt>
    <dgm:pt modelId="{A9A2492B-1E4A-435A-92F2-9D86DB2E8D78}" type="pres">
      <dgm:prSet presAssocID="{4A624DA1-DC5D-4B22-855E-956A8C104301}" presName="compNode" presStyleCnt="0"/>
      <dgm:spPr/>
    </dgm:pt>
    <dgm:pt modelId="{D14FA5DE-A766-43D8-9E36-7EE20D384C5A}" type="pres">
      <dgm:prSet presAssocID="{4A624DA1-DC5D-4B22-855E-956A8C104301}" presName="iconBgRect" presStyleLbl="bgShp" presStyleIdx="2" presStyleCnt="7"/>
      <dgm:spPr/>
    </dgm:pt>
    <dgm:pt modelId="{C4192F1C-699E-478E-9DAD-7C9498A577E8}" type="pres">
      <dgm:prSet presAssocID="{4A624DA1-DC5D-4B22-855E-956A8C104301}"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rson with Idea"/>
        </a:ext>
      </dgm:extLst>
    </dgm:pt>
    <dgm:pt modelId="{0BDABB48-7C14-432D-94A4-D95E4C0A4416}" type="pres">
      <dgm:prSet presAssocID="{4A624DA1-DC5D-4B22-855E-956A8C104301}" presName="spaceRect" presStyleCnt="0"/>
      <dgm:spPr/>
    </dgm:pt>
    <dgm:pt modelId="{3BD9C268-3D46-426E-924E-1F81F0E7C507}" type="pres">
      <dgm:prSet presAssocID="{4A624DA1-DC5D-4B22-855E-956A8C104301}" presName="textRect" presStyleLbl="revTx" presStyleIdx="2" presStyleCnt="7">
        <dgm:presLayoutVars>
          <dgm:chMax val="1"/>
          <dgm:chPref val="1"/>
        </dgm:presLayoutVars>
      </dgm:prSet>
      <dgm:spPr/>
    </dgm:pt>
    <dgm:pt modelId="{C1AA8161-7897-422B-98B5-683E23410C2B}" type="pres">
      <dgm:prSet presAssocID="{CF46E217-A794-4ED5-955C-3A7137B72EA8}" presName="sibTrans" presStyleLbl="sibTrans2D1" presStyleIdx="0" presStyleCnt="0"/>
      <dgm:spPr/>
    </dgm:pt>
    <dgm:pt modelId="{B44E75F3-49BF-4768-89E5-A63EA2A4C2CE}" type="pres">
      <dgm:prSet presAssocID="{B734DE44-FE83-4CD4-AE74-A01CD16F5984}" presName="compNode" presStyleCnt="0"/>
      <dgm:spPr/>
    </dgm:pt>
    <dgm:pt modelId="{387C0A0A-DD8A-4453-9267-423950B0B980}" type="pres">
      <dgm:prSet presAssocID="{B734DE44-FE83-4CD4-AE74-A01CD16F5984}" presName="iconBgRect" presStyleLbl="bgShp" presStyleIdx="3" presStyleCnt="7"/>
      <dgm:spPr/>
    </dgm:pt>
    <dgm:pt modelId="{E2F92720-8A59-4240-8B86-B6A919EE6D78}" type="pres">
      <dgm:prSet presAssocID="{B734DE44-FE83-4CD4-AE74-A01CD16F5984}"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ooth"/>
        </a:ext>
      </dgm:extLst>
    </dgm:pt>
    <dgm:pt modelId="{12CA68AF-9CC8-4348-8C24-9BB3D2A56513}" type="pres">
      <dgm:prSet presAssocID="{B734DE44-FE83-4CD4-AE74-A01CD16F5984}" presName="spaceRect" presStyleCnt="0"/>
      <dgm:spPr/>
    </dgm:pt>
    <dgm:pt modelId="{2BEFE662-BE38-4A6C-A838-471495D74253}" type="pres">
      <dgm:prSet presAssocID="{B734DE44-FE83-4CD4-AE74-A01CD16F5984}" presName="textRect" presStyleLbl="revTx" presStyleIdx="3" presStyleCnt="7">
        <dgm:presLayoutVars>
          <dgm:chMax val="1"/>
          <dgm:chPref val="1"/>
        </dgm:presLayoutVars>
      </dgm:prSet>
      <dgm:spPr/>
    </dgm:pt>
    <dgm:pt modelId="{EB3E8ECF-1858-4D67-912A-0BF3CAE86222}" type="pres">
      <dgm:prSet presAssocID="{36BC0611-E4F4-45FD-8BEC-F35745F72E0B}" presName="sibTrans" presStyleLbl="sibTrans2D1" presStyleIdx="0" presStyleCnt="0"/>
      <dgm:spPr/>
    </dgm:pt>
    <dgm:pt modelId="{25EA5683-9151-44ED-B7FD-48377FD4D477}" type="pres">
      <dgm:prSet presAssocID="{98849EB6-74DD-4431-B2AF-69C8C9E1CA48}" presName="compNode" presStyleCnt="0"/>
      <dgm:spPr/>
    </dgm:pt>
    <dgm:pt modelId="{956BD40E-2CD3-4E84-AEEC-E29782ED9E41}" type="pres">
      <dgm:prSet presAssocID="{98849EB6-74DD-4431-B2AF-69C8C9E1CA48}" presName="iconBgRect" presStyleLbl="bgShp" presStyleIdx="4" presStyleCnt="7"/>
      <dgm:spPr/>
    </dgm:pt>
    <dgm:pt modelId="{DE00B921-189F-4273-8CE4-9BD39DE61466}" type="pres">
      <dgm:prSet presAssocID="{98849EB6-74DD-4431-B2AF-69C8C9E1CA48}"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Kiosk"/>
        </a:ext>
      </dgm:extLst>
    </dgm:pt>
    <dgm:pt modelId="{8762C3E5-7910-4F04-B5E3-460CFDD21380}" type="pres">
      <dgm:prSet presAssocID="{98849EB6-74DD-4431-B2AF-69C8C9E1CA48}" presName="spaceRect" presStyleCnt="0"/>
      <dgm:spPr/>
    </dgm:pt>
    <dgm:pt modelId="{81B578EF-3353-48B1-9942-CF0614728042}" type="pres">
      <dgm:prSet presAssocID="{98849EB6-74DD-4431-B2AF-69C8C9E1CA48}" presName="textRect" presStyleLbl="revTx" presStyleIdx="4" presStyleCnt="7">
        <dgm:presLayoutVars>
          <dgm:chMax val="1"/>
          <dgm:chPref val="1"/>
        </dgm:presLayoutVars>
      </dgm:prSet>
      <dgm:spPr/>
    </dgm:pt>
    <dgm:pt modelId="{55FEC8F2-4748-4318-ACC4-F7943793B334}" type="pres">
      <dgm:prSet presAssocID="{48A3E3E9-1468-4D6A-AA76-B9056F52382F}" presName="sibTrans" presStyleLbl="sibTrans2D1" presStyleIdx="0" presStyleCnt="0"/>
      <dgm:spPr/>
    </dgm:pt>
    <dgm:pt modelId="{EDE5C6B2-A3B6-447A-8DB9-E41216E9B2C9}" type="pres">
      <dgm:prSet presAssocID="{488EDEB6-3ED1-4E73-B631-2F0960339E9B}" presName="compNode" presStyleCnt="0"/>
      <dgm:spPr/>
    </dgm:pt>
    <dgm:pt modelId="{C8F09D2D-5034-4E87-81C3-07CFE300FBC8}" type="pres">
      <dgm:prSet presAssocID="{488EDEB6-3ED1-4E73-B631-2F0960339E9B}" presName="iconBgRect" presStyleLbl="bgShp" presStyleIdx="5" presStyleCnt="7"/>
      <dgm:spPr/>
    </dgm:pt>
    <dgm:pt modelId="{3C26D817-22F6-4F17-84E2-C89C803872AD}" type="pres">
      <dgm:prSet presAssocID="{488EDEB6-3ED1-4E73-B631-2F0960339E9B}"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Users"/>
        </a:ext>
      </dgm:extLst>
    </dgm:pt>
    <dgm:pt modelId="{4CF11637-D6B6-4A2F-9042-856FD9A994A6}" type="pres">
      <dgm:prSet presAssocID="{488EDEB6-3ED1-4E73-B631-2F0960339E9B}" presName="spaceRect" presStyleCnt="0"/>
      <dgm:spPr/>
    </dgm:pt>
    <dgm:pt modelId="{8FC1C5A1-5025-4D04-A767-F7C1F77B5A66}" type="pres">
      <dgm:prSet presAssocID="{488EDEB6-3ED1-4E73-B631-2F0960339E9B}" presName="textRect" presStyleLbl="revTx" presStyleIdx="5" presStyleCnt="7">
        <dgm:presLayoutVars>
          <dgm:chMax val="1"/>
          <dgm:chPref val="1"/>
        </dgm:presLayoutVars>
      </dgm:prSet>
      <dgm:spPr/>
    </dgm:pt>
    <dgm:pt modelId="{055BB04D-C04B-40A9-9873-DFF90686DEB7}" type="pres">
      <dgm:prSet presAssocID="{BDA085E2-1704-4DCF-B045-D47570D56F6C}" presName="sibTrans" presStyleLbl="sibTrans2D1" presStyleIdx="0" presStyleCnt="0"/>
      <dgm:spPr/>
    </dgm:pt>
    <dgm:pt modelId="{2EC86A44-30BA-41AC-823F-D80C471F2164}" type="pres">
      <dgm:prSet presAssocID="{9BBB8430-EB57-4904-A522-C92873CDD886}" presName="compNode" presStyleCnt="0"/>
      <dgm:spPr/>
    </dgm:pt>
    <dgm:pt modelId="{E77C9842-6EA4-4BD8-815F-7D927FCB53F7}" type="pres">
      <dgm:prSet presAssocID="{9BBB8430-EB57-4904-A522-C92873CDD886}" presName="iconBgRect" presStyleLbl="bgShp" presStyleIdx="6" presStyleCnt="7"/>
      <dgm:spPr/>
    </dgm:pt>
    <dgm:pt modelId="{3FC7503D-66DA-4F50-AEED-A632F4247134}" type="pres">
      <dgm:prSet presAssocID="{9BBB8430-EB57-4904-A522-C92873CDD886}"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Dumbbell"/>
        </a:ext>
      </dgm:extLst>
    </dgm:pt>
    <dgm:pt modelId="{3C22C7BE-441B-43B5-BDE1-E2AC5CFFA0D6}" type="pres">
      <dgm:prSet presAssocID="{9BBB8430-EB57-4904-A522-C92873CDD886}" presName="spaceRect" presStyleCnt="0"/>
      <dgm:spPr/>
    </dgm:pt>
    <dgm:pt modelId="{EC0B8A40-DBF5-481F-B277-03FEF443CF57}" type="pres">
      <dgm:prSet presAssocID="{9BBB8430-EB57-4904-A522-C92873CDD886}" presName="textRect" presStyleLbl="revTx" presStyleIdx="6" presStyleCnt="7">
        <dgm:presLayoutVars>
          <dgm:chMax val="1"/>
          <dgm:chPref val="1"/>
        </dgm:presLayoutVars>
      </dgm:prSet>
      <dgm:spPr/>
    </dgm:pt>
  </dgm:ptLst>
  <dgm:cxnLst>
    <dgm:cxn modelId="{53F60F02-E165-46F3-ADE7-034B3C1D0739}" type="presOf" srcId="{9BBB8430-EB57-4904-A522-C92873CDD886}" destId="{EC0B8A40-DBF5-481F-B277-03FEF443CF57}" srcOrd="0" destOrd="0" presId="urn:microsoft.com/office/officeart/2018/2/layout/IconCircleList"/>
    <dgm:cxn modelId="{793E2505-1A5B-41C9-9026-74373EDBACE5}" type="presOf" srcId="{36378AEE-3B54-4F3B-975B-09CA8C904B87}" destId="{5F279AA7-9E9B-40AF-9A7C-F4BA083FB617}" srcOrd="0" destOrd="0" presId="urn:microsoft.com/office/officeart/2018/2/layout/IconCircleList"/>
    <dgm:cxn modelId="{D334E60E-28E8-4FF6-9490-B27C9A3EDAC0}" srcId="{B3D1EE84-F888-4B41-92A4-E6E68F479C75}" destId="{9BBB8430-EB57-4904-A522-C92873CDD886}" srcOrd="6" destOrd="0" parTransId="{9503B3C4-9864-41EA-8A2C-56A6F028984D}" sibTransId="{099119EE-D26E-4547-9E11-4AA77F51E936}"/>
    <dgm:cxn modelId="{6682FE20-7530-4E20-8113-33A2F9E054E2}" type="presOf" srcId="{36BC0611-E4F4-45FD-8BEC-F35745F72E0B}" destId="{EB3E8ECF-1858-4D67-912A-0BF3CAE86222}" srcOrd="0" destOrd="0" presId="urn:microsoft.com/office/officeart/2018/2/layout/IconCircleList"/>
    <dgm:cxn modelId="{1E578522-CA22-4ED8-AAFA-9B94B188C53A}" srcId="{B3D1EE84-F888-4B41-92A4-E6E68F479C75}" destId="{F7A98B85-501C-4686-AA92-E8DE24D5D1E3}" srcOrd="0" destOrd="0" parTransId="{737282E1-FFC9-4315-88EE-B509A847A714}" sibTransId="{36378AEE-3B54-4F3B-975B-09CA8C904B87}"/>
    <dgm:cxn modelId="{C0EB493B-3406-47C6-B88F-5FABD9DE813C}" type="presOf" srcId="{B734DE44-FE83-4CD4-AE74-A01CD16F5984}" destId="{2BEFE662-BE38-4A6C-A838-471495D74253}" srcOrd="0" destOrd="0" presId="urn:microsoft.com/office/officeart/2018/2/layout/IconCircleList"/>
    <dgm:cxn modelId="{6A6DAA5D-8D46-471E-9E32-1BD95588966B}" type="presOf" srcId="{B3D1EE84-F888-4B41-92A4-E6E68F479C75}" destId="{51688C09-92C2-498E-9DFC-59F4BC0569E7}" srcOrd="0" destOrd="0" presId="urn:microsoft.com/office/officeart/2018/2/layout/IconCircleList"/>
    <dgm:cxn modelId="{1116E26D-832E-4BF3-BF87-A74B74B5551F}" srcId="{B3D1EE84-F888-4B41-92A4-E6E68F479C75}" destId="{B734DE44-FE83-4CD4-AE74-A01CD16F5984}" srcOrd="3" destOrd="0" parTransId="{B8BBC20A-A241-4A57-88D5-85EC47F186B7}" sibTransId="{36BC0611-E4F4-45FD-8BEC-F35745F72E0B}"/>
    <dgm:cxn modelId="{8ED8CF74-45F0-4731-9710-12F36A5D4C8C}" type="presOf" srcId="{48A3E3E9-1468-4D6A-AA76-B9056F52382F}" destId="{55FEC8F2-4748-4318-ACC4-F7943793B334}" srcOrd="0" destOrd="0" presId="urn:microsoft.com/office/officeart/2018/2/layout/IconCircleList"/>
    <dgm:cxn modelId="{F677B97F-5FD6-4E7F-989D-6FB66BE287E8}" srcId="{B3D1EE84-F888-4B41-92A4-E6E68F479C75}" destId="{B163A4E8-4C94-4EB3-B983-A999FFE3369B}" srcOrd="1" destOrd="0" parTransId="{01A5ECD4-A9FB-4A70-8CAF-1437D25AA168}" sibTransId="{6EE0B62A-9829-4D81-A7AB-E0ED3A6BD462}"/>
    <dgm:cxn modelId="{63950F8B-C8F2-4247-96FD-25F2AD541B69}" type="presOf" srcId="{98849EB6-74DD-4431-B2AF-69C8C9E1CA48}" destId="{81B578EF-3353-48B1-9942-CF0614728042}" srcOrd="0" destOrd="0" presId="urn:microsoft.com/office/officeart/2018/2/layout/IconCircleList"/>
    <dgm:cxn modelId="{98203B8D-03AF-4AAB-A835-AC3B226B3718}" type="presOf" srcId="{4A624DA1-DC5D-4B22-855E-956A8C104301}" destId="{3BD9C268-3D46-426E-924E-1F81F0E7C507}" srcOrd="0" destOrd="0" presId="urn:microsoft.com/office/officeart/2018/2/layout/IconCircleList"/>
    <dgm:cxn modelId="{90A74E9D-3DCD-4AF9-AF80-7D64400C5F56}" srcId="{B3D1EE84-F888-4B41-92A4-E6E68F479C75}" destId="{4A624DA1-DC5D-4B22-855E-956A8C104301}" srcOrd="2" destOrd="0" parTransId="{314CEC21-3E3E-498A-9FCE-49CF4E04490F}" sibTransId="{CF46E217-A794-4ED5-955C-3A7137B72EA8}"/>
    <dgm:cxn modelId="{91E97EAE-922E-488B-AD26-C8F487A76FC5}" type="presOf" srcId="{488EDEB6-3ED1-4E73-B631-2F0960339E9B}" destId="{8FC1C5A1-5025-4D04-A767-F7C1F77B5A66}" srcOrd="0" destOrd="0" presId="urn:microsoft.com/office/officeart/2018/2/layout/IconCircleList"/>
    <dgm:cxn modelId="{5CAE67B4-8A35-4F3A-843E-4913FCFDBD4A}" type="presOf" srcId="{CF46E217-A794-4ED5-955C-3A7137B72EA8}" destId="{C1AA8161-7897-422B-98B5-683E23410C2B}" srcOrd="0" destOrd="0" presId="urn:microsoft.com/office/officeart/2018/2/layout/IconCircleList"/>
    <dgm:cxn modelId="{FEFA7EB8-4EC9-4E04-8D13-6F849FCA8C95}" type="presOf" srcId="{6EE0B62A-9829-4D81-A7AB-E0ED3A6BD462}" destId="{66B040BE-49AB-42F6-B63F-9C9262C73D03}" srcOrd="0" destOrd="0" presId="urn:microsoft.com/office/officeart/2018/2/layout/IconCircleList"/>
    <dgm:cxn modelId="{96C18ABC-D463-4EA4-A0E7-793A2DDBED78}" type="presOf" srcId="{F7A98B85-501C-4686-AA92-E8DE24D5D1E3}" destId="{73FCC2AE-2213-4DC4-841B-AB6C3BE755EC}" srcOrd="0" destOrd="0" presId="urn:microsoft.com/office/officeart/2018/2/layout/IconCircleList"/>
    <dgm:cxn modelId="{70BB7ABE-67ED-4AD0-BB13-51DF3E8B1B27}" type="presOf" srcId="{B163A4E8-4C94-4EB3-B983-A999FFE3369B}" destId="{7A9C484A-CC31-4E50-90C4-FFDFE4598489}" srcOrd="0" destOrd="0" presId="urn:microsoft.com/office/officeart/2018/2/layout/IconCircleList"/>
    <dgm:cxn modelId="{57EF97CD-2A61-445B-ACCB-5BFA7E458CD8}" srcId="{B3D1EE84-F888-4B41-92A4-E6E68F479C75}" destId="{488EDEB6-3ED1-4E73-B631-2F0960339E9B}" srcOrd="5" destOrd="0" parTransId="{C65174B0-626A-49F6-A2C3-27DF4F4BA505}" sibTransId="{BDA085E2-1704-4DCF-B045-D47570D56F6C}"/>
    <dgm:cxn modelId="{B3B704DC-AE7F-4446-94F3-CE1DE8E05DF4}" type="presOf" srcId="{BDA085E2-1704-4DCF-B045-D47570D56F6C}" destId="{055BB04D-C04B-40A9-9873-DFF90686DEB7}" srcOrd="0" destOrd="0" presId="urn:microsoft.com/office/officeart/2018/2/layout/IconCircleList"/>
    <dgm:cxn modelId="{78D3FBE4-25B4-43BA-A13A-93013CBE8D5C}" srcId="{B3D1EE84-F888-4B41-92A4-E6E68F479C75}" destId="{98849EB6-74DD-4431-B2AF-69C8C9E1CA48}" srcOrd="4" destOrd="0" parTransId="{2C5D73CF-623D-4BA5-97F3-30021A6413C2}" sibTransId="{48A3E3E9-1468-4D6A-AA76-B9056F52382F}"/>
    <dgm:cxn modelId="{070593E0-25AA-4029-B502-F0145FAF1E62}" type="presParOf" srcId="{51688C09-92C2-498E-9DFC-59F4BC0569E7}" destId="{14410E04-7446-47A0-A08E-8E0FB238A0D0}" srcOrd="0" destOrd="0" presId="urn:microsoft.com/office/officeart/2018/2/layout/IconCircleList"/>
    <dgm:cxn modelId="{B03D622E-2D24-4C3C-97C8-E7896D43C12D}" type="presParOf" srcId="{14410E04-7446-47A0-A08E-8E0FB238A0D0}" destId="{DF223068-563A-4C0D-9E80-5C638C8ED9EF}" srcOrd="0" destOrd="0" presId="urn:microsoft.com/office/officeart/2018/2/layout/IconCircleList"/>
    <dgm:cxn modelId="{230F35BC-7B22-4A7D-AF9B-821CA0A41230}" type="presParOf" srcId="{DF223068-563A-4C0D-9E80-5C638C8ED9EF}" destId="{F47B6764-3E59-48A0-A147-1D98F08E4AD2}" srcOrd="0" destOrd="0" presId="urn:microsoft.com/office/officeart/2018/2/layout/IconCircleList"/>
    <dgm:cxn modelId="{41A2B427-5090-43E8-AAFE-FCCA50CE48AE}" type="presParOf" srcId="{DF223068-563A-4C0D-9E80-5C638C8ED9EF}" destId="{9AE58BE6-8402-4955-A465-2BD6F76CDED3}" srcOrd="1" destOrd="0" presId="urn:microsoft.com/office/officeart/2018/2/layout/IconCircleList"/>
    <dgm:cxn modelId="{877ABDA6-E9B7-420E-A3FE-1BF043561E89}" type="presParOf" srcId="{DF223068-563A-4C0D-9E80-5C638C8ED9EF}" destId="{7E3FB2DA-B385-477D-8635-02A3F0EACD93}" srcOrd="2" destOrd="0" presId="urn:microsoft.com/office/officeart/2018/2/layout/IconCircleList"/>
    <dgm:cxn modelId="{EC94973B-7569-454E-9521-847C7594C953}" type="presParOf" srcId="{DF223068-563A-4C0D-9E80-5C638C8ED9EF}" destId="{73FCC2AE-2213-4DC4-841B-AB6C3BE755EC}" srcOrd="3" destOrd="0" presId="urn:microsoft.com/office/officeart/2018/2/layout/IconCircleList"/>
    <dgm:cxn modelId="{22BCCC7B-2245-44F1-A5BF-BCC3757D398D}" type="presParOf" srcId="{14410E04-7446-47A0-A08E-8E0FB238A0D0}" destId="{5F279AA7-9E9B-40AF-9A7C-F4BA083FB617}" srcOrd="1" destOrd="0" presId="urn:microsoft.com/office/officeart/2018/2/layout/IconCircleList"/>
    <dgm:cxn modelId="{AC29F229-92EB-4C71-99A8-110A7EEA6BD0}" type="presParOf" srcId="{14410E04-7446-47A0-A08E-8E0FB238A0D0}" destId="{CB4088CE-67C2-4835-94AD-B79E46E63C8A}" srcOrd="2" destOrd="0" presId="urn:microsoft.com/office/officeart/2018/2/layout/IconCircleList"/>
    <dgm:cxn modelId="{70EB6053-282E-493F-95F6-D370C073EA87}" type="presParOf" srcId="{CB4088CE-67C2-4835-94AD-B79E46E63C8A}" destId="{0D8DB3B1-47DB-46D6-BC81-7D1B45F526B8}" srcOrd="0" destOrd="0" presId="urn:microsoft.com/office/officeart/2018/2/layout/IconCircleList"/>
    <dgm:cxn modelId="{8BA863AD-2C59-4541-B6A1-A6F2FFF2CAB6}" type="presParOf" srcId="{CB4088CE-67C2-4835-94AD-B79E46E63C8A}" destId="{DE7C4A01-635C-4C95-80A6-6D8E0CBADF3C}" srcOrd="1" destOrd="0" presId="urn:microsoft.com/office/officeart/2018/2/layout/IconCircleList"/>
    <dgm:cxn modelId="{DF3F5A81-DE13-4D60-A68E-3D0E20DBB424}" type="presParOf" srcId="{CB4088CE-67C2-4835-94AD-B79E46E63C8A}" destId="{06BA40A0-8B0F-478D-A0A8-26048144916D}" srcOrd="2" destOrd="0" presId="urn:microsoft.com/office/officeart/2018/2/layout/IconCircleList"/>
    <dgm:cxn modelId="{53FA0B63-8916-41D3-9517-4B1913133C93}" type="presParOf" srcId="{CB4088CE-67C2-4835-94AD-B79E46E63C8A}" destId="{7A9C484A-CC31-4E50-90C4-FFDFE4598489}" srcOrd="3" destOrd="0" presId="urn:microsoft.com/office/officeart/2018/2/layout/IconCircleList"/>
    <dgm:cxn modelId="{4CFE2A43-921E-49F0-856D-EE6195BE0B50}" type="presParOf" srcId="{14410E04-7446-47A0-A08E-8E0FB238A0D0}" destId="{66B040BE-49AB-42F6-B63F-9C9262C73D03}" srcOrd="3" destOrd="0" presId="urn:microsoft.com/office/officeart/2018/2/layout/IconCircleList"/>
    <dgm:cxn modelId="{6495BF81-27C3-4D33-A80F-38180538BA67}" type="presParOf" srcId="{14410E04-7446-47A0-A08E-8E0FB238A0D0}" destId="{A9A2492B-1E4A-435A-92F2-9D86DB2E8D78}" srcOrd="4" destOrd="0" presId="urn:microsoft.com/office/officeart/2018/2/layout/IconCircleList"/>
    <dgm:cxn modelId="{0684B95A-59BB-420E-BC3D-BEA9AB087D57}" type="presParOf" srcId="{A9A2492B-1E4A-435A-92F2-9D86DB2E8D78}" destId="{D14FA5DE-A766-43D8-9E36-7EE20D384C5A}" srcOrd="0" destOrd="0" presId="urn:microsoft.com/office/officeart/2018/2/layout/IconCircleList"/>
    <dgm:cxn modelId="{2364D177-2AC6-4F23-A0FD-7C29EB124161}" type="presParOf" srcId="{A9A2492B-1E4A-435A-92F2-9D86DB2E8D78}" destId="{C4192F1C-699E-478E-9DAD-7C9498A577E8}" srcOrd="1" destOrd="0" presId="urn:microsoft.com/office/officeart/2018/2/layout/IconCircleList"/>
    <dgm:cxn modelId="{29391725-0344-4747-88A2-8CA2A5491059}" type="presParOf" srcId="{A9A2492B-1E4A-435A-92F2-9D86DB2E8D78}" destId="{0BDABB48-7C14-432D-94A4-D95E4C0A4416}" srcOrd="2" destOrd="0" presId="urn:microsoft.com/office/officeart/2018/2/layout/IconCircleList"/>
    <dgm:cxn modelId="{159F63DC-265D-4932-A9B6-56EF39AF9237}" type="presParOf" srcId="{A9A2492B-1E4A-435A-92F2-9D86DB2E8D78}" destId="{3BD9C268-3D46-426E-924E-1F81F0E7C507}" srcOrd="3" destOrd="0" presId="urn:microsoft.com/office/officeart/2018/2/layout/IconCircleList"/>
    <dgm:cxn modelId="{B638FCF3-FBAE-4D71-A8C5-A0EF6EBBD066}" type="presParOf" srcId="{14410E04-7446-47A0-A08E-8E0FB238A0D0}" destId="{C1AA8161-7897-422B-98B5-683E23410C2B}" srcOrd="5" destOrd="0" presId="urn:microsoft.com/office/officeart/2018/2/layout/IconCircleList"/>
    <dgm:cxn modelId="{E5386C07-658B-4B32-8DE4-3404740BDDF0}" type="presParOf" srcId="{14410E04-7446-47A0-A08E-8E0FB238A0D0}" destId="{B44E75F3-49BF-4768-89E5-A63EA2A4C2CE}" srcOrd="6" destOrd="0" presId="urn:microsoft.com/office/officeart/2018/2/layout/IconCircleList"/>
    <dgm:cxn modelId="{05254F2F-5E00-48D8-B3F6-D1CE225276A1}" type="presParOf" srcId="{B44E75F3-49BF-4768-89E5-A63EA2A4C2CE}" destId="{387C0A0A-DD8A-4453-9267-423950B0B980}" srcOrd="0" destOrd="0" presId="urn:microsoft.com/office/officeart/2018/2/layout/IconCircleList"/>
    <dgm:cxn modelId="{C6A0AEEB-8D73-4B2D-A914-6B2DA170261C}" type="presParOf" srcId="{B44E75F3-49BF-4768-89E5-A63EA2A4C2CE}" destId="{E2F92720-8A59-4240-8B86-B6A919EE6D78}" srcOrd="1" destOrd="0" presId="urn:microsoft.com/office/officeart/2018/2/layout/IconCircleList"/>
    <dgm:cxn modelId="{5AD98F44-7C7E-40BE-83C9-0C30E1E0DD15}" type="presParOf" srcId="{B44E75F3-49BF-4768-89E5-A63EA2A4C2CE}" destId="{12CA68AF-9CC8-4348-8C24-9BB3D2A56513}" srcOrd="2" destOrd="0" presId="urn:microsoft.com/office/officeart/2018/2/layout/IconCircleList"/>
    <dgm:cxn modelId="{E2FC86BB-3751-47EF-80CA-FA7B7DA55D26}" type="presParOf" srcId="{B44E75F3-49BF-4768-89E5-A63EA2A4C2CE}" destId="{2BEFE662-BE38-4A6C-A838-471495D74253}" srcOrd="3" destOrd="0" presId="urn:microsoft.com/office/officeart/2018/2/layout/IconCircleList"/>
    <dgm:cxn modelId="{380F727E-FCF8-4A8A-86B7-9E4EFE6248F0}" type="presParOf" srcId="{14410E04-7446-47A0-A08E-8E0FB238A0D0}" destId="{EB3E8ECF-1858-4D67-912A-0BF3CAE86222}" srcOrd="7" destOrd="0" presId="urn:microsoft.com/office/officeart/2018/2/layout/IconCircleList"/>
    <dgm:cxn modelId="{8E4B70E2-9114-47F4-A799-FB49CB1C036C}" type="presParOf" srcId="{14410E04-7446-47A0-A08E-8E0FB238A0D0}" destId="{25EA5683-9151-44ED-B7FD-48377FD4D477}" srcOrd="8" destOrd="0" presId="urn:microsoft.com/office/officeart/2018/2/layout/IconCircleList"/>
    <dgm:cxn modelId="{3803AC2A-81CD-4F7C-9976-8CE2321B3F2A}" type="presParOf" srcId="{25EA5683-9151-44ED-B7FD-48377FD4D477}" destId="{956BD40E-2CD3-4E84-AEEC-E29782ED9E41}" srcOrd="0" destOrd="0" presId="urn:microsoft.com/office/officeart/2018/2/layout/IconCircleList"/>
    <dgm:cxn modelId="{02402DC8-55B5-435F-AEEE-E118EF597EF5}" type="presParOf" srcId="{25EA5683-9151-44ED-B7FD-48377FD4D477}" destId="{DE00B921-189F-4273-8CE4-9BD39DE61466}" srcOrd="1" destOrd="0" presId="urn:microsoft.com/office/officeart/2018/2/layout/IconCircleList"/>
    <dgm:cxn modelId="{BF888DED-049F-48F2-BBA7-00411739A3D5}" type="presParOf" srcId="{25EA5683-9151-44ED-B7FD-48377FD4D477}" destId="{8762C3E5-7910-4F04-B5E3-460CFDD21380}" srcOrd="2" destOrd="0" presId="urn:microsoft.com/office/officeart/2018/2/layout/IconCircleList"/>
    <dgm:cxn modelId="{26221B67-930B-4F7A-8EA6-ACAEDA61F0C7}" type="presParOf" srcId="{25EA5683-9151-44ED-B7FD-48377FD4D477}" destId="{81B578EF-3353-48B1-9942-CF0614728042}" srcOrd="3" destOrd="0" presId="urn:microsoft.com/office/officeart/2018/2/layout/IconCircleList"/>
    <dgm:cxn modelId="{2F36AEFF-5720-48E5-96AD-0E0E16BF7584}" type="presParOf" srcId="{14410E04-7446-47A0-A08E-8E0FB238A0D0}" destId="{55FEC8F2-4748-4318-ACC4-F7943793B334}" srcOrd="9" destOrd="0" presId="urn:microsoft.com/office/officeart/2018/2/layout/IconCircleList"/>
    <dgm:cxn modelId="{0933B228-EBF0-49FE-B74B-4B7EA5E36525}" type="presParOf" srcId="{14410E04-7446-47A0-A08E-8E0FB238A0D0}" destId="{EDE5C6B2-A3B6-447A-8DB9-E41216E9B2C9}" srcOrd="10" destOrd="0" presId="urn:microsoft.com/office/officeart/2018/2/layout/IconCircleList"/>
    <dgm:cxn modelId="{3F18797C-7D0A-4768-813F-6899E7CA41EB}" type="presParOf" srcId="{EDE5C6B2-A3B6-447A-8DB9-E41216E9B2C9}" destId="{C8F09D2D-5034-4E87-81C3-07CFE300FBC8}" srcOrd="0" destOrd="0" presId="urn:microsoft.com/office/officeart/2018/2/layout/IconCircleList"/>
    <dgm:cxn modelId="{F6A3BFF4-0403-46CD-8D0A-F622163C6019}" type="presParOf" srcId="{EDE5C6B2-A3B6-447A-8DB9-E41216E9B2C9}" destId="{3C26D817-22F6-4F17-84E2-C89C803872AD}" srcOrd="1" destOrd="0" presId="urn:microsoft.com/office/officeart/2018/2/layout/IconCircleList"/>
    <dgm:cxn modelId="{B425F850-F7D1-4C4F-9449-D6CD03D390CC}" type="presParOf" srcId="{EDE5C6B2-A3B6-447A-8DB9-E41216E9B2C9}" destId="{4CF11637-D6B6-4A2F-9042-856FD9A994A6}" srcOrd="2" destOrd="0" presId="urn:microsoft.com/office/officeart/2018/2/layout/IconCircleList"/>
    <dgm:cxn modelId="{BB832922-CE4E-44EC-8B53-24DF9D199E66}" type="presParOf" srcId="{EDE5C6B2-A3B6-447A-8DB9-E41216E9B2C9}" destId="{8FC1C5A1-5025-4D04-A767-F7C1F77B5A66}" srcOrd="3" destOrd="0" presId="urn:microsoft.com/office/officeart/2018/2/layout/IconCircleList"/>
    <dgm:cxn modelId="{C78D7CDC-FF3B-4115-A372-3DE5482881C6}" type="presParOf" srcId="{14410E04-7446-47A0-A08E-8E0FB238A0D0}" destId="{055BB04D-C04B-40A9-9873-DFF90686DEB7}" srcOrd="11" destOrd="0" presId="urn:microsoft.com/office/officeart/2018/2/layout/IconCircleList"/>
    <dgm:cxn modelId="{EA09162B-BAB3-407D-B272-479617CFF948}" type="presParOf" srcId="{14410E04-7446-47A0-A08E-8E0FB238A0D0}" destId="{2EC86A44-30BA-41AC-823F-D80C471F2164}" srcOrd="12" destOrd="0" presId="urn:microsoft.com/office/officeart/2018/2/layout/IconCircleList"/>
    <dgm:cxn modelId="{690B0746-C404-42A1-8172-BCB53A3420B0}" type="presParOf" srcId="{2EC86A44-30BA-41AC-823F-D80C471F2164}" destId="{E77C9842-6EA4-4BD8-815F-7D927FCB53F7}" srcOrd="0" destOrd="0" presId="urn:microsoft.com/office/officeart/2018/2/layout/IconCircleList"/>
    <dgm:cxn modelId="{57797E27-4A3F-4AD3-A23B-5C12C8E7224E}" type="presParOf" srcId="{2EC86A44-30BA-41AC-823F-D80C471F2164}" destId="{3FC7503D-66DA-4F50-AEED-A632F4247134}" srcOrd="1" destOrd="0" presId="urn:microsoft.com/office/officeart/2018/2/layout/IconCircleList"/>
    <dgm:cxn modelId="{5AA45531-E690-4773-89A0-21F35771C89F}" type="presParOf" srcId="{2EC86A44-30BA-41AC-823F-D80C471F2164}" destId="{3C22C7BE-441B-43B5-BDE1-E2AC5CFFA0D6}" srcOrd="2" destOrd="0" presId="urn:microsoft.com/office/officeart/2018/2/layout/IconCircleList"/>
    <dgm:cxn modelId="{04F455F3-C393-4F57-B2C9-2F660B611720}" type="presParOf" srcId="{2EC86A44-30BA-41AC-823F-D80C471F2164}" destId="{EC0B8A40-DBF5-481F-B277-03FEF443CF5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A93AAC9-CA7A-4391-BA63-E5433163E05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A374297-3C88-4601-BEFF-C4A5E68F904B}">
      <dgm:prSet/>
      <dgm:spPr/>
      <dgm:t>
        <a:bodyPr/>
        <a:lstStyle/>
        <a:p>
          <a:r>
            <a:rPr lang="en-GB" b="0" i="0" u="none" dirty="0"/>
            <a:t>Understand the concept and styles of leadership</a:t>
          </a:r>
          <a:endParaRPr lang="en-US" dirty="0">
            <a:latin typeface="Corbel" panose="020B0503020204020204" pitchFamily="34" charset="0"/>
          </a:endParaRPr>
        </a:p>
      </dgm:t>
    </dgm:pt>
    <dgm:pt modelId="{788D397E-66AA-4BBE-842B-3C687000D24C}" type="parTrans" cxnId="{11C66931-3361-4CCB-AE85-81E6E458205A}">
      <dgm:prSet/>
      <dgm:spPr/>
      <dgm:t>
        <a:bodyPr/>
        <a:lstStyle/>
        <a:p>
          <a:endParaRPr lang="en-US"/>
        </a:p>
      </dgm:t>
    </dgm:pt>
    <dgm:pt modelId="{934D2A6E-C888-4984-9A61-516A6E89F104}" type="sibTrans" cxnId="{11C66931-3361-4CCB-AE85-81E6E458205A}">
      <dgm:prSet/>
      <dgm:spPr/>
      <dgm:t>
        <a:bodyPr/>
        <a:lstStyle/>
        <a:p>
          <a:endParaRPr lang="en-US"/>
        </a:p>
      </dgm:t>
    </dgm:pt>
    <dgm:pt modelId="{3BA164EB-85ED-F94E-9FC3-88F85E1322CB}">
      <dgm:prSet/>
      <dgm:spPr/>
      <dgm:t>
        <a:bodyPr/>
        <a:lstStyle/>
        <a:p>
          <a:pPr>
            <a:buFont typeface="Arial" panose="020B0604020202020204" pitchFamily="34" charset="0"/>
            <a:buChar char="•"/>
          </a:pPr>
          <a:r>
            <a:rPr lang="en-GB" b="0" i="0" u="none" dirty="0"/>
            <a:t>Enhance self-awareness and self-confidence to overcome imposter syndrome</a:t>
          </a:r>
        </a:p>
      </dgm:t>
    </dgm:pt>
    <dgm:pt modelId="{F7ACF337-C8B6-BD4F-9025-0530BC7117DE}" type="parTrans" cxnId="{A4165806-790C-1F43-A2F4-8D734D1696DA}">
      <dgm:prSet/>
      <dgm:spPr/>
      <dgm:t>
        <a:bodyPr/>
        <a:lstStyle/>
        <a:p>
          <a:endParaRPr lang="en-GB"/>
        </a:p>
      </dgm:t>
    </dgm:pt>
    <dgm:pt modelId="{26F16030-1E8F-1D4A-BD98-9190EFF97271}" type="sibTrans" cxnId="{A4165806-790C-1F43-A2F4-8D734D1696DA}">
      <dgm:prSet/>
      <dgm:spPr/>
      <dgm:t>
        <a:bodyPr/>
        <a:lstStyle/>
        <a:p>
          <a:endParaRPr lang="en-GB"/>
        </a:p>
      </dgm:t>
    </dgm:pt>
    <dgm:pt modelId="{8E97F762-123A-4342-9EB7-E1D19FF2A33A}">
      <dgm:prSet/>
      <dgm:spPr/>
      <dgm:t>
        <a:bodyPr/>
        <a:lstStyle/>
        <a:p>
          <a:pPr>
            <a:buFont typeface="Arial" panose="020B0604020202020204" pitchFamily="34" charset="0"/>
            <a:buChar char="•"/>
          </a:pPr>
          <a:r>
            <a:rPr lang="en-GB" b="0" i="0" u="none" dirty="0"/>
            <a:t>Cultivate confident communication skills for more effective leadership</a:t>
          </a:r>
        </a:p>
      </dgm:t>
    </dgm:pt>
    <dgm:pt modelId="{494F0F44-86E6-E544-A66B-94801D637505}" type="parTrans" cxnId="{54A1CC6B-F245-7944-A3C4-C60D24D3B872}">
      <dgm:prSet/>
      <dgm:spPr/>
      <dgm:t>
        <a:bodyPr/>
        <a:lstStyle/>
        <a:p>
          <a:endParaRPr lang="en-GB"/>
        </a:p>
      </dgm:t>
    </dgm:pt>
    <dgm:pt modelId="{48D4FF80-8558-AC49-A309-B19673260AD7}" type="sibTrans" cxnId="{54A1CC6B-F245-7944-A3C4-C60D24D3B872}">
      <dgm:prSet/>
      <dgm:spPr/>
      <dgm:t>
        <a:bodyPr/>
        <a:lstStyle/>
        <a:p>
          <a:endParaRPr lang="en-GB"/>
        </a:p>
      </dgm:t>
    </dgm:pt>
    <dgm:pt modelId="{9C819951-D6C7-2640-BBB2-CB8FEB480617}">
      <dgm:prSet/>
      <dgm:spPr/>
      <dgm:t>
        <a:bodyPr/>
        <a:lstStyle/>
        <a:p>
          <a:pPr>
            <a:buFont typeface="Arial" panose="020B0604020202020204" pitchFamily="34" charset="0"/>
            <a:buChar char="•"/>
          </a:pPr>
          <a:r>
            <a:rPr lang="en-GB" b="0" i="0" u="none" dirty="0"/>
            <a:t>Master the art building support and persuasive negotiating</a:t>
          </a:r>
        </a:p>
      </dgm:t>
    </dgm:pt>
    <dgm:pt modelId="{A38E72B8-52D1-4144-A515-FE2794D2AD14}" type="parTrans" cxnId="{128B619E-543F-AE4E-817E-09B90982EBAA}">
      <dgm:prSet/>
      <dgm:spPr/>
      <dgm:t>
        <a:bodyPr/>
        <a:lstStyle/>
        <a:p>
          <a:endParaRPr lang="en-GB"/>
        </a:p>
      </dgm:t>
    </dgm:pt>
    <dgm:pt modelId="{BE4A57AC-955E-0E41-9A66-227B6C127F54}" type="sibTrans" cxnId="{128B619E-543F-AE4E-817E-09B90982EBAA}">
      <dgm:prSet/>
      <dgm:spPr/>
      <dgm:t>
        <a:bodyPr/>
        <a:lstStyle/>
        <a:p>
          <a:endParaRPr lang="en-GB"/>
        </a:p>
      </dgm:t>
    </dgm:pt>
    <dgm:pt modelId="{BA762C02-5EF3-0347-AE00-84D87950C310}">
      <dgm:prSet/>
      <dgm:spPr/>
      <dgm:t>
        <a:bodyPr/>
        <a:lstStyle/>
        <a:p>
          <a:pPr>
            <a:buFont typeface="Arial" panose="020B0604020202020204" pitchFamily="34" charset="0"/>
            <a:buChar char="•"/>
          </a:pPr>
          <a:r>
            <a:rPr lang="en-GB" b="0" i="0" u="none" dirty="0"/>
            <a:t>Recognise and articulate your unique value proposition</a:t>
          </a:r>
        </a:p>
      </dgm:t>
    </dgm:pt>
    <dgm:pt modelId="{7BE2924B-5EC2-4D4B-84DB-37C5E2F9D13C}" type="parTrans" cxnId="{560CAF9B-D1CD-544E-A3BA-85415D626C6A}">
      <dgm:prSet/>
      <dgm:spPr/>
      <dgm:t>
        <a:bodyPr/>
        <a:lstStyle/>
        <a:p>
          <a:endParaRPr lang="en-GB"/>
        </a:p>
      </dgm:t>
    </dgm:pt>
    <dgm:pt modelId="{82FDBBBE-1B30-8340-AFD7-D0A998D06060}" type="sibTrans" cxnId="{560CAF9B-D1CD-544E-A3BA-85415D626C6A}">
      <dgm:prSet/>
      <dgm:spPr/>
      <dgm:t>
        <a:bodyPr/>
        <a:lstStyle/>
        <a:p>
          <a:endParaRPr lang="en-GB"/>
        </a:p>
      </dgm:t>
    </dgm:pt>
    <dgm:pt modelId="{9F2B5DDF-25BE-7349-9F95-8D23D90A8C62}">
      <dgm:prSet/>
      <dgm:spPr/>
      <dgm:t>
        <a:bodyPr/>
        <a:lstStyle/>
        <a:p>
          <a:pPr>
            <a:buFont typeface="Arial" panose="020B0604020202020204" pitchFamily="34" charset="0"/>
            <a:buChar char="•"/>
          </a:pPr>
          <a:r>
            <a:rPr lang="en-GB" b="0" i="0" u="none" dirty="0"/>
            <a:t>Self-reflect to enhance personal growth and leadership effectiveness</a:t>
          </a:r>
        </a:p>
      </dgm:t>
    </dgm:pt>
    <dgm:pt modelId="{B0F070E1-9850-4E44-966A-8C1C60DF444F}" type="parTrans" cxnId="{D6A68878-7193-0C40-8D0A-A3D07D9716F0}">
      <dgm:prSet/>
      <dgm:spPr/>
      <dgm:t>
        <a:bodyPr/>
        <a:lstStyle/>
        <a:p>
          <a:endParaRPr lang="en-GB"/>
        </a:p>
      </dgm:t>
    </dgm:pt>
    <dgm:pt modelId="{AD9BEA14-22FA-154F-B228-F07575F9886E}" type="sibTrans" cxnId="{D6A68878-7193-0C40-8D0A-A3D07D9716F0}">
      <dgm:prSet/>
      <dgm:spPr/>
      <dgm:t>
        <a:bodyPr/>
        <a:lstStyle/>
        <a:p>
          <a:endParaRPr lang="en-GB"/>
        </a:p>
      </dgm:t>
    </dgm:pt>
    <dgm:pt modelId="{3B3A894D-03AF-0C45-8116-7090E1800CF6}" type="pres">
      <dgm:prSet presAssocID="{CA93AAC9-CA7A-4391-BA63-E5433163E054}" presName="linear" presStyleCnt="0">
        <dgm:presLayoutVars>
          <dgm:animLvl val="lvl"/>
          <dgm:resizeHandles val="exact"/>
        </dgm:presLayoutVars>
      </dgm:prSet>
      <dgm:spPr/>
    </dgm:pt>
    <dgm:pt modelId="{A694B550-E7B0-4942-98C2-A8CDB97F6A6B}" type="pres">
      <dgm:prSet presAssocID="{3A374297-3C88-4601-BEFF-C4A5E68F904B}" presName="parentText" presStyleLbl="node1" presStyleIdx="0" presStyleCnt="6">
        <dgm:presLayoutVars>
          <dgm:chMax val="0"/>
          <dgm:bulletEnabled val="1"/>
        </dgm:presLayoutVars>
      </dgm:prSet>
      <dgm:spPr/>
    </dgm:pt>
    <dgm:pt modelId="{2373398A-EC5C-0747-B350-FB6CCBDBD6B3}" type="pres">
      <dgm:prSet presAssocID="{934D2A6E-C888-4984-9A61-516A6E89F104}" presName="spacer" presStyleCnt="0"/>
      <dgm:spPr/>
    </dgm:pt>
    <dgm:pt modelId="{0BEF9ACF-9301-494A-B34E-882B307A39F3}" type="pres">
      <dgm:prSet presAssocID="{3BA164EB-85ED-F94E-9FC3-88F85E1322CB}" presName="parentText" presStyleLbl="node1" presStyleIdx="1" presStyleCnt="6">
        <dgm:presLayoutVars>
          <dgm:chMax val="0"/>
          <dgm:bulletEnabled val="1"/>
        </dgm:presLayoutVars>
      </dgm:prSet>
      <dgm:spPr/>
    </dgm:pt>
    <dgm:pt modelId="{5F4958A0-8FD3-7F44-91A5-A0A3C90039C3}" type="pres">
      <dgm:prSet presAssocID="{26F16030-1E8F-1D4A-BD98-9190EFF97271}" presName="spacer" presStyleCnt="0"/>
      <dgm:spPr/>
    </dgm:pt>
    <dgm:pt modelId="{2F16B37E-104E-D441-BBF4-41DB50D4E6ED}" type="pres">
      <dgm:prSet presAssocID="{8E97F762-123A-4342-9EB7-E1D19FF2A33A}" presName="parentText" presStyleLbl="node1" presStyleIdx="2" presStyleCnt="6">
        <dgm:presLayoutVars>
          <dgm:chMax val="0"/>
          <dgm:bulletEnabled val="1"/>
        </dgm:presLayoutVars>
      </dgm:prSet>
      <dgm:spPr/>
    </dgm:pt>
    <dgm:pt modelId="{0CCBFD50-9E43-2545-BD6A-1A7473A4BB54}" type="pres">
      <dgm:prSet presAssocID="{48D4FF80-8558-AC49-A309-B19673260AD7}" presName="spacer" presStyleCnt="0"/>
      <dgm:spPr/>
    </dgm:pt>
    <dgm:pt modelId="{E06BEB6E-F8E0-B249-BC01-829AFFB68E21}" type="pres">
      <dgm:prSet presAssocID="{9C819951-D6C7-2640-BBB2-CB8FEB480617}" presName="parentText" presStyleLbl="node1" presStyleIdx="3" presStyleCnt="6">
        <dgm:presLayoutVars>
          <dgm:chMax val="0"/>
          <dgm:bulletEnabled val="1"/>
        </dgm:presLayoutVars>
      </dgm:prSet>
      <dgm:spPr/>
    </dgm:pt>
    <dgm:pt modelId="{6C3424FA-74C6-514A-93D2-218565509729}" type="pres">
      <dgm:prSet presAssocID="{BE4A57AC-955E-0E41-9A66-227B6C127F54}" presName="spacer" presStyleCnt="0"/>
      <dgm:spPr/>
    </dgm:pt>
    <dgm:pt modelId="{AD1F5720-AC86-4B44-8DC8-054643674E5A}" type="pres">
      <dgm:prSet presAssocID="{BA762C02-5EF3-0347-AE00-84D87950C310}" presName="parentText" presStyleLbl="node1" presStyleIdx="4" presStyleCnt="6">
        <dgm:presLayoutVars>
          <dgm:chMax val="0"/>
          <dgm:bulletEnabled val="1"/>
        </dgm:presLayoutVars>
      </dgm:prSet>
      <dgm:spPr/>
    </dgm:pt>
    <dgm:pt modelId="{85EF125E-2058-E046-878B-73C93F68AD55}" type="pres">
      <dgm:prSet presAssocID="{82FDBBBE-1B30-8340-AFD7-D0A998D06060}" presName="spacer" presStyleCnt="0"/>
      <dgm:spPr/>
    </dgm:pt>
    <dgm:pt modelId="{0A3D49C8-3021-B949-9A2F-8685527C85D2}" type="pres">
      <dgm:prSet presAssocID="{9F2B5DDF-25BE-7349-9F95-8D23D90A8C62}" presName="parentText" presStyleLbl="node1" presStyleIdx="5" presStyleCnt="6">
        <dgm:presLayoutVars>
          <dgm:chMax val="0"/>
          <dgm:bulletEnabled val="1"/>
        </dgm:presLayoutVars>
      </dgm:prSet>
      <dgm:spPr/>
    </dgm:pt>
  </dgm:ptLst>
  <dgm:cxnLst>
    <dgm:cxn modelId="{A4165806-790C-1F43-A2F4-8D734D1696DA}" srcId="{CA93AAC9-CA7A-4391-BA63-E5433163E054}" destId="{3BA164EB-85ED-F94E-9FC3-88F85E1322CB}" srcOrd="1" destOrd="0" parTransId="{F7ACF337-C8B6-BD4F-9025-0530BC7117DE}" sibTransId="{26F16030-1E8F-1D4A-BD98-9190EFF97271}"/>
    <dgm:cxn modelId="{7EB38712-B2CA-ED40-9163-18EC304FF455}" type="presOf" srcId="{9F2B5DDF-25BE-7349-9F95-8D23D90A8C62}" destId="{0A3D49C8-3021-B949-9A2F-8685527C85D2}" srcOrd="0" destOrd="0" presId="urn:microsoft.com/office/officeart/2005/8/layout/vList2"/>
    <dgm:cxn modelId="{11C66931-3361-4CCB-AE85-81E6E458205A}" srcId="{CA93AAC9-CA7A-4391-BA63-E5433163E054}" destId="{3A374297-3C88-4601-BEFF-C4A5E68F904B}" srcOrd="0" destOrd="0" parTransId="{788D397E-66AA-4BBE-842B-3C687000D24C}" sibTransId="{934D2A6E-C888-4984-9A61-516A6E89F104}"/>
    <dgm:cxn modelId="{5BAD2A51-CB5B-FD44-89C3-40BABCD8DE2C}" type="presOf" srcId="{9C819951-D6C7-2640-BBB2-CB8FEB480617}" destId="{E06BEB6E-F8E0-B249-BC01-829AFFB68E21}" srcOrd="0" destOrd="0" presId="urn:microsoft.com/office/officeart/2005/8/layout/vList2"/>
    <dgm:cxn modelId="{3160ED59-97B9-974C-AB6C-2F4C40FAB4A1}" type="presOf" srcId="{8E97F762-123A-4342-9EB7-E1D19FF2A33A}" destId="{2F16B37E-104E-D441-BBF4-41DB50D4E6ED}" srcOrd="0" destOrd="0" presId="urn:microsoft.com/office/officeart/2005/8/layout/vList2"/>
    <dgm:cxn modelId="{3E42A95C-CE29-4E96-910E-19796B6DCCE2}" type="presOf" srcId="{CA93AAC9-CA7A-4391-BA63-E5433163E054}" destId="{3B3A894D-03AF-0C45-8116-7090E1800CF6}" srcOrd="0" destOrd="0" presId="urn:microsoft.com/office/officeart/2005/8/layout/vList2"/>
    <dgm:cxn modelId="{54A1CC6B-F245-7944-A3C4-C60D24D3B872}" srcId="{CA93AAC9-CA7A-4391-BA63-E5433163E054}" destId="{8E97F762-123A-4342-9EB7-E1D19FF2A33A}" srcOrd="2" destOrd="0" parTransId="{494F0F44-86E6-E544-A66B-94801D637505}" sibTransId="{48D4FF80-8558-AC49-A309-B19673260AD7}"/>
    <dgm:cxn modelId="{D6A68878-7193-0C40-8D0A-A3D07D9716F0}" srcId="{CA93AAC9-CA7A-4391-BA63-E5433163E054}" destId="{9F2B5DDF-25BE-7349-9F95-8D23D90A8C62}" srcOrd="5" destOrd="0" parTransId="{B0F070E1-9850-4E44-966A-8C1C60DF444F}" sibTransId="{AD9BEA14-22FA-154F-B228-F07575F9886E}"/>
    <dgm:cxn modelId="{0A7E4C7F-823D-E54E-80A0-BC3A20590D21}" type="presOf" srcId="{BA762C02-5EF3-0347-AE00-84D87950C310}" destId="{AD1F5720-AC86-4B44-8DC8-054643674E5A}" srcOrd="0" destOrd="0" presId="urn:microsoft.com/office/officeart/2005/8/layout/vList2"/>
    <dgm:cxn modelId="{40B03091-84EF-0546-AD4E-883EF54307FE}" type="presOf" srcId="{3BA164EB-85ED-F94E-9FC3-88F85E1322CB}" destId="{0BEF9ACF-9301-494A-B34E-882B307A39F3}" srcOrd="0" destOrd="0" presId="urn:microsoft.com/office/officeart/2005/8/layout/vList2"/>
    <dgm:cxn modelId="{560CAF9B-D1CD-544E-A3BA-85415D626C6A}" srcId="{CA93AAC9-CA7A-4391-BA63-E5433163E054}" destId="{BA762C02-5EF3-0347-AE00-84D87950C310}" srcOrd="4" destOrd="0" parTransId="{7BE2924B-5EC2-4D4B-84DB-37C5E2F9D13C}" sibTransId="{82FDBBBE-1B30-8340-AFD7-D0A998D06060}"/>
    <dgm:cxn modelId="{128B619E-543F-AE4E-817E-09B90982EBAA}" srcId="{CA93AAC9-CA7A-4391-BA63-E5433163E054}" destId="{9C819951-D6C7-2640-BBB2-CB8FEB480617}" srcOrd="3" destOrd="0" parTransId="{A38E72B8-52D1-4144-A515-FE2794D2AD14}" sibTransId="{BE4A57AC-955E-0E41-9A66-227B6C127F54}"/>
    <dgm:cxn modelId="{B49697DD-C123-4BBE-A74A-EEACC503DD5F}" type="presOf" srcId="{3A374297-3C88-4601-BEFF-C4A5E68F904B}" destId="{A694B550-E7B0-4942-98C2-A8CDB97F6A6B}" srcOrd="0" destOrd="0" presId="urn:microsoft.com/office/officeart/2005/8/layout/vList2"/>
    <dgm:cxn modelId="{2068D392-1451-4616-9CFA-38C869EEEA8B}" type="presParOf" srcId="{3B3A894D-03AF-0C45-8116-7090E1800CF6}" destId="{A694B550-E7B0-4942-98C2-A8CDB97F6A6B}" srcOrd="0" destOrd="0" presId="urn:microsoft.com/office/officeart/2005/8/layout/vList2"/>
    <dgm:cxn modelId="{378F55B4-F20F-4844-836D-E18805D2FD99}" type="presParOf" srcId="{3B3A894D-03AF-0C45-8116-7090E1800CF6}" destId="{2373398A-EC5C-0747-B350-FB6CCBDBD6B3}" srcOrd="1" destOrd="0" presId="urn:microsoft.com/office/officeart/2005/8/layout/vList2"/>
    <dgm:cxn modelId="{8CB51D41-8666-9C49-BE82-51E8F2B405BC}" type="presParOf" srcId="{3B3A894D-03AF-0C45-8116-7090E1800CF6}" destId="{0BEF9ACF-9301-494A-B34E-882B307A39F3}" srcOrd="2" destOrd="0" presId="urn:microsoft.com/office/officeart/2005/8/layout/vList2"/>
    <dgm:cxn modelId="{7EDC2253-F432-054E-A19B-4BA2CBE9A386}" type="presParOf" srcId="{3B3A894D-03AF-0C45-8116-7090E1800CF6}" destId="{5F4958A0-8FD3-7F44-91A5-A0A3C90039C3}" srcOrd="3" destOrd="0" presId="urn:microsoft.com/office/officeart/2005/8/layout/vList2"/>
    <dgm:cxn modelId="{7E655D98-D179-8848-99B1-B60027460DA0}" type="presParOf" srcId="{3B3A894D-03AF-0C45-8116-7090E1800CF6}" destId="{2F16B37E-104E-D441-BBF4-41DB50D4E6ED}" srcOrd="4" destOrd="0" presId="urn:microsoft.com/office/officeart/2005/8/layout/vList2"/>
    <dgm:cxn modelId="{81B5A946-4826-314E-AB03-E321A1578EC4}" type="presParOf" srcId="{3B3A894D-03AF-0C45-8116-7090E1800CF6}" destId="{0CCBFD50-9E43-2545-BD6A-1A7473A4BB54}" srcOrd="5" destOrd="0" presId="urn:microsoft.com/office/officeart/2005/8/layout/vList2"/>
    <dgm:cxn modelId="{BD872A77-EF96-1D4E-8A7B-4EE71B9ABBFF}" type="presParOf" srcId="{3B3A894D-03AF-0C45-8116-7090E1800CF6}" destId="{E06BEB6E-F8E0-B249-BC01-829AFFB68E21}" srcOrd="6" destOrd="0" presId="urn:microsoft.com/office/officeart/2005/8/layout/vList2"/>
    <dgm:cxn modelId="{D1595E59-F3A2-0C49-B497-861E927C2A0E}" type="presParOf" srcId="{3B3A894D-03AF-0C45-8116-7090E1800CF6}" destId="{6C3424FA-74C6-514A-93D2-218565509729}" srcOrd="7" destOrd="0" presId="urn:microsoft.com/office/officeart/2005/8/layout/vList2"/>
    <dgm:cxn modelId="{DB5A5E43-2D9A-A04B-A551-18489D295216}" type="presParOf" srcId="{3B3A894D-03AF-0C45-8116-7090E1800CF6}" destId="{AD1F5720-AC86-4B44-8DC8-054643674E5A}" srcOrd="8" destOrd="0" presId="urn:microsoft.com/office/officeart/2005/8/layout/vList2"/>
    <dgm:cxn modelId="{0A2B7EF0-9C42-204F-BF82-F12FCEBBD4CA}" type="presParOf" srcId="{3B3A894D-03AF-0C45-8116-7090E1800CF6}" destId="{85EF125E-2058-E046-878B-73C93F68AD55}" srcOrd="9" destOrd="0" presId="urn:microsoft.com/office/officeart/2005/8/layout/vList2"/>
    <dgm:cxn modelId="{E58CEC84-D586-4142-85D6-CBEA4C52983F}" type="presParOf" srcId="{3B3A894D-03AF-0C45-8116-7090E1800CF6}" destId="{0A3D49C8-3021-B949-9A2F-8685527C85D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86EF84-B67A-4C49-8437-0FBC5AC6D9A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2B5183C-3204-4A83-B71E-DD6B306CAD4A}">
      <dgm:prSet/>
      <dgm:spPr/>
      <dgm:t>
        <a:bodyPr/>
        <a:lstStyle/>
        <a:p>
          <a:r>
            <a:rPr lang="en-GB" dirty="0"/>
            <a:t>Name</a:t>
          </a:r>
          <a:endParaRPr lang="en-US" dirty="0"/>
        </a:p>
      </dgm:t>
    </dgm:pt>
    <dgm:pt modelId="{5B1DB527-243A-4FDE-AE1B-55CBA1F62C2F}" type="parTrans" cxnId="{F44D25F4-FFAA-497F-960E-77FB99D0E5B3}">
      <dgm:prSet/>
      <dgm:spPr/>
      <dgm:t>
        <a:bodyPr/>
        <a:lstStyle/>
        <a:p>
          <a:endParaRPr lang="en-US"/>
        </a:p>
      </dgm:t>
    </dgm:pt>
    <dgm:pt modelId="{D16686E9-4436-4266-A982-1ECC5CE41D19}" type="sibTrans" cxnId="{F44D25F4-FFAA-497F-960E-77FB99D0E5B3}">
      <dgm:prSet/>
      <dgm:spPr/>
      <dgm:t>
        <a:bodyPr/>
        <a:lstStyle/>
        <a:p>
          <a:endParaRPr lang="en-US"/>
        </a:p>
      </dgm:t>
    </dgm:pt>
    <dgm:pt modelId="{E34FE7E4-47E5-417E-8848-3F5C1614A9E7}">
      <dgm:prSet/>
      <dgm:spPr/>
      <dgm:t>
        <a:bodyPr/>
        <a:lstStyle/>
        <a:p>
          <a:r>
            <a:rPr lang="en-GB" dirty="0"/>
            <a:t>Role</a:t>
          </a:r>
          <a:endParaRPr lang="en-US" dirty="0"/>
        </a:p>
      </dgm:t>
    </dgm:pt>
    <dgm:pt modelId="{B28AF104-46CC-4F47-802B-67A534A71275}" type="parTrans" cxnId="{983890B1-A2F8-452E-B691-C5C8C8B143ED}">
      <dgm:prSet/>
      <dgm:spPr/>
      <dgm:t>
        <a:bodyPr/>
        <a:lstStyle/>
        <a:p>
          <a:endParaRPr lang="en-US"/>
        </a:p>
      </dgm:t>
    </dgm:pt>
    <dgm:pt modelId="{FEBD58BB-57B0-4E04-847B-53B8C6F58993}" type="sibTrans" cxnId="{983890B1-A2F8-452E-B691-C5C8C8B143ED}">
      <dgm:prSet/>
      <dgm:spPr/>
      <dgm:t>
        <a:bodyPr/>
        <a:lstStyle/>
        <a:p>
          <a:endParaRPr lang="en-US"/>
        </a:p>
      </dgm:t>
    </dgm:pt>
    <dgm:pt modelId="{26BC77D4-58AF-4AF4-9B28-3F4B3C194BAC}">
      <dgm:prSet/>
      <dgm:spPr/>
      <dgm:t>
        <a:bodyPr/>
        <a:lstStyle/>
        <a:p>
          <a:r>
            <a:rPr lang="en-GB" dirty="0"/>
            <a:t>Reasons for being here today?</a:t>
          </a:r>
          <a:endParaRPr lang="en-US" dirty="0"/>
        </a:p>
      </dgm:t>
    </dgm:pt>
    <dgm:pt modelId="{5DB30EAF-A102-4D3F-B7E8-B8BA18B9BECA}" type="parTrans" cxnId="{0F19C2DA-5F86-416F-8FE8-7A33F99BF8AD}">
      <dgm:prSet/>
      <dgm:spPr/>
      <dgm:t>
        <a:bodyPr/>
        <a:lstStyle/>
        <a:p>
          <a:endParaRPr lang="en-US"/>
        </a:p>
      </dgm:t>
    </dgm:pt>
    <dgm:pt modelId="{FFA6B009-395F-42A0-83F9-84035A8136CB}" type="sibTrans" cxnId="{0F19C2DA-5F86-416F-8FE8-7A33F99BF8AD}">
      <dgm:prSet/>
      <dgm:spPr/>
      <dgm:t>
        <a:bodyPr/>
        <a:lstStyle/>
        <a:p>
          <a:endParaRPr lang="en-US"/>
        </a:p>
      </dgm:t>
    </dgm:pt>
    <dgm:pt modelId="{3F0A3B84-EE4B-E047-B2E5-26ED0823130B}">
      <dgm:prSet/>
      <dgm:spPr/>
      <dgm:t>
        <a:bodyPr/>
        <a:lstStyle/>
        <a:p>
          <a:r>
            <a:rPr lang="en-GB" dirty="0"/>
            <a:t>‘The one thing that I most want to change is...because  …’</a:t>
          </a:r>
        </a:p>
      </dgm:t>
    </dgm:pt>
    <dgm:pt modelId="{F6FA68EE-0EFC-B843-8DCB-50B689A68B9B}" type="parTrans" cxnId="{35168C08-8095-044B-96B4-8FA04CC8CADD}">
      <dgm:prSet/>
      <dgm:spPr/>
      <dgm:t>
        <a:bodyPr/>
        <a:lstStyle/>
        <a:p>
          <a:endParaRPr lang="en-GB"/>
        </a:p>
      </dgm:t>
    </dgm:pt>
    <dgm:pt modelId="{0044F0F4-3FF5-FA4D-B278-E993F7CCF74F}" type="sibTrans" cxnId="{35168C08-8095-044B-96B4-8FA04CC8CADD}">
      <dgm:prSet/>
      <dgm:spPr/>
      <dgm:t>
        <a:bodyPr/>
        <a:lstStyle/>
        <a:p>
          <a:endParaRPr lang="en-GB"/>
        </a:p>
      </dgm:t>
    </dgm:pt>
    <dgm:pt modelId="{A0EA4848-F347-49B9-B4F0-833E7A129A74}">
      <dgm:prSet/>
      <dgm:spPr/>
      <dgm:t>
        <a:bodyPr/>
        <a:lstStyle/>
        <a:p>
          <a:r>
            <a:rPr lang="en-GB" dirty="0"/>
            <a:t>What are you most looking forward to in the next three months?</a:t>
          </a:r>
          <a:endParaRPr lang="en-US" dirty="0"/>
        </a:p>
      </dgm:t>
    </dgm:pt>
    <dgm:pt modelId="{FBDED4F6-EB34-4434-888C-55ABB29E5E65}" type="sibTrans" cxnId="{ADFAE0EF-79C3-4BFD-ADC6-013BFE2D3B87}">
      <dgm:prSet/>
      <dgm:spPr/>
      <dgm:t>
        <a:bodyPr/>
        <a:lstStyle/>
        <a:p>
          <a:endParaRPr lang="en-US"/>
        </a:p>
      </dgm:t>
    </dgm:pt>
    <dgm:pt modelId="{354AE466-5DE6-4A64-B126-CA681751DD83}" type="parTrans" cxnId="{ADFAE0EF-79C3-4BFD-ADC6-013BFE2D3B87}">
      <dgm:prSet/>
      <dgm:spPr/>
      <dgm:t>
        <a:bodyPr/>
        <a:lstStyle/>
        <a:p>
          <a:endParaRPr lang="en-US"/>
        </a:p>
      </dgm:t>
    </dgm:pt>
    <dgm:pt modelId="{31B42D9F-AF58-FF4D-8251-A54B046757C5}" type="pres">
      <dgm:prSet presAssocID="{5F86EF84-B67A-4C49-8437-0FBC5AC6D9A9}" presName="linear" presStyleCnt="0">
        <dgm:presLayoutVars>
          <dgm:dir/>
          <dgm:animLvl val="lvl"/>
          <dgm:resizeHandles val="exact"/>
        </dgm:presLayoutVars>
      </dgm:prSet>
      <dgm:spPr/>
    </dgm:pt>
    <dgm:pt modelId="{1172EFF8-640C-A648-BF79-DAF05A76F3D2}" type="pres">
      <dgm:prSet presAssocID="{72B5183C-3204-4A83-B71E-DD6B306CAD4A}" presName="parentLin" presStyleCnt="0"/>
      <dgm:spPr/>
    </dgm:pt>
    <dgm:pt modelId="{DA1FA541-40C2-7040-A91D-363E0E331675}" type="pres">
      <dgm:prSet presAssocID="{72B5183C-3204-4A83-B71E-DD6B306CAD4A}" presName="parentLeftMargin" presStyleLbl="node1" presStyleIdx="0" presStyleCnt="5"/>
      <dgm:spPr/>
    </dgm:pt>
    <dgm:pt modelId="{8CEF8029-38A1-A14B-9C72-B582B50E51B4}" type="pres">
      <dgm:prSet presAssocID="{72B5183C-3204-4A83-B71E-DD6B306CAD4A}" presName="parentText" presStyleLbl="node1" presStyleIdx="0" presStyleCnt="5">
        <dgm:presLayoutVars>
          <dgm:chMax val="0"/>
          <dgm:bulletEnabled val="1"/>
        </dgm:presLayoutVars>
      </dgm:prSet>
      <dgm:spPr/>
    </dgm:pt>
    <dgm:pt modelId="{6412A674-B2C5-D74F-A8D7-55C0D8FC5B6C}" type="pres">
      <dgm:prSet presAssocID="{72B5183C-3204-4A83-B71E-DD6B306CAD4A}" presName="negativeSpace" presStyleCnt="0"/>
      <dgm:spPr/>
    </dgm:pt>
    <dgm:pt modelId="{177535D7-AA52-EF4E-9E5B-9015727CAF43}" type="pres">
      <dgm:prSet presAssocID="{72B5183C-3204-4A83-B71E-DD6B306CAD4A}" presName="childText" presStyleLbl="conFgAcc1" presStyleIdx="0" presStyleCnt="5">
        <dgm:presLayoutVars>
          <dgm:bulletEnabled val="1"/>
        </dgm:presLayoutVars>
      </dgm:prSet>
      <dgm:spPr/>
    </dgm:pt>
    <dgm:pt modelId="{AC1094A0-BB00-CA49-A9BE-37E8E97F5C16}" type="pres">
      <dgm:prSet presAssocID="{D16686E9-4436-4266-A982-1ECC5CE41D19}" presName="spaceBetweenRectangles" presStyleCnt="0"/>
      <dgm:spPr/>
    </dgm:pt>
    <dgm:pt modelId="{475D6973-0BEB-8445-B28A-604DE8EAF914}" type="pres">
      <dgm:prSet presAssocID="{E34FE7E4-47E5-417E-8848-3F5C1614A9E7}" presName="parentLin" presStyleCnt="0"/>
      <dgm:spPr/>
    </dgm:pt>
    <dgm:pt modelId="{07FBE020-6125-8242-92B8-079D72284DED}" type="pres">
      <dgm:prSet presAssocID="{E34FE7E4-47E5-417E-8848-3F5C1614A9E7}" presName="parentLeftMargin" presStyleLbl="node1" presStyleIdx="0" presStyleCnt="5"/>
      <dgm:spPr/>
    </dgm:pt>
    <dgm:pt modelId="{9F23455F-73BF-A342-9284-15022B523F1F}" type="pres">
      <dgm:prSet presAssocID="{E34FE7E4-47E5-417E-8848-3F5C1614A9E7}" presName="parentText" presStyleLbl="node1" presStyleIdx="1" presStyleCnt="5">
        <dgm:presLayoutVars>
          <dgm:chMax val="0"/>
          <dgm:bulletEnabled val="1"/>
        </dgm:presLayoutVars>
      </dgm:prSet>
      <dgm:spPr/>
    </dgm:pt>
    <dgm:pt modelId="{5A3EDB87-899E-0441-8400-B643E7E282DA}" type="pres">
      <dgm:prSet presAssocID="{E34FE7E4-47E5-417E-8848-3F5C1614A9E7}" presName="negativeSpace" presStyleCnt="0"/>
      <dgm:spPr/>
    </dgm:pt>
    <dgm:pt modelId="{9CD8F498-AF63-1D46-AC9D-1A1719D2903B}" type="pres">
      <dgm:prSet presAssocID="{E34FE7E4-47E5-417E-8848-3F5C1614A9E7}" presName="childText" presStyleLbl="conFgAcc1" presStyleIdx="1" presStyleCnt="5">
        <dgm:presLayoutVars>
          <dgm:bulletEnabled val="1"/>
        </dgm:presLayoutVars>
      </dgm:prSet>
      <dgm:spPr/>
    </dgm:pt>
    <dgm:pt modelId="{84656368-337F-7A41-ACE9-231E78FB1D17}" type="pres">
      <dgm:prSet presAssocID="{FEBD58BB-57B0-4E04-847B-53B8C6F58993}" presName="spaceBetweenRectangles" presStyleCnt="0"/>
      <dgm:spPr/>
    </dgm:pt>
    <dgm:pt modelId="{71BC95AE-3325-4947-8050-68322D165172}" type="pres">
      <dgm:prSet presAssocID="{26BC77D4-58AF-4AF4-9B28-3F4B3C194BAC}" presName="parentLin" presStyleCnt="0"/>
      <dgm:spPr/>
    </dgm:pt>
    <dgm:pt modelId="{A5C78956-66B4-7941-B22B-4973A50F3969}" type="pres">
      <dgm:prSet presAssocID="{26BC77D4-58AF-4AF4-9B28-3F4B3C194BAC}" presName="parentLeftMargin" presStyleLbl="node1" presStyleIdx="1" presStyleCnt="5"/>
      <dgm:spPr/>
    </dgm:pt>
    <dgm:pt modelId="{EFD9474B-9771-2B40-BB8B-FBF955CE45AF}" type="pres">
      <dgm:prSet presAssocID="{26BC77D4-58AF-4AF4-9B28-3F4B3C194BAC}" presName="parentText" presStyleLbl="node1" presStyleIdx="2" presStyleCnt="5">
        <dgm:presLayoutVars>
          <dgm:chMax val="0"/>
          <dgm:bulletEnabled val="1"/>
        </dgm:presLayoutVars>
      </dgm:prSet>
      <dgm:spPr/>
    </dgm:pt>
    <dgm:pt modelId="{8171A860-B67C-354A-A208-A26DAD85C02F}" type="pres">
      <dgm:prSet presAssocID="{26BC77D4-58AF-4AF4-9B28-3F4B3C194BAC}" presName="negativeSpace" presStyleCnt="0"/>
      <dgm:spPr/>
    </dgm:pt>
    <dgm:pt modelId="{094F9C79-B1EC-7842-801D-6137FB90EB00}" type="pres">
      <dgm:prSet presAssocID="{26BC77D4-58AF-4AF4-9B28-3F4B3C194BAC}" presName="childText" presStyleLbl="conFgAcc1" presStyleIdx="2" presStyleCnt="5">
        <dgm:presLayoutVars>
          <dgm:bulletEnabled val="1"/>
        </dgm:presLayoutVars>
      </dgm:prSet>
      <dgm:spPr/>
    </dgm:pt>
    <dgm:pt modelId="{A4C4BC02-0873-8B43-ADDA-FC589239A44B}" type="pres">
      <dgm:prSet presAssocID="{FFA6B009-395F-42A0-83F9-84035A8136CB}" presName="spaceBetweenRectangles" presStyleCnt="0"/>
      <dgm:spPr/>
    </dgm:pt>
    <dgm:pt modelId="{4B7E04BF-A76B-E340-A838-A6805EE772C8}" type="pres">
      <dgm:prSet presAssocID="{A0EA4848-F347-49B9-B4F0-833E7A129A74}" presName="parentLin" presStyleCnt="0"/>
      <dgm:spPr/>
    </dgm:pt>
    <dgm:pt modelId="{5DE73480-0345-F04C-8074-EC9D053AAA88}" type="pres">
      <dgm:prSet presAssocID="{A0EA4848-F347-49B9-B4F0-833E7A129A74}" presName="parentLeftMargin" presStyleLbl="node1" presStyleIdx="2" presStyleCnt="5"/>
      <dgm:spPr/>
    </dgm:pt>
    <dgm:pt modelId="{2BE9D765-D3F4-334A-97A0-21670A4627AD}" type="pres">
      <dgm:prSet presAssocID="{A0EA4848-F347-49B9-B4F0-833E7A129A74}" presName="parentText" presStyleLbl="node1" presStyleIdx="3" presStyleCnt="5">
        <dgm:presLayoutVars>
          <dgm:chMax val="0"/>
          <dgm:bulletEnabled val="1"/>
        </dgm:presLayoutVars>
      </dgm:prSet>
      <dgm:spPr/>
    </dgm:pt>
    <dgm:pt modelId="{FC1D3F6D-1CF6-8D4D-9508-544EC1567874}" type="pres">
      <dgm:prSet presAssocID="{A0EA4848-F347-49B9-B4F0-833E7A129A74}" presName="negativeSpace" presStyleCnt="0"/>
      <dgm:spPr/>
    </dgm:pt>
    <dgm:pt modelId="{1C7FAAB1-4B7C-854F-85B8-F5950C625917}" type="pres">
      <dgm:prSet presAssocID="{A0EA4848-F347-49B9-B4F0-833E7A129A74}" presName="childText" presStyleLbl="conFgAcc1" presStyleIdx="3" presStyleCnt="5">
        <dgm:presLayoutVars>
          <dgm:bulletEnabled val="1"/>
        </dgm:presLayoutVars>
      </dgm:prSet>
      <dgm:spPr/>
    </dgm:pt>
    <dgm:pt modelId="{46B0B4D0-825D-524C-B4C1-C2F0E29A19C9}" type="pres">
      <dgm:prSet presAssocID="{FBDED4F6-EB34-4434-888C-55ABB29E5E65}" presName="spaceBetweenRectangles" presStyleCnt="0"/>
      <dgm:spPr/>
    </dgm:pt>
    <dgm:pt modelId="{D44CBF20-27F5-0B4A-99D9-93BDB18B7A33}" type="pres">
      <dgm:prSet presAssocID="{3F0A3B84-EE4B-E047-B2E5-26ED0823130B}" presName="parentLin" presStyleCnt="0"/>
      <dgm:spPr/>
    </dgm:pt>
    <dgm:pt modelId="{675246D6-E24B-4D43-B3F2-C8C4E5D6C073}" type="pres">
      <dgm:prSet presAssocID="{3F0A3B84-EE4B-E047-B2E5-26ED0823130B}" presName="parentLeftMargin" presStyleLbl="node1" presStyleIdx="3" presStyleCnt="5"/>
      <dgm:spPr/>
    </dgm:pt>
    <dgm:pt modelId="{398F6C08-A9C1-A04B-8EE0-B047AD6D6096}" type="pres">
      <dgm:prSet presAssocID="{3F0A3B84-EE4B-E047-B2E5-26ED0823130B}" presName="parentText" presStyleLbl="node1" presStyleIdx="4" presStyleCnt="5">
        <dgm:presLayoutVars>
          <dgm:chMax val="0"/>
          <dgm:bulletEnabled val="1"/>
        </dgm:presLayoutVars>
      </dgm:prSet>
      <dgm:spPr/>
    </dgm:pt>
    <dgm:pt modelId="{EDBBF5C4-C241-674D-B3A2-F6FCC35A5EC6}" type="pres">
      <dgm:prSet presAssocID="{3F0A3B84-EE4B-E047-B2E5-26ED0823130B}" presName="negativeSpace" presStyleCnt="0"/>
      <dgm:spPr/>
    </dgm:pt>
    <dgm:pt modelId="{BCC80D94-3D45-D145-A1D9-873BA284D160}" type="pres">
      <dgm:prSet presAssocID="{3F0A3B84-EE4B-E047-B2E5-26ED0823130B}" presName="childText" presStyleLbl="conFgAcc1" presStyleIdx="4" presStyleCnt="5">
        <dgm:presLayoutVars>
          <dgm:bulletEnabled val="1"/>
        </dgm:presLayoutVars>
      </dgm:prSet>
      <dgm:spPr/>
    </dgm:pt>
  </dgm:ptLst>
  <dgm:cxnLst>
    <dgm:cxn modelId="{35168C08-8095-044B-96B4-8FA04CC8CADD}" srcId="{5F86EF84-B67A-4C49-8437-0FBC5AC6D9A9}" destId="{3F0A3B84-EE4B-E047-B2E5-26ED0823130B}" srcOrd="4" destOrd="0" parTransId="{F6FA68EE-0EFC-B843-8DCB-50B689A68B9B}" sibTransId="{0044F0F4-3FF5-FA4D-B278-E993F7CCF74F}"/>
    <dgm:cxn modelId="{703EC51F-602D-D44F-A4BB-971DC43541D3}" type="presOf" srcId="{26BC77D4-58AF-4AF4-9B28-3F4B3C194BAC}" destId="{A5C78956-66B4-7941-B22B-4973A50F3969}" srcOrd="0" destOrd="0" presId="urn:microsoft.com/office/officeart/2005/8/layout/list1"/>
    <dgm:cxn modelId="{18E3232A-7E8D-8B4D-807E-ED1816071A23}" type="presOf" srcId="{A0EA4848-F347-49B9-B4F0-833E7A129A74}" destId="{5DE73480-0345-F04C-8074-EC9D053AAA88}" srcOrd="0" destOrd="0" presId="urn:microsoft.com/office/officeart/2005/8/layout/list1"/>
    <dgm:cxn modelId="{319F2F47-CD20-E54B-AE21-2BB13D22A549}" type="presOf" srcId="{3F0A3B84-EE4B-E047-B2E5-26ED0823130B}" destId="{398F6C08-A9C1-A04B-8EE0-B047AD6D6096}" srcOrd="1" destOrd="0" presId="urn:microsoft.com/office/officeart/2005/8/layout/list1"/>
    <dgm:cxn modelId="{221B5F59-24B9-C64A-AF42-A960E0CAB1FA}" type="presOf" srcId="{26BC77D4-58AF-4AF4-9B28-3F4B3C194BAC}" destId="{EFD9474B-9771-2B40-BB8B-FBF955CE45AF}" srcOrd="1" destOrd="0" presId="urn:microsoft.com/office/officeart/2005/8/layout/list1"/>
    <dgm:cxn modelId="{48C34282-44C1-C248-BB4A-53AE89D7D74A}" type="presOf" srcId="{5F86EF84-B67A-4C49-8437-0FBC5AC6D9A9}" destId="{31B42D9F-AF58-FF4D-8251-A54B046757C5}" srcOrd="0" destOrd="0" presId="urn:microsoft.com/office/officeart/2005/8/layout/list1"/>
    <dgm:cxn modelId="{9191509C-2FBA-E445-8ECD-67F942E2BD8F}" type="presOf" srcId="{3F0A3B84-EE4B-E047-B2E5-26ED0823130B}" destId="{675246D6-E24B-4D43-B3F2-C8C4E5D6C073}" srcOrd="0" destOrd="0" presId="urn:microsoft.com/office/officeart/2005/8/layout/list1"/>
    <dgm:cxn modelId="{451DC8A4-915E-4D4C-9E46-AB545C5CDD55}" type="presOf" srcId="{E34FE7E4-47E5-417E-8848-3F5C1614A9E7}" destId="{9F23455F-73BF-A342-9284-15022B523F1F}" srcOrd="1" destOrd="0" presId="urn:microsoft.com/office/officeart/2005/8/layout/list1"/>
    <dgm:cxn modelId="{747034A6-1FAD-D44F-815C-0DDFCD4A4D04}" type="presOf" srcId="{A0EA4848-F347-49B9-B4F0-833E7A129A74}" destId="{2BE9D765-D3F4-334A-97A0-21670A4627AD}" srcOrd="1" destOrd="0" presId="urn:microsoft.com/office/officeart/2005/8/layout/list1"/>
    <dgm:cxn modelId="{983890B1-A2F8-452E-B691-C5C8C8B143ED}" srcId="{5F86EF84-B67A-4C49-8437-0FBC5AC6D9A9}" destId="{E34FE7E4-47E5-417E-8848-3F5C1614A9E7}" srcOrd="1" destOrd="0" parTransId="{B28AF104-46CC-4F47-802B-67A534A71275}" sibTransId="{FEBD58BB-57B0-4E04-847B-53B8C6F58993}"/>
    <dgm:cxn modelId="{A259CCC2-1887-2046-99E2-190AA4399303}" type="presOf" srcId="{E34FE7E4-47E5-417E-8848-3F5C1614A9E7}" destId="{07FBE020-6125-8242-92B8-079D72284DED}" srcOrd="0" destOrd="0" presId="urn:microsoft.com/office/officeart/2005/8/layout/list1"/>
    <dgm:cxn modelId="{0F19C2DA-5F86-416F-8FE8-7A33F99BF8AD}" srcId="{5F86EF84-B67A-4C49-8437-0FBC5AC6D9A9}" destId="{26BC77D4-58AF-4AF4-9B28-3F4B3C194BAC}" srcOrd="2" destOrd="0" parTransId="{5DB30EAF-A102-4D3F-B7E8-B8BA18B9BECA}" sibTransId="{FFA6B009-395F-42A0-83F9-84035A8136CB}"/>
    <dgm:cxn modelId="{846C3EE7-01F0-014D-9CE9-86A15ED018EF}" type="presOf" srcId="{72B5183C-3204-4A83-B71E-DD6B306CAD4A}" destId="{DA1FA541-40C2-7040-A91D-363E0E331675}" srcOrd="0" destOrd="0" presId="urn:microsoft.com/office/officeart/2005/8/layout/list1"/>
    <dgm:cxn modelId="{ADFAE0EF-79C3-4BFD-ADC6-013BFE2D3B87}" srcId="{5F86EF84-B67A-4C49-8437-0FBC5AC6D9A9}" destId="{A0EA4848-F347-49B9-B4F0-833E7A129A74}" srcOrd="3" destOrd="0" parTransId="{354AE466-5DE6-4A64-B126-CA681751DD83}" sibTransId="{FBDED4F6-EB34-4434-888C-55ABB29E5E65}"/>
    <dgm:cxn modelId="{F44D25F4-FFAA-497F-960E-77FB99D0E5B3}" srcId="{5F86EF84-B67A-4C49-8437-0FBC5AC6D9A9}" destId="{72B5183C-3204-4A83-B71E-DD6B306CAD4A}" srcOrd="0" destOrd="0" parTransId="{5B1DB527-243A-4FDE-AE1B-55CBA1F62C2F}" sibTransId="{D16686E9-4436-4266-A982-1ECC5CE41D19}"/>
    <dgm:cxn modelId="{7BF69CF7-ADB4-0C42-BC6F-F77CBA85C8EF}" type="presOf" srcId="{72B5183C-3204-4A83-B71E-DD6B306CAD4A}" destId="{8CEF8029-38A1-A14B-9C72-B582B50E51B4}" srcOrd="1" destOrd="0" presId="urn:microsoft.com/office/officeart/2005/8/layout/list1"/>
    <dgm:cxn modelId="{4DE25225-8F59-FE40-9689-281E75D67A57}" type="presParOf" srcId="{31B42D9F-AF58-FF4D-8251-A54B046757C5}" destId="{1172EFF8-640C-A648-BF79-DAF05A76F3D2}" srcOrd="0" destOrd="0" presId="urn:microsoft.com/office/officeart/2005/8/layout/list1"/>
    <dgm:cxn modelId="{1BD6D8FB-FD67-B84F-83A9-5F170A17A9F1}" type="presParOf" srcId="{1172EFF8-640C-A648-BF79-DAF05A76F3D2}" destId="{DA1FA541-40C2-7040-A91D-363E0E331675}" srcOrd="0" destOrd="0" presId="urn:microsoft.com/office/officeart/2005/8/layout/list1"/>
    <dgm:cxn modelId="{3368BEB6-1AE7-F146-95EF-E8B73B7326AA}" type="presParOf" srcId="{1172EFF8-640C-A648-BF79-DAF05A76F3D2}" destId="{8CEF8029-38A1-A14B-9C72-B582B50E51B4}" srcOrd="1" destOrd="0" presId="urn:microsoft.com/office/officeart/2005/8/layout/list1"/>
    <dgm:cxn modelId="{DDC32977-BB24-C24E-AD06-D2AD048A9158}" type="presParOf" srcId="{31B42D9F-AF58-FF4D-8251-A54B046757C5}" destId="{6412A674-B2C5-D74F-A8D7-55C0D8FC5B6C}" srcOrd="1" destOrd="0" presId="urn:microsoft.com/office/officeart/2005/8/layout/list1"/>
    <dgm:cxn modelId="{8D80D7F7-8FC4-4A4A-BE6D-FBFADF296992}" type="presParOf" srcId="{31B42D9F-AF58-FF4D-8251-A54B046757C5}" destId="{177535D7-AA52-EF4E-9E5B-9015727CAF43}" srcOrd="2" destOrd="0" presId="urn:microsoft.com/office/officeart/2005/8/layout/list1"/>
    <dgm:cxn modelId="{3066EFBB-7517-6D4B-90E2-F0EAC36D7353}" type="presParOf" srcId="{31B42D9F-AF58-FF4D-8251-A54B046757C5}" destId="{AC1094A0-BB00-CA49-A9BE-37E8E97F5C16}" srcOrd="3" destOrd="0" presId="urn:microsoft.com/office/officeart/2005/8/layout/list1"/>
    <dgm:cxn modelId="{EC2FBAC9-91AA-E04A-92E0-259B59125F83}" type="presParOf" srcId="{31B42D9F-AF58-FF4D-8251-A54B046757C5}" destId="{475D6973-0BEB-8445-B28A-604DE8EAF914}" srcOrd="4" destOrd="0" presId="urn:microsoft.com/office/officeart/2005/8/layout/list1"/>
    <dgm:cxn modelId="{4D034AAC-252D-D24B-ABD7-B01774BAE613}" type="presParOf" srcId="{475D6973-0BEB-8445-B28A-604DE8EAF914}" destId="{07FBE020-6125-8242-92B8-079D72284DED}" srcOrd="0" destOrd="0" presId="urn:microsoft.com/office/officeart/2005/8/layout/list1"/>
    <dgm:cxn modelId="{876DA659-D7C2-E944-87F4-6D0031EBE9BC}" type="presParOf" srcId="{475D6973-0BEB-8445-B28A-604DE8EAF914}" destId="{9F23455F-73BF-A342-9284-15022B523F1F}" srcOrd="1" destOrd="0" presId="urn:microsoft.com/office/officeart/2005/8/layout/list1"/>
    <dgm:cxn modelId="{CDA11C41-D456-0040-BA56-A582822E72D1}" type="presParOf" srcId="{31B42D9F-AF58-FF4D-8251-A54B046757C5}" destId="{5A3EDB87-899E-0441-8400-B643E7E282DA}" srcOrd="5" destOrd="0" presId="urn:microsoft.com/office/officeart/2005/8/layout/list1"/>
    <dgm:cxn modelId="{1F564B95-A7FF-954A-A08B-0CA64CB3DB4A}" type="presParOf" srcId="{31B42D9F-AF58-FF4D-8251-A54B046757C5}" destId="{9CD8F498-AF63-1D46-AC9D-1A1719D2903B}" srcOrd="6" destOrd="0" presId="urn:microsoft.com/office/officeart/2005/8/layout/list1"/>
    <dgm:cxn modelId="{DB3CCAE9-21FE-E843-BF53-82D65A3DD2E8}" type="presParOf" srcId="{31B42D9F-AF58-FF4D-8251-A54B046757C5}" destId="{84656368-337F-7A41-ACE9-231E78FB1D17}" srcOrd="7" destOrd="0" presId="urn:microsoft.com/office/officeart/2005/8/layout/list1"/>
    <dgm:cxn modelId="{96C2BC11-D3C1-4146-98B8-232EC15C32D7}" type="presParOf" srcId="{31B42D9F-AF58-FF4D-8251-A54B046757C5}" destId="{71BC95AE-3325-4947-8050-68322D165172}" srcOrd="8" destOrd="0" presId="urn:microsoft.com/office/officeart/2005/8/layout/list1"/>
    <dgm:cxn modelId="{EE44CC27-B015-474B-8655-1E1006BE6496}" type="presParOf" srcId="{71BC95AE-3325-4947-8050-68322D165172}" destId="{A5C78956-66B4-7941-B22B-4973A50F3969}" srcOrd="0" destOrd="0" presId="urn:microsoft.com/office/officeart/2005/8/layout/list1"/>
    <dgm:cxn modelId="{50B2D664-7113-7E41-B06B-2C32A8777F4C}" type="presParOf" srcId="{71BC95AE-3325-4947-8050-68322D165172}" destId="{EFD9474B-9771-2B40-BB8B-FBF955CE45AF}" srcOrd="1" destOrd="0" presId="urn:microsoft.com/office/officeart/2005/8/layout/list1"/>
    <dgm:cxn modelId="{32FAD241-A71F-7D44-9FAB-1A490E1C84D8}" type="presParOf" srcId="{31B42D9F-AF58-FF4D-8251-A54B046757C5}" destId="{8171A860-B67C-354A-A208-A26DAD85C02F}" srcOrd="9" destOrd="0" presId="urn:microsoft.com/office/officeart/2005/8/layout/list1"/>
    <dgm:cxn modelId="{97A11D8D-83F6-F149-B336-19BDE2BD02C8}" type="presParOf" srcId="{31B42D9F-AF58-FF4D-8251-A54B046757C5}" destId="{094F9C79-B1EC-7842-801D-6137FB90EB00}" srcOrd="10" destOrd="0" presId="urn:microsoft.com/office/officeart/2005/8/layout/list1"/>
    <dgm:cxn modelId="{70E937C7-D4D9-2149-A0D0-6DBB26C33F8D}" type="presParOf" srcId="{31B42D9F-AF58-FF4D-8251-A54B046757C5}" destId="{A4C4BC02-0873-8B43-ADDA-FC589239A44B}" srcOrd="11" destOrd="0" presId="urn:microsoft.com/office/officeart/2005/8/layout/list1"/>
    <dgm:cxn modelId="{5183EFD3-2021-5A46-BDD9-632C26A95AF0}" type="presParOf" srcId="{31B42D9F-AF58-FF4D-8251-A54B046757C5}" destId="{4B7E04BF-A76B-E340-A838-A6805EE772C8}" srcOrd="12" destOrd="0" presId="urn:microsoft.com/office/officeart/2005/8/layout/list1"/>
    <dgm:cxn modelId="{02D87528-8556-C244-AAC0-3C47B71D244C}" type="presParOf" srcId="{4B7E04BF-A76B-E340-A838-A6805EE772C8}" destId="{5DE73480-0345-F04C-8074-EC9D053AAA88}" srcOrd="0" destOrd="0" presId="urn:microsoft.com/office/officeart/2005/8/layout/list1"/>
    <dgm:cxn modelId="{1B96C5AD-4B67-2F43-8DF2-1FDF1CABE7DE}" type="presParOf" srcId="{4B7E04BF-A76B-E340-A838-A6805EE772C8}" destId="{2BE9D765-D3F4-334A-97A0-21670A4627AD}" srcOrd="1" destOrd="0" presId="urn:microsoft.com/office/officeart/2005/8/layout/list1"/>
    <dgm:cxn modelId="{64D06935-D921-284D-B527-3FEDA62B0029}" type="presParOf" srcId="{31B42D9F-AF58-FF4D-8251-A54B046757C5}" destId="{FC1D3F6D-1CF6-8D4D-9508-544EC1567874}" srcOrd="13" destOrd="0" presId="urn:microsoft.com/office/officeart/2005/8/layout/list1"/>
    <dgm:cxn modelId="{A00219A3-3A96-D243-9748-78D5A622237B}" type="presParOf" srcId="{31B42D9F-AF58-FF4D-8251-A54B046757C5}" destId="{1C7FAAB1-4B7C-854F-85B8-F5950C625917}" srcOrd="14" destOrd="0" presId="urn:microsoft.com/office/officeart/2005/8/layout/list1"/>
    <dgm:cxn modelId="{5020E5A7-2F44-614D-B5F9-2EE7DB611F70}" type="presParOf" srcId="{31B42D9F-AF58-FF4D-8251-A54B046757C5}" destId="{46B0B4D0-825D-524C-B4C1-C2F0E29A19C9}" srcOrd="15" destOrd="0" presId="urn:microsoft.com/office/officeart/2005/8/layout/list1"/>
    <dgm:cxn modelId="{1938B845-8625-E245-867F-46D129B243BE}" type="presParOf" srcId="{31B42D9F-AF58-FF4D-8251-A54B046757C5}" destId="{D44CBF20-27F5-0B4A-99D9-93BDB18B7A33}" srcOrd="16" destOrd="0" presId="urn:microsoft.com/office/officeart/2005/8/layout/list1"/>
    <dgm:cxn modelId="{41CAF845-D926-F24E-9BFF-EC0FF39597EC}" type="presParOf" srcId="{D44CBF20-27F5-0B4A-99D9-93BDB18B7A33}" destId="{675246D6-E24B-4D43-B3F2-C8C4E5D6C073}" srcOrd="0" destOrd="0" presId="urn:microsoft.com/office/officeart/2005/8/layout/list1"/>
    <dgm:cxn modelId="{526D2A8A-7477-9943-A6F2-FEAA87B88267}" type="presParOf" srcId="{D44CBF20-27F5-0B4A-99D9-93BDB18B7A33}" destId="{398F6C08-A9C1-A04B-8EE0-B047AD6D6096}" srcOrd="1" destOrd="0" presId="urn:microsoft.com/office/officeart/2005/8/layout/list1"/>
    <dgm:cxn modelId="{12CBA513-2698-F945-8DF0-758F8E6F1DA7}" type="presParOf" srcId="{31B42D9F-AF58-FF4D-8251-A54B046757C5}" destId="{EDBBF5C4-C241-674D-B3A2-F6FCC35A5EC6}" srcOrd="17" destOrd="0" presId="urn:microsoft.com/office/officeart/2005/8/layout/list1"/>
    <dgm:cxn modelId="{02E08808-4B30-844B-8749-1D56556794A2}" type="presParOf" srcId="{31B42D9F-AF58-FF4D-8251-A54B046757C5}" destId="{BCC80D94-3D45-D145-A1D9-873BA284D160}"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DEB8B7-CB14-4552-8315-79E2C7599E1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696CEC0-2774-42C8-9197-E7E43AECA42A}">
      <dgm:prSet/>
      <dgm:spPr/>
      <dgm:t>
        <a:bodyPr/>
        <a:lstStyle/>
        <a:p>
          <a:pPr>
            <a:lnSpc>
              <a:spcPct val="100000"/>
            </a:lnSpc>
          </a:pPr>
          <a:r>
            <a:rPr lang="en-GB" b="0" i="0" dirty="0"/>
            <a:t>A clear correlation between companies' gender diversity and profitability: 25% more likely to have above average profitability - a source of competitive advantage and an enabler of growth </a:t>
          </a:r>
        </a:p>
        <a:p>
          <a:pPr>
            <a:lnSpc>
              <a:spcPct val="100000"/>
            </a:lnSpc>
          </a:pPr>
          <a:r>
            <a:rPr lang="en-GB" b="0" i="0" dirty="0"/>
            <a:t>McKinsey, </a:t>
          </a:r>
          <a:r>
            <a:rPr lang="en-GB" b="0" i="0" dirty="0">
              <a:hlinkClick xmlns:r="http://schemas.openxmlformats.org/officeDocument/2006/relationships" r:id="rId1"/>
            </a:rPr>
            <a:t>Diversity wins: How inclusion matters </a:t>
          </a:r>
          <a:r>
            <a:rPr lang="en-GB" b="0" i="0" dirty="0"/>
            <a:t>2020</a:t>
          </a:r>
          <a:endParaRPr lang="en-US" dirty="0"/>
        </a:p>
      </dgm:t>
    </dgm:pt>
    <dgm:pt modelId="{E03471CC-C6C2-4E4E-B5B4-3109F63A39EA}" type="parTrans" cxnId="{A5DFA5A1-FB0D-4E6B-B1EB-04AFFFA0E015}">
      <dgm:prSet/>
      <dgm:spPr/>
      <dgm:t>
        <a:bodyPr/>
        <a:lstStyle/>
        <a:p>
          <a:endParaRPr lang="en-US" sz="1800"/>
        </a:p>
      </dgm:t>
    </dgm:pt>
    <dgm:pt modelId="{4687BEF7-3866-4070-A845-954365D475A9}" type="sibTrans" cxnId="{A5DFA5A1-FB0D-4E6B-B1EB-04AFFFA0E015}">
      <dgm:prSet/>
      <dgm:spPr/>
      <dgm:t>
        <a:bodyPr/>
        <a:lstStyle/>
        <a:p>
          <a:endParaRPr lang="en-US"/>
        </a:p>
      </dgm:t>
    </dgm:pt>
    <dgm:pt modelId="{ADB1ECEA-54A1-49F8-A3CF-A64CCA32A40E}">
      <dgm:prSet/>
      <dgm:spPr/>
      <dgm:t>
        <a:bodyPr/>
        <a:lstStyle/>
        <a:p>
          <a:pPr>
            <a:lnSpc>
              <a:spcPct val="100000"/>
            </a:lnSpc>
          </a:pPr>
          <a:r>
            <a:rPr lang="en-GB" b="0" i="0" dirty="0"/>
            <a:t>A survey of the Institute of Directors Members found that a diverse board strongly drives effective business, 64% agree. </a:t>
          </a:r>
        </a:p>
        <a:p>
          <a:pPr>
            <a:lnSpc>
              <a:spcPct val="100000"/>
            </a:lnSpc>
          </a:pPr>
          <a:r>
            <a:rPr lang="en-GB" b="0" i="0" dirty="0"/>
            <a:t>Diverse leadership reduces groupthink and increases the ability to innovate </a:t>
          </a:r>
        </a:p>
        <a:p>
          <a:pPr>
            <a:lnSpc>
              <a:spcPct val="100000"/>
            </a:lnSpc>
          </a:pPr>
          <a:r>
            <a:rPr lang="en-GB" b="0" i="0" dirty="0"/>
            <a:t>The Future of Business: harnessing diverse talent for success. The </a:t>
          </a:r>
          <a:r>
            <a:rPr lang="en-GB" b="0" i="0" dirty="0" err="1"/>
            <a:t>IoD</a:t>
          </a:r>
          <a:r>
            <a:rPr lang="en-GB" b="0" i="0" dirty="0"/>
            <a:t>, 2023 </a:t>
          </a:r>
          <a:endParaRPr lang="en-US" dirty="0"/>
        </a:p>
      </dgm:t>
    </dgm:pt>
    <dgm:pt modelId="{3C14BE77-00AC-46C0-B58D-EB74D3F3CBBF}" type="parTrans" cxnId="{D9E6970F-FC4B-4889-9246-36A92DE360E3}">
      <dgm:prSet/>
      <dgm:spPr/>
      <dgm:t>
        <a:bodyPr/>
        <a:lstStyle/>
        <a:p>
          <a:endParaRPr lang="en-US" sz="1800"/>
        </a:p>
      </dgm:t>
    </dgm:pt>
    <dgm:pt modelId="{23ABEF8F-3CC5-4CE1-A2AE-544BF27E0DC8}" type="sibTrans" cxnId="{D9E6970F-FC4B-4889-9246-36A92DE360E3}">
      <dgm:prSet/>
      <dgm:spPr/>
      <dgm:t>
        <a:bodyPr/>
        <a:lstStyle/>
        <a:p>
          <a:endParaRPr lang="en-US"/>
        </a:p>
      </dgm:t>
    </dgm:pt>
    <dgm:pt modelId="{AECCD05F-9356-4CC6-8971-4642C816B88B}" type="pres">
      <dgm:prSet presAssocID="{21DEB8B7-CB14-4552-8315-79E2C7599E10}" presName="root" presStyleCnt="0">
        <dgm:presLayoutVars>
          <dgm:dir/>
          <dgm:resizeHandles val="exact"/>
        </dgm:presLayoutVars>
      </dgm:prSet>
      <dgm:spPr/>
    </dgm:pt>
    <dgm:pt modelId="{1C1725A8-A6D3-42C4-8E73-7A1208ECFAA6}" type="pres">
      <dgm:prSet presAssocID="{E696CEC0-2774-42C8-9197-E7E43AECA42A}" presName="compNode" presStyleCnt="0"/>
      <dgm:spPr/>
    </dgm:pt>
    <dgm:pt modelId="{6274A3EE-DC5B-4DD3-A06D-18FB76715F46}" type="pres">
      <dgm:prSet presAssocID="{E696CEC0-2774-42C8-9197-E7E43AECA42A}" presName="bgRect" presStyleLbl="bgShp" presStyleIdx="0" presStyleCnt="2"/>
      <dgm:spPr/>
    </dgm:pt>
    <dgm:pt modelId="{44B06DC1-9A69-4F9F-AC24-24BD23A38202}" type="pres">
      <dgm:prSet presAssocID="{E696CEC0-2774-42C8-9197-E7E43AECA42A}"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llar"/>
        </a:ext>
      </dgm:extLst>
    </dgm:pt>
    <dgm:pt modelId="{C624D3FC-7C8E-46D1-98E3-B950E1300559}" type="pres">
      <dgm:prSet presAssocID="{E696CEC0-2774-42C8-9197-E7E43AECA42A}" presName="spaceRect" presStyleCnt="0"/>
      <dgm:spPr/>
    </dgm:pt>
    <dgm:pt modelId="{C52BF85B-90B2-455A-8861-6235638BD977}" type="pres">
      <dgm:prSet presAssocID="{E696CEC0-2774-42C8-9197-E7E43AECA42A}" presName="parTx" presStyleLbl="revTx" presStyleIdx="0" presStyleCnt="2">
        <dgm:presLayoutVars>
          <dgm:chMax val="0"/>
          <dgm:chPref val="0"/>
        </dgm:presLayoutVars>
      </dgm:prSet>
      <dgm:spPr/>
    </dgm:pt>
    <dgm:pt modelId="{29CE53BE-A5AB-4AA6-86F3-A4EE2A9DC1A8}" type="pres">
      <dgm:prSet presAssocID="{4687BEF7-3866-4070-A845-954365D475A9}" presName="sibTrans" presStyleCnt="0"/>
      <dgm:spPr/>
    </dgm:pt>
    <dgm:pt modelId="{92DF3227-1874-42DD-966B-F46F0FC0A5D9}" type="pres">
      <dgm:prSet presAssocID="{ADB1ECEA-54A1-49F8-A3CF-A64CCA32A40E}" presName="compNode" presStyleCnt="0"/>
      <dgm:spPr/>
    </dgm:pt>
    <dgm:pt modelId="{5BBEEDE3-C3DD-4880-987A-7249F120930E}" type="pres">
      <dgm:prSet presAssocID="{ADB1ECEA-54A1-49F8-A3CF-A64CCA32A40E}" presName="bgRect" presStyleLbl="bgShp" presStyleIdx="1" presStyleCnt="2"/>
      <dgm:spPr/>
    </dgm:pt>
    <dgm:pt modelId="{A75EE7DA-AFA7-4D23-AC3A-3298D211E10C}" type="pres">
      <dgm:prSet presAssocID="{ADB1ECEA-54A1-49F8-A3CF-A64CCA32A40E}"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Group Success"/>
        </a:ext>
      </dgm:extLst>
    </dgm:pt>
    <dgm:pt modelId="{51D6455B-15D4-4C0A-A5D4-B345E02F2CCC}" type="pres">
      <dgm:prSet presAssocID="{ADB1ECEA-54A1-49F8-A3CF-A64CCA32A40E}" presName="spaceRect" presStyleCnt="0"/>
      <dgm:spPr/>
    </dgm:pt>
    <dgm:pt modelId="{D6FDC533-A8DC-4CE1-9FB1-84A1766C3B62}" type="pres">
      <dgm:prSet presAssocID="{ADB1ECEA-54A1-49F8-A3CF-A64CCA32A40E}" presName="parTx" presStyleLbl="revTx" presStyleIdx="1" presStyleCnt="2">
        <dgm:presLayoutVars>
          <dgm:chMax val="0"/>
          <dgm:chPref val="0"/>
        </dgm:presLayoutVars>
      </dgm:prSet>
      <dgm:spPr/>
    </dgm:pt>
  </dgm:ptLst>
  <dgm:cxnLst>
    <dgm:cxn modelId="{D9E6970F-FC4B-4889-9246-36A92DE360E3}" srcId="{21DEB8B7-CB14-4552-8315-79E2C7599E10}" destId="{ADB1ECEA-54A1-49F8-A3CF-A64CCA32A40E}" srcOrd="1" destOrd="0" parTransId="{3C14BE77-00AC-46C0-B58D-EB74D3F3CBBF}" sibTransId="{23ABEF8F-3CC5-4CE1-A2AE-544BF27E0DC8}"/>
    <dgm:cxn modelId="{08A49019-3228-3947-909B-0656A4837B8D}" type="presOf" srcId="{ADB1ECEA-54A1-49F8-A3CF-A64CCA32A40E}" destId="{D6FDC533-A8DC-4CE1-9FB1-84A1766C3B62}" srcOrd="0" destOrd="0" presId="urn:microsoft.com/office/officeart/2018/2/layout/IconVerticalSolidList"/>
    <dgm:cxn modelId="{233D0568-1870-D541-B9EE-062C862BE833}" type="presOf" srcId="{E696CEC0-2774-42C8-9197-E7E43AECA42A}" destId="{C52BF85B-90B2-455A-8861-6235638BD977}" srcOrd="0" destOrd="0" presId="urn:microsoft.com/office/officeart/2018/2/layout/IconVerticalSolidList"/>
    <dgm:cxn modelId="{A5DFA5A1-FB0D-4E6B-B1EB-04AFFFA0E015}" srcId="{21DEB8B7-CB14-4552-8315-79E2C7599E10}" destId="{E696CEC0-2774-42C8-9197-E7E43AECA42A}" srcOrd="0" destOrd="0" parTransId="{E03471CC-C6C2-4E4E-B5B4-3109F63A39EA}" sibTransId="{4687BEF7-3866-4070-A845-954365D475A9}"/>
    <dgm:cxn modelId="{1B26C6E7-3685-F645-B42D-B72121CCBB06}" type="presOf" srcId="{21DEB8B7-CB14-4552-8315-79E2C7599E10}" destId="{AECCD05F-9356-4CC6-8971-4642C816B88B}" srcOrd="0" destOrd="0" presId="urn:microsoft.com/office/officeart/2018/2/layout/IconVerticalSolidList"/>
    <dgm:cxn modelId="{3C8BC6FA-ECF1-E142-BAB4-C5D80E06B043}" type="presParOf" srcId="{AECCD05F-9356-4CC6-8971-4642C816B88B}" destId="{1C1725A8-A6D3-42C4-8E73-7A1208ECFAA6}" srcOrd="0" destOrd="0" presId="urn:microsoft.com/office/officeart/2018/2/layout/IconVerticalSolidList"/>
    <dgm:cxn modelId="{BF28A703-ACE1-C045-BC65-F451245D8DB8}" type="presParOf" srcId="{1C1725A8-A6D3-42C4-8E73-7A1208ECFAA6}" destId="{6274A3EE-DC5B-4DD3-A06D-18FB76715F46}" srcOrd="0" destOrd="0" presId="urn:microsoft.com/office/officeart/2018/2/layout/IconVerticalSolidList"/>
    <dgm:cxn modelId="{E5A58AEC-EA33-A647-B3A2-C407F1A0B26C}" type="presParOf" srcId="{1C1725A8-A6D3-42C4-8E73-7A1208ECFAA6}" destId="{44B06DC1-9A69-4F9F-AC24-24BD23A38202}" srcOrd="1" destOrd="0" presId="urn:microsoft.com/office/officeart/2018/2/layout/IconVerticalSolidList"/>
    <dgm:cxn modelId="{1C44808A-3E41-934B-A85C-47E30C9B3464}" type="presParOf" srcId="{1C1725A8-A6D3-42C4-8E73-7A1208ECFAA6}" destId="{C624D3FC-7C8E-46D1-98E3-B950E1300559}" srcOrd="2" destOrd="0" presId="urn:microsoft.com/office/officeart/2018/2/layout/IconVerticalSolidList"/>
    <dgm:cxn modelId="{34000189-B029-154D-A704-157BEBB88163}" type="presParOf" srcId="{1C1725A8-A6D3-42C4-8E73-7A1208ECFAA6}" destId="{C52BF85B-90B2-455A-8861-6235638BD977}" srcOrd="3" destOrd="0" presId="urn:microsoft.com/office/officeart/2018/2/layout/IconVerticalSolidList"/>
    <dgm:cxn modelId="{BE2B8B12-EF85-6C45-85E0-8026DD11E527}" type="presParOf" srcId="{AECCD05F-9356-4CC6-8971-4642C816B88B}" destId="{29CE53BE-A5AB-4AA6-86F3-A4EE2A9DC1A8}" srcOrd="1" destOrd="0" presId="urn:microsoft.com/office/officeart/2018/2/layout/IconVerticalSolidList"/>
    <dgm:cxn modelId="{69037078-F5B3-624B-9B48-E3007769B441}" type="presParOf" srcId="{AECCD05F-9356-4CC6-8971-4642C816B88B}" destId="{92DF3227-1874-42DD-966B-F46F0FC0A5D9}" srcOrd="2" destOrd="0" presId="urn:microsoft.com/office/officeart/2018/2/layout/IconVerticalSolidList"/>
    <dgm:cxn modelId="{D300F20C-605D-B042-A653-E7DF06A5A3C4}" type="presParOf" srcId="{92DF3227-1874-42DD-966B-F46F0FC0A5D9}" destId="{5BBEEDE3-C3DD-4880-987A-7249F120930E}" srcOrd="0" destOrd="0" presId="urn:microsoft.com/office/officeart/2018/2/layout/IconVerticalSolidList"/>
    <dgm:cxn modelId="{6A239412-6359-3A48-AAEE-24A8D64E27C6}" type="presParOf" srcId="{92DF3227-1874-42DD-966B-F46F0FC0A5D9}" destId="{A75EE7DA-AFA7-4D23-AC3A-3298D211E10C}" srcOrd="1" destOrd="0" presId="urn:microsoft.com/office/officeart/2018/2/layout/IconVerticalSolidList"/>
    <dgm:cxn modelId="{FD375B91-463A-8B4F-B321-C802A818A9C7}" type="presParOf" srcId="{92DF3227-1874-42DD-966B-F46F0FC0A5D9}" destId="{51D6455B-15D4-4C0A-A5D4-B345E02F2CCC}" srcOrd="2" destOrd="0" presId="urn:microsoft.com/office/officeart/2018/2/layout/IconVerticalSolidList"/>
    <dgm:cxn modelId="{35671E47-59F4-0746-B3A9-3AC9AFD6426E}" type="presParOf" srcId="{92DF3227-1874-42DD-966B-F46F0FC0A5D9}" destId="{D6FDC533-A8DC-4CE1-9FB1-84A1766C3B6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53D178-FBA3-814C-BFA9-4B78E33152CB}" type="doc">
      <dgm:prSet loTypeId="urn:microsoft.com/office/officeart/2005/8/layout/gear1" loCatId="" qsTypeId="urn:microsoft.com/office/officeart/2005/8/quickstyle/simple1" qsCatId="simple" csTypeId="urn:microsoft.com/office/officeart/2005/8/colors/accent1_2" csCatId="accent1" phldr="1"/>
      <dgm:spPr/>
    </dgm:pt>
    <dgm:pt modelId="{A617C4FA-D7ED-8B4A-9CB7-87D28CE225CF}">
      <dgm:prSet phldrT="[Text]" custT="1"/>
      <dgm:spPr/>
      <dgm:t>
        <a:bodyPr/>
        <a:lstStyle/>
        <a:p>
          <a:pPr>
            <a:buFont typeface="Arial" panose="020B0604020202020204" pitchFamily="34" charset="0"/>
            <a:buChar char="•"/>
          </a:pPr>
          <a:r>
            <a:rPr lang="en-GB" sz="1800" dirty="0">
              <a:effectLst/>
              <a:latin typeface="Calibri" panose="020F0502020204030204" pitchFamily="34" charset="0"/>
            </a:rPr>
            <a:t>Where and how do you add value? </a:t>
          </a:r>
          <a:endParaRPr lang="en-GB" sz="1800" dirty="0"/>
        </a:p>
      </dgm:t>
    </dgm:pt>
    <dgm:pt modelId="{1D99EA28-7D2E-2E42-8FCE-C73295053908}" type="parTrans" cxnId="{F316DC4F-D293-8D49-9F44-8C768FC94326}">
      <dgm:prSet/>
      <dgm:spPr/>
      <dgm:t>
        <a:bodyPr/>
        <a:lstStyle/>
        <a:p>
          <a:endParaRPr lang="en-GB" sz="2400"/>
        </a:p>
      </dgm:t>
    </dgm:pt>
    <dgm:pt modelId="{E27E06A3-BBA6-EB49-9BC6-35C79CA84C6D}" type="sibTrans" cxnId="{F316DC4F-D293-8D49-9F44-8C768FC94326}">
      <dgm:prSet/>
      <dgm:spPr/>
      <dgm:t>
        <a:bodyPr/>
        <a:lstStyle/>
        <a:p>
          <a:endParaRPr lang="en-GB" sz="2400"/>
        </a:p>
      </dgm:t>
    </dgm:pt>
    <dgm:pt modelId="{33FFA323-87EC-514C-98CE-E692FB43BD97}">
      <dgm:prSet phldrT="[Text]" custT="1"/>
      <dgm:spPr/>
      <dgm:t>
        <a:bodyPr/>
        <a:lstStyle/>
        <a:p>
          <a:r>
            <a:rPr lang="en-GB" sz="1800" dirty="0"/>
            <a:t>What Makes You Special? </a:t>
          </a:r>
        </a:p>
      </dgm:t>
    </dgm:pt>
    <dgm:pt modelId="{36138602-780F-9E49-B778-F631DD7ACB61}" type="parTrans" cxnId="{422884D2-F610-9A4C-B36A-18A53DF756C5}">
      <dgm:prSet/>
      <dgm:spPr/>
      <dgm:t>
        <a:bodyPr/>
        <a:lstStyle/>
        <a:p>
          <a:endParaRPr lang="en-GB" sz="2400"/>
        </a:p>
      </dgm:t>
    </dgm:pt>
    <dgm:pt modelId="{95E00CD8-AAA7-954C-9AE1-23401B6D9B08}" type="sibTrans" cxnId="{422884D2-F610-9A4C-B36A-18A53DF756C5}">
      <dgm:prSet/>
      <dgm:spPr/>
      <dgm:t>
        <a:bodyPr/>
        <a:lstStyle/>
        <a:p>
          <a:endParaRPr lang="en-GB" sz="2400"/>
        </a:p>
      </dgm:t>
    </dgm:pt>
    <dgm:pt modelId="{F9CD8C61-E697-FB48-95EE-80FCE019F5FE}">
      <dgm:prSet phldrT="[Text]" custT="1"/>
      <dgm:spPr/>
      <dgm:t>
        <a:bodyPr/>
        <a:lstStyle/>
        <a:p>
          <a:r>
            <a:rPr lang="en-GB" sz="1800" dirty="0"/>
            <a:t>Who Are You?</a:t>
          </a:r>
        </a:p>
      </dgm:t>
    </dgm:pt>
    <dgm:pt modelId="{C155C876-5D76-D44B-A2B2-9D856AA58685}" type="parTrans" cxnId="{18158B60-F2FA-EA47-B561-7054BEB47EEA}">
      <dgm:prSet/>
      <dgm:spPr/>
      <dgm:t>
        <a:bodyPr/>
        <a:lstStyle/>
        <a:p>
          <a:endParaRPr lang="en-GB" sz="2400"/>
        </a:p>
      </dgm:t>
    </dgm:pt>
    <dgm:pt modelId="{1787C8A0-6C7F-1C45-BC1E-0A2010F969FE}" type="sibTrans" cxnId="{18158B60-F2FA-EA47-B561-7054BEB47EEA}">
      <dgm:prSet/>
      <dgm:spPr/>
      <dgm:t>
        <a:bodyPr/>
        <a:lstStyle/>
        <a:p>
          <a:endParaRPr lang="en-GB" sz="2400"/>
        </a:p>
      </dgm:t>
    </dgm:pt>
    <dgm:pt modelId="{F4BE90D1-FC6D-D845-AEB5-0C69AD338D38}" type="pres">
      <dgm:prSet presAssocID="{3053D178-FBA3-814C-BFA9-4B78E33152CB}" presName="composite" presStyleCnt="0">
        <dgm:presLayoutVars>
          <dgm:chMax val="3"/>
          <dgm:animLvl val="lvl"/>
          <dgm:resizeHandles val="exact"/>
        </dgm:presLayoutVars>
      </dgm:prSet>
      <dgm:spPr/>
    </dgm:pt>
    <dgm:pt modelId="{DF79387C-7CFF-8145-BF7E-876CEECD9389}" type="pres">
      <dgm:prSet presAssocID="{A617C4FA-D7ED-8B4A-9CB7-87D28CE225CF}" presName="gear1" presStyleLbl="node1" presStyleIdx="0" presStyleCnt="3">
        <dgm:presLayoutVars>
          <dgm:chMax val="1"/>
          <dgm:bulletEnabled val="1"/>
        </dgm:presLayoutVars>
      </dgm:prSet>
      <dgm:spPr/>
    </dgm:pt>
    <dgm:pt modelId="{12AC4300-B728-D14B-8E5A-5BE6DCC432BA}" type="pres">
      <dgm:prSet presAssocID="{A617C4FA-D7ED-8B4A-9CB7-87D28CE225CF}" presName="gear1srcNode" presStyleLbl="node1" presStyleIdx="0" presStyleCnt="3"/>
      <dgm:spPr/>
    </dgm:pt>
    <dgm:pt modelId="{7CAF7A35-D147-DA47-9858-E4FDAF9C994D}" type="pres">
      <dgm:prSet presAssocID="{A617C4FA-D7ED-8B4A-9CB7-87D28CE225CF}" presName="gear1dstNode" presStyleLbl="node1" presStyleIdx="0" presStyleCnt="3"/>
      <dgm:spPr/>
    </dgm:pt>
    <dgm:pt modelId="{2EBA149A-1241-B842-9F7A-2A420EA6CE24}" type="pres">
      <dgm:prSet presAssocID="{33FFA323-87EC-514C-98CE-E692FB43BD97}" presName="gear2" presStyleLbl="node1" presStyleIdx="1" presStyleCnt="3">
        <dgm:presLayoutVars>
          <dgm:chMax val="1"/>
          <dgm:bulletEnabled val="1"/>
        </dgm:presLayoutVars>
      </dgm:prSet>
      <dgm:spPr/>
    </dgm:pt>
    <dgm:pt modelId="{11FE9338-B8D8-0046-8613-F12984E6068F}" type="pres">
      <dgm:prSet presAssocID="{33FFA323-87EC-514C-98CE-E692FB43BD97}" presName="gear2srcNode" presStyleLbl="node1" presStyleIdx="1" presStyleCnt="3"/>
      <dgm:spPr/>
    </dgm:pt>
    <dgm:pt modelId="{EA892EEB-F343-7F4C-81AE-82997E462F4A}" type="pres">
      <dgm:prSet presAssocID="{33FFA323-87EC-514C-98CE-E692FB43BD97}" presName="gear2dstNode" presStyleLbl="node1" presStyleIdx="1" presStyleCnt="3"/>
      <dgm:spPr/>
    </dgm:pt>
    <dgm:pt modelId="{91D5CAAC-E83B-5E43-9DEF-9AA0D09A9519}" type="pres">
      <dgm:prSet presAssocID="{F9CD8C61-E697-FB48-95EE-80FCE019F5FE}" presName="gear3" presStyleLbl="node1" presStyleIdx="2" presStyleCnt="3"/>
      <dgm:spPr/>
    </dgm:pt>
    <dgm:pt modelId="{692955C5-FD12-D44A-B28B-DDAC8710E2F5}" type="pres">
      <dgm:prSet presAssocID="{F9CD8C61-E697-FB48-95EE-80FCE019F5FE}" presName="gear3tx" presStyleLbl="node1" presStyleIdx="2" presStyleCnt="3">
        <dgm:presLayoutVars>
          <dgm:chMax val="1"/>
          <dgm:bulletEnabled val="1"/>
        </dgm:presLayoutVars>
      </dgm:prSet>
      <dgm:spPr/>
    </dgm:pt>
    <dgm:pt modelId="{CF1F1181-7652-264B-993D-3618E6A9D5BB}" type="pres">
      <dgm:prSet presAssocID="{F9CD8C61-E697-FB48-95EE-80FCE019F5FE}" presName="gear3srcNode" presStyleLbl="node1" presStyleIdx="2" presStyleCnt="3"/>
      <dgm:spPr/>
    </dgm:pt>
    <dgm:pt modelId="{C7B9293D-257C-8F44-BF72-6813D5E45946}" type="pres">
      <dgm:prSet presAssocID="{F9CD8C61-E697-FB48-95EE-80FCE019F5FE}" presName="gear3dstNode" presStyleLbl="node1" presStyleIdx="2" presStyleCnt="3"/>
      <dgm:spPr/>
    </dgm:pt>
    <dgm:pt modelId="{19A6D06B-1743-884D-8D5F-2602BB16A6A1}" type="pres">
      <dgm:prSet presAssocID="{E27E06A3-BBA6-EB49-9BC6-35C79CA84C6D}" presName="connector1" presStyleLbl="sibTrans2D1" presStyleIdx="0" presStyleCnt="3"/>
      <dgm:spPr/>
    </dgm:pt>
    <dgm:pt modelId="{B74326C1-5D9B-0B44-843A-9F7A7300C3BA}" type="pres">
      <dgm:prSet presAssocID="{95E00CD8-AAA7-954C-9AE1-23401B6D9B08}" presName="connector2" presStyleLbl="sibTrans2D1" presStyleIdx="1" presStyleCnt="3"/>
      <dgm:spPr/>
    </dgm:pt>
    <dgm:pt modelId="{B13314D4-BB4B-EB40-9605-428B85AC2704}" type="pres">
      <dgm:prSet presAssocID="{1787C8A0-6C7F-1C45-BC1E-0A2010F969FE}" presName="connector3" presStyleLbl="sibTrans2D1" presStyleIdx="2" presStyleCnt="3"/>
      <dgm:spPr/>
    </dgm:pt>
  </dgm:ptLst>
  <dgm:cxnLst>
    <dgm:cxn modelId="{2742FB0A-41A8-46BB-80C2-8AC0F2A04A12}" type="presOf" srcId="{1787C8A0-6C7F-1C45-BC1E-0A2010F969FE}" destId="{B13314D4-BB4B-EB40-9605-428B85AC2704}" srcOrd="0" destOrd="0" presId="urn:microsoft.com/office/officeart/2005/8/layout/gear1"/>
    <dgm:cxn modelId="{C8B0E942-6359-4462-BC5F-164F8BF84C04}" type="presOf" srcId="{33FFA323-87EC-514C-98CE-E692FB43BD97}" destId="{EA892EEB-F343-7F4C-81AE-82997E462F4A}" srcOrd="2" destOrd="0" presId="urn:microsoft.com/office/officeart/2005/8/layout/gear1"/>
    <dgm:cxn modelId="{F316DC4F-D293-8D49-9F44-8C768FC94326}" srcId="{3053D178-FBA3-814C-BFA9-4B78E33152CB}" destId="{A617C4FA-D7ED-8B4A-9CB7-87D28CE225CF}" srcOrd="0" destOrd="0" parTransId="{1D99EA28-7D2E-2E42-8FCE-C73295053908}" sibTransId="{E27E06A3-BBA6-EB49-9BC6-35C79CA84C6D}"/>
    <dgm:cxn modelId="{9855E351-5FFD-4614-B678-CD56D6ECD52D}" type="presOf" srcId="{95E00CD8-AAA7-954C-9AE1-23401B6D9B08}" destId="{B74326C1-5D9B-0B44-843A-9F7A7300C3BA}" srcOrd="0" destOrd="0" presId="urn:microsoft.com/office/officeart/2005/8/layout/gear1"/>
    <dgm:cxn modelId="{3FD9AA53-98D1-4685-BCF7-2FA2A13D139E}" type="presOf" srcId="{F9CD8C61-E697-FB48-95EE-80FCE019F5FE}" destId="{CF1F1181-7652-264B-993D-3618E6A9D5BB}" srcOrd="2" destOrd="0" presId="urn:microsoft.com/office/officeart/2005/8/layout/gear1"/>
    <dgm:cxn modelId="{18158B60-F2FA-EA47-B561-7054BEB47EEA}" srcId="{3053D178-FBA3-814C-BFA9-4B78E33152CB}" destId="{F9CD8C61-E697-FB48-95EE-80FCE019F5FE}" srcOrd="2" destOrd="0" parTransId="{C155C876-5D76-D44B-A2B2-9D856AA58685}" sibTransId="{1787C8A0-6C7F-1C45-BC1E-0A2010F969FE}"/>
    <dgm:cxn modelId="{56D7AA68-3EC7-4EB6-B6EE-24C6C1A8466F}" type="presOf" srcId="{F9CD8C61-E697-FB48-95EE-80FCE019F5FE}" destId="{91D5CAAC-E83B-5E43-9DEF-9AA0D09A9519}" srcOrd="0" destOrd="0" presId="urn:microsoft.com/office/officeart/2005/8/layout/gear1"/>
    <dgm:cxn modelId="{DFB4C56B-130B-4401-9A66-A7F1FB48F571}" type="presOf" srcId="{A617C4FA-D7ED-8B4A-9CB7-87D28CE225CF}" destId="{12AC4300-B728-D14B-8E5A-5BE6DCC432BA}" srcOrd="1" destOrd="0" presId="urn:microsoft.com/office/officeart/2005/8/layout/gear1"/>
    <dgm:cxn modelId="{3637B083-7A28-4DBC-AE5C-3EB32A6B224B}" type="presOf" srcId="{F9CD8C61-E697-FB48-95EE-80FCE019F5FE}" destId="{C7B9293D-257C-8F44-BF72-6813D5E45946}" srcOrd="3" destOrd="0" presId="urn:microsoft.com/office/officeart/2005/8/layout/gear1"/>
    <dgm:cxn modelId="{A2835C84-129C-4436-9383-0AE84138D35F}" type="presOf" srcId="{E27E06A3-BBA6-EB49-9BC6-35C79CA84C6D}" destId="{19A6D06B-1743-884D-8D5F-2602BB16A6A1}" srcOrd="0" destOrd="0" presId="urn:microsoft.com/office/officeart/2005/8/layout/gear1"/>
    <dgm:cxn modelId="{4FAFA78D-C28B-45CE-8A65-1DDB87238030}" type="presOf" srcId="{3053D178-FBA3-814C-BFA9-4B78E33152CB}" destId="{F4BE90D1-FC6D-D845-AEB5-0C69AD338D38}" srcOrd="0" destOrd="0" presId="urn:microsoft.com/office/officeart/2005/8/layout/gear1"/>
    <dgm:cxn modelId="{BB55D490-12A9-446D-89A9-09752D10E763}" type="presOf" srcId="{33FFA323-87EC-514C-98CE-E692FB43BD97}" destId="{11FE9338-B8D8-0046-8613-F12984E6068F}" srcOrd="1" destOrd="0" presId="urn:microsoft.com/office/officeart/2005/8/layout/gear1"/>
    <dgm:cxn modelId="{86E4039B-7F99-447B-A509-93721B318B96}" type="presOf" srcId="{F9CD8C61-E697-FB48-95EE-80FCE019F5FE}" destId="{692955C5-FD12-D44A-B28B-DDAC8710E2F5}" srcOrd="1" destOrd="0" presId="urn:microsoft.com/office/officeart/2005/8/layout/gear1"/>
    <dgm:cxn modelId="{389FD39E-978F-447A-BEDB-3A473B8FD44E}" type="presOf" srcId="{A617C4FA-D7ED-8B4A-9CB7-87D28CE225CF}" destId="{7CAF7A35-D147-DA47-9858-E4FDAF9C994D}" srcOrd="2" destOrd="0" presId="urn:microsoft.com/office/officeart/2005/8/layout/gear1"/>
    <dgm:cxn modelId="{422884D2-F610-9A4C-B36A-18A53DF756C5}" srcId="{3053D178-FBA3-814C-BFA9-4B78E33152CB}" destId="{33FFA323-87EC-514C-98CE-E692FB43BD97}" srcOrd="1" destOrd="0" parTransId="{36138602-780F-9E49-B778-F631DD7ACB61}" sibTransId="{95E00CD8-AAA7-954C-9AE1-23401B6D9B08}"/>
    <dgm:cxn modelId="{41B4F4E5-B18E-4295-BD38-705EBA3F850C}" type="presOf" srcId="{A617C4FA-D7ED-8B4A-9CB7-87D28CE225CF}" destId="{DF79387C-7CFF-8145-BF7E-876CEECD9389}" srcOrd="0" destOrd="0" presId="urn:microsoft.com/office/officeart/2005/8/layout/gear1"/>
    <dgm:cxn modelId="{6E0611F7-229A-42D3-9A7B-DCD76152D053}" type="presOf" srcId="{33FFA323-87EC-514C-98CE-E692FB43BD97}" destId="{2EBA149A-1241-B842-9F7A-2A420EA6CE24}" srcOrd="0" destOrd="0" presId="urn:microsoft.com/office/officeart/2005/8/layout/gear1"/>
    <dgm:cxn modelId="{48337D20-796C-490D-AD82-5BA3C3300761}" type="presParOf" srcId="{F4BE90D1-FC6D-D845-AEB5-0C69AD338D38}" destId="{DF79387C-7CFF-8145-BF7E-876CEECD9389}" srcOrd="0" destOrd="0" presId="urn:microsoft.com/office/officeart/2005/8/layout/gear1"/>
    <dgm:cxn modelId="{8B71BEC0-B8B8-4347-8C7A-1937898E43AD}" type="presParOf" srcId="{F4BE90D1-FC6D-D845-AEB5-0C69AD338D38}" destId="{12AC4300-B728-D14B-8E5A-5BE6DCC432BA}" srcOrd="1" destOrd="0" presId="urn:microsoft.com/office/officeart/2005/8/layout/gear1"/>
    <dgm:cxn modelId="{8CAE2672-B585-404F-BBDB-B33319695EE4}" type="presParOf" srcId="{F4BE90D1-FC6D-D845-AEB5-0C69AD338D38}" destId="{7CAF7A35-D147-DA47-9858-E4FDAF9C994D}" srcOrd="2" destOrd="0" presId="urn:microsoft.com/office/officeart/2005/8/layout/gear1"/>
    <dgm:cxn modelId="{9A5713F3-69BF-48DB-BA15-25AD3DFE69EC}" type="presParOf" srcId="{F4BE90D1-FC6D-D845-AEB5-0C69AD338D38}" destId="{2EBA149A-1241-B842-9F7A-2A420EA6CE24}" srcOrd="3" destOrd="0" presId="urn:microsoft.com/office/officeart/2005/8/layout/gear1"/>
    <dgm:cxn modelId="{8D192B15-BB27-47BC-99E1-D2E3D04B0DED}" type="presParOf" srcId="{F4BE90D1-FC6D-D845-AEB5-0C69AD338D38}" destId="{11FE9338-B8D8-0046-8613-F12984E6068F}" srcOrd="4" destOrd="0" presId="urn:microsoft.com/office/officeart/2005/8/layout/gear1"/>
    <dgm:cxn modelId="{80A2246D-5460-4EB0-B580-5734AA45918B}" type="presParOf" srcId="{F4BE90D1-FC6D-D845-AEB5-0C69AD338D38}" destId="{EA892EEB-F343-7F4C-81AE-82997E462F4A}" srcOrd="5" destOrd="0" presId="urn:microsoft.com/office/officeart/2005/8/layout/gear1"/>
    <dgm:cxn modelId="{91858E43-2097-4673-B13A-26EC6BD65A2A}" type="presParOf" srcId="{F4BE90D1-FC6D-D845-AEB5-0C69AD338D38}" destId="{91D5CAAC-E83B-5E43-9DEF-9AA0D09A9519}" srcOrd="6" destOrd="0" presId="urn:microsoft.com/office/officeart/2005/8/layout/gear1"/>
    <dgm:cxn modelId="{FF3D1FA0-F4DC-4556-A134-D0AD3E18218A}" type="presParOf" srcId="{F4BE90D1-FC6D-D845-AEB5-0C69AD338D38}" destId="{692955C5-FD12-D44A-B28B-DDAC8710E2F5}" srcOrd="7" destOrd="0" presId="urn:microsoft.com/office/officeart/2005/8/layout/gear1"/>
    <dgm:cxn modelId="{6BD18FCB-599E-4DAF-8ADD-E8CD40F37CBC}" type="presParOf" srcId="{F4BE90D1-FC6D-D845-AEB5-0C69AD338D38}" destId="{CF1F1181-7652-264B-993D-3618E6A9D5BB}" srcOrd="8" destOrd="0" presId="urn:microsoft.com/office/officeart/2005/8/layout/gear1"/>
    <dgm:cxn modelId="{A051A7E4-7316-402A-8E47-8C22B804ABD4}" type="presParOf" srcId="{F4BE90D1-FC6D-D845-AEB5-0C69AD338D38}" destId="{C7B9293D-257C-8F44-BF72-6813D5E45946}" srcOrd="9" destOrd="0" presId="urn:microsoft.com/office/officeart/2005/8/layout/gear1"/>
    <dgm:cxn modelId="{5E6A7A0B-3689-4DD9-944F-FDB459FF10DD}" type="presParOf" srcId="{F4BE90D1-FC6D-D845-AEB5-0C69AD338D38}" destId="{19A6D06B-1743-884D-8D5F-2602BB16A6A1}" srcOrd="10" destOrd="0" presId="urn:microsoft.com/office/officeart/2005/8/layout/gear1"/>
    <dgm:cxn modelId="{290C8C44-AFE3-4C0C-A52A-BDE070A2437D}" type="presParOf" srcId="{F4BE90D1-FC6D-D845-AEB5-0C69AD338D38}" destId="{B74326C1-5D9B-0B44-843A-9F7A7300C3BA}" srcOrd="11" destOrd="0" presId="urn:microsoft.com/office/officeart/2005/8/layout/gear1"/>
    <dgm:cxn modelId="{281CF383-088B-4A7E-B61F-C938B311336B}" type="presParOf" srcId="{F4BE90D1-FC6D-D845-AEB5-0C69AD338D38}" destId="{B13314D4-BB4B-EB40-9605-428B85AC2704}"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551D79-5601-8D42-A2D6-77F9955D8A21}" type="doc">
      <dgm:prSet loTypeId="urn:microsoft.com/office/officeart/2005/8/layout/hProcess9" loCatId="process" qsTypeId="urn:microsoft.com/office/officeart/2005/8/quickstyle/simple1" qsCatId="simple" csTypeId="urn:microsoft.com/office/officeart/2005/8/colors/accent5_2" csCatId="accent5" phldr="1"/>
      <dgm:spPr/>
      <dgm:t>
        <a:bodyPr/>
        <a:lstStyle/>
        <a:p>
          <a:endParaRPr lang="en-GB"/>
        </a:p>
      </dgm:t>
    </dgm:pt>
    <dgm:pt modelId="{46ADE1D5-13E5-7F46-BBC5-1FC8B001674D}">
      <dgm:prSet/>
      <dgm:spPr>
        <a:solidFill>
          <a:srgbClr val="39866D"/>
        </a:solidFill>
      </dgm:spPr>
      <dgm:t>
        <a:bodyPr/>
        <a:lstStyle/>
        <a:p>
          <a:r>
            <a:rPr lang="en-GB"/>
            <a:t>What are my top skills? </a:t>
          </a:r>
        </a:p>
      </dgm:t>
    </dgm:pt>
    <dgm:pt modelId="{2F63D1F7-AA1D-7142-B448-7BDBEB81499B}" type="parTrans" cxnId="{6340040D-984A-264E-B7E5-FA9BF81B0053}">
      <dgm:prSet/>
      <dgm:spPr/>
      <dgm:t>
        <a:bodyPr/>
        <a:lstStyle/>
        <a:p>
          <a:endParaRPr lang="en-GB"/>
        </a:p>
      </dgm:t>
    </dgm:pt>
    <dgm:pt modelId="{6DE45A35-018B-5D4A-85E9-5665EB8F12E2}" type="sibTrans" cxnId="{6340040D-984A-264E-B7E5-FA9BF81B0053}">
      <dgm:prSet/>
      <dgm:spPr/>
      <dgm:t>
        <a:bodyPr/>
        <a:lstStyle/>
        <a:p>
          <a:endParaRPr lang="en-GB"/>
        </a:p>
      </dgm:t>
    </dgm:pt>
    <dgm:pt modelId="{0235B718-DFE5-B14C-A810-F8C1C0042496}">
      <dgm:prSet/>
      <dgm:spPr>
        <a:solidFill>
          <a:srgbClr val="39866D"/>
        </a:solidFill>
      </dgm:spPr>
      <dgm:t>
        <a:bodyPr/>
        <a:lstStyle/>
        <a:p>
          <a:r>
            <a:rPr lang="en-GB"/>
            <a:t>What experience do I have? </a:t>
          </a:r>
        </a:p>
      </dgm:t>
    </dgm:pt>
    <dgm:pt modelId="{D9B2B19F-60EC-F649-A1AF-28C22D6A3890}" type="parTrans" cxnId="{339D1B35-E599-F947-9DA5-0F56990AABA6}">
      <dgm:prSet/>
      <dgm:spPr/>
      <dgm:t>
        <a:bodyPr/>
        <a:lstStyle/>
        <a:p>
          <a:endParaRPr lang="en-GB"/>
        </a:p>
      </dgm:t>
    </dgm:pt>
    <dgm:pt modelId="{40AE6E1C-6405-6E48-83FA-110CF01557C9}" type="sibTrans" cxnId="{339D1B35-E599-F947-9DA5-0F56990AABA6}">
      <dgm:prSet/>
      <dgm:spPr/>
      <dgm:t>
        <a:bodyPr/>
        <a:lstStyle/>
        <a:p>
          <a:endParaRPr lang="en-GB"/>
        </a:p>
      </dgm:t>
    </dgm:pt>
    <dgm:pt modelId="{D890E67E-36B9-E143-B263-929A4791DD3D}">
      <dgm:prSet/>
      <dgm:spPr>
        <a:solidFill>
          <a:srgbClr val="39866D"/>
        </a:solidFill>
      </dgm:spPr>
      <dgm:t>
        <a:bodyPr/>
        <a:lstStyle/>
        <a:p>
          <a:r>
            <a:rPr lang="en-GB"/>
            <a:t>What are my strengths? </a:t>
          </a:r>
        </a:p>
      </dgm:t>
    </dgm:pt>
    <dgm:pt modelId="{DF84FC32-F1C9-C045-AF3B-1F9359DACFD4}" type="parTrans" cxnId="{3782FB5B-88DA-E145-8331-571FF1C3415C}">
      <dgm:prSet/>
      <dgm:spPr/>
      <dgm:t>
        <a:bodyPr/>
        <a:lstStyle/>
        <a:p>
          <a:endParaRPr lang="en-GB"/>
        </a:p>
      </dgm:t>
    </dgm:pt>
    <dgm:pt modelId="{24C82BF5-3E74-354A-A581-4018E44D3D01}" type="sibTrans" cxnId="{3782FB5B-88DA-E145-8331-571FF1C3415C}">
      <dgm:prSet/>
      <dgm:spPr/>
      <dgm:t>
        <a:bodyPr/>
        <a:lstStyle/>
        <a:p>
          <a:endParaRPr lang="en-GB"/>
        </a:p>
      </dgm:t>
    </dgm:pt>
    <dgm:pt modelId="{04009D63-7F45-4B47-BABD-31C668A50D7B}">
      <dgm:prSet/>
      <dgm:spPr>
        <a:solidFill>
          <a:srgbClr val="39866D"/>
        </a:solidFill>
      </dgm:spPr>
      <dgm:t>
        <a:bodyPr/>
        <a:lstStyle/>
        <a:p>
          <a:r>
            <a:rPr lang="en-GB"/>
            <a:t>What problems am I good at solving? </a:t>
          </a:r>
        </a:p>
      </dgm:t>
    </dgm:pt>
    <dgm:pt modelId="{8E099B97-A19E-CD47-A63A-BA655EEB3480}" type="parTrans" cxnId="{FA259020-7D73-DC41-A8A3-5DBE2622E3B9}">
      <dgm:prSet/>
      <dgm:spPr/>
      <dgm:t>
        <a:bodyPr/>
        <a:lstStyle/>
        <a:p>
          <a:endParaRPr lang="en-GB"/>
        </a:p>
      </dgm:t>
    </dgm:pt>
    <dgm:pt modelId="{A5FE8BD5-447D-5749-A603-E3737432B557}" type="sibTrans" cxnId="{FA259020-7D73-DC41-A8A3-5DBE2622E3B9}">
      <dgm:prSet/>
      <dgm:spPr/>
      <dgm:t>
        <a:bodyPr/>
        <a:lstStyle/>
        <a:p>
          <a:endParaRPr lang="en-GB"/>
        </a:p>
      </dgm:t>
    </dgm:pt>
    <dgm:pt modelId="{EF88A9D5-210F-B942-8E89-16D44D64B403}" type="pres">
      <dgm:prSet presAssocID="{45551D79-5601-8D42-A2D6-77F9955D8A21}" presName="CompostProcess" presStyleCnt="0">
        <dgm:presLayoutVars>
          <dgm:dir/>
          <dgm:resizeHandles val="exact"/>
        </dgm:presLayoutVars>
      </dgm:prSet>
      <dgm:spPr/>
    </dgm:pt>
    <dgm:pt modelId="{4999F0E0-E7EF-A249-BE8B-16F70729D812}" type="pres">
      <dgm:prSet presAssocID="{45551D79-5601-8D42-A2D6-77F9955D8A21}" presName="arrow" presStyleLbl="bgShp" presStyleIdx="0" presStyleCnt="1"/>
      <dgm:spPr/>
    </dgm:pt>
    <dgm:pt modelId="{A0D99A45-991C-7344-8043-74C70C741FB1}" type="pres">
      <dgm:prSet presAssocID="{45551D79-5601-8D42-A2D6-77F9955D8A21}" presName="linearProcess" presStyleCnt="0"/>
      <dgm:spPr/>
    </dgm:pt>
    <dgm:pt modelId="{1C4D10B7-821A-1448-A07C-D451003DBDF4}" type="pres">
      <dgm:prSet presAssocID="{46ADE1D5-13E5-7F46-BBC5-1FC8B001674D}" presName="textNode" presStyleLbl="node1" presStyleIdx="0" presStyleCnt="4">
        <dgm:presLayoutVars>
          <dgm:bulletEnabled val="1"/>
        </dgm:presLayoutVars>
      </dgm:prSet>
      <dgm:spPr/>
    </dgm:pt>
    <dgm:pt modelId="{D6CA01C8-584A-044D-A714-661B8246FCF8}" type="pres">
      <dgm:prSet presAssocID="{6DE45A35-018B-5D4A-85E9-5665EB8F12E2}" presName="sibTrans" presStyleCnt="0"/>
      <dgm:spPr/>
    </dgm:pt>
    <dgm:pt modelId="{2E23055B-36A8-8B49-A72D-230E40402402}" type="pres">
      <dgm:prSet presAssocID="{0235B718-DFE5-B14C-A810-F8C1C0042496}" presName="textNode" presStyleLbl="node1" presStyleIdx="1" presStyleCnt="4">
        <dgm:presLayoutVars>
          <dgm:bulletEnabled val="1"/>
        </dgm:presLayoutVars>
      </dgm:prSet>
      <dgm:spPr/>
    </dgm:pt>
    <dgm:pt modelId="{7FE82EBD-7027-674C-AEB2-ADDFEA9643DD}" type="pres">
      <dgm:prSet presAssocID="{40AE6E1C-6405-6E48-83FA-110CF01557C9}" presName="sibTrans" presStyleCnt="0"/>
      <dgm:spPr/>
    </dgm:pt>
    <dgm:pt modelId="{F0568FF3-F213-D344-A64D-F70815E3FF33}" type="pres">
      <dgm:prSet presAssocID="{D890E67E-36B9-E143-B263-929A4791DD3D}" presName="textNode" presStyleLbl="node1" presStyleIdx="2" presStyleCnt="4">
        <dgm:presLayoutVars>
          <dgm:bulletEnabled val="1"/>
        </dgm:presLayoutVars>
      </dgm:prSet>
      <dgm:spPr/>
    </dgm:pt>
    <dgm:pt modelId="{EACD1A6A-A1BA-9B4A-8FBA-D81DBED78340}" type="pres">
      <dgm:prSet presAssocID="{24C82BF5-3E74-354A-A581-4018E44D3D01}" presName="sibTrans" presStyleCnt="0"/>
      <dgm:spPr/>
    </dgm:pt>
    <dgm:pt modelId="{2AE7C1D7-2827-8447-9582-9FD54E8FC0F6}" type="pres">
      <dgm:prSet presAssocID="{04009D63-7F45-4B47-BABD-31C668A50D7B}" presName="textNode" presStyleLbl="node1" presStyleIdx="3" presStyleCnt="4">
        <dgm:presLayoutVars>
          <dgm:bulletEnabled val="1"/>
        </dgm:presLayoutVars>
      </dgm:prSet>
      <dgm:spPr/>
    </dgm:pt>
  </dgm:ptLst>
  <dgm:cxnLst>
    <dgm:cxn modelId="{6340040D-984A-264E-B7E5-FA9BF81B0053}" srcId="{45551D79-5601-8D42-A2D6-77F9955D8A21}" destId="{46ADE1D5-13E5-7F46-BBC5-1FC8B001674D}" srcOrd="0" destOrd="0" parTransId="{2F63D1F7-AA1D-7142-B448-7BDBEB81499B}" sibTransId="{6DE45A35-018B-5D4A-85E9-5665EB8F12E2}"/>
    <dgm:cxn modelId="{520F4E1B-BD81-4AFE-82CD-1B220DE2ED31}" type="presOf" srcId="{04009D63-7F45-4B47-BABD-31C668A50D7B}" destId="{2AE7C1D7-2827-8447-9582-9FD54E8FC0F6}" srcOrd="0" destOrd="0" presId="urn:microsoft.com/office/officeart/2005/8/layout/hProcess9"/>
    <dgm:cxn modelId="{FA259020-7D73-DC41-A8A3-5DBE2622E3B9}" srcId="{45551D79-5601-8D42-A2D6-77F9955D8A21}" destId="{04009D63-7F45-4B47-BABD-31C668A50D7B}" srcOrd="3" destOrd="0" parTransId="{8E099B97-A19E-CD47-A63A-BA655EEB3480}" sibTransId="{A5FE8BD5-447D-5749-A603-E3737432B557}"/>
    <dgm:cxn modelId="{E7542A2F-D57C-4D40-BADC-D31889B326C7}" type="presOf" srcId="{45551D79-5601-8D42-A2D6-77F9955D8A21}" destId="{EF88A9D5-210F-B942-8E89-16D44D64B403}" srcOrd="0" destOrd="0" presId="urn:microsoft.com/office/officeart/2005/8/layout/hProcess9"/>
    <dgm:cxn modelId="{339D1B35-E599-F947-9DA5-0F56990AABA6}" srcId="{45551D79-5601-8D42-A2D6-77F9955D8A21}" destId="{0235B718-DFE5-B14C-A810-F8C1C0042496}" srcOrd="1" destOrd="0" parTransId="{D9B2B19F-60EC-F649-A1AF-28C22D6A3890}" sibTransId="{40AE6E1C-6405-6E48-83FA-110CF01557C9}"/>
    <dgm:cxn modelId="{0632674C-050A-43ED-9D10-507E1A6A289A}" type="presOf" srcId="{46ADE1D5-13E5-7F46-BBC5-1FC8B001674D}" destId="{1C4D10B7-821A-1448-A07C-D451003DBDF4}" srcOrd="0" destOrd="0" presId="urn:microsoft.com/office/officeart/2005/8/layout/hProcess9"/>
    <dgm:cxn modelId="{3782FB5B-88DA-E145-8331-571FF1C3415C}" srcId="{45551D79-5601-8D42-A2D6-77F9955D8A21}" destId="{D890E67E-36B9-E143-B263-929A4791DD3D}" srcOrd="2" destOrd="0" parTransId="{DF84FC32-F1C9-C045-AF3B-1F9359DACFD4}" sibTransId="{24C82BF5-3E74-354A-A581-4018E44D3D01}"/>
    <dgm:cxn modelId="{F6CC246E-63BD-414B-8EA4-04DD408A2971}" type="presOf" srcId="{0235B718-DFE5-B14C-A810-F8C1C0042496}" destId="{2E23055B-36A8-8B49-A72D-230E40402402}" srcOrd="0" destOrd="0" presId="urn:microsoft.com/office/officeart/2005/8/layout/hProcess9"/>
    <dgm:cxn modelId="{293044EB-32F4-49C9-93CB-5712C8333E30}" type="presOf" srcId="{D890E67E-36B9-E143-B263-929A4791DD3D}" destId="{F0568FF3-F213-D344-A64D-F70815E3FF33}" srcOrd="0" destOrd="0" presId="urn:microsoft.com/office/officeart/2005/8/layout/hProcess9"/>
    <dgm:cxn modelId="{825D6790-AFD5-4282-B44F-FE3040EC9443}" type="presParOf" srcId="{EF88A9D5-210F-B942-8E89-16D44D64B403}" destId="{4999F0E0-E7EF-A249-BE8B-16F70729D812}" srcOrd="0" destOrd="0" presId="urn:microsoft.com/office/officeart/2005/8/layout/hProcess9"/>
    <dgm:cxn modelId="{8EB45B69-23C2-4AE5-934F-A58FD63F8BEC}" type="presParOf" srcId="{EF88A9D5-210F-B942-8E89-16D44D64B403}" destId="{A0D99A45-991C-7344-8043-74C70C741FB1}" srcOrd="1" destOrd="0" presId="urn:microsoft.com/office/officeart/2005/8/layout/hProcess9"/>
    <dgm:cxn modelId="{814F39FC-BF57-4F8E-A7F5-BAA002A2EDC0}" type="presParOf" srcId="{A0D99A45-991C-7344-8043-74C70C741FB1}" destId="{1C4D10B7-821A-1448-A07C-D451003DBDF4}" srcOrd="0" destOrd="0" presId="urn:microsoft.com/office/officeart/2005/8/layout/hProcess9"/>
    <dgm:cxn modelId="{D4199833-936D-42FB-98E3-3EF73579F300}" type="presParOf" srcId="{A0D99A45-991C-7344-8043-74C70C741FB1}" destId="{D6CA01C8-584A-044D-A714-661B8246FCF8}" srcOrd="1" destOrd="0" presId="urn:microsoft.com/office/officeart/2005/8/layout/hProcess9"/>
    <dgm:cxn modelId="{F12109E4-287D-4501-97E3-3A9F3AD75EB8}" type="presParOf" srcId="{A0D99A45-991C-7344-8043-74C70C741FB1}" destId="{2E23055B-36A8-8B49-A72D-230E40402402}" srcOrd="2" destOrd="0" presId="urn:microsoft.com/office/officeart/2005/8/layout/hProcess9"/>
    <dgm:cxn modelId="{C983B3AB-97CF-4586-A7B0-888702A8ED9E}" type="presParOf" srcId="{A0D99A45-991C-7344-8043-74C70C741FB1}" destId="{7FE82EBD-7027-674C-AEB2-ADDFEA9643DD}" srcOrd="3" destOrd="0" presId="urn:microsoft.com/office/officeart/2005/8/layout/hProcess9"/>
    <dgm:cxn modelId="{1A5AF67C-E815-4BE1-9847-32F6103C9F62}" type="presParOf" srcId="{A0D99A45-991C-7344-8043-74C70C741FB1}" destId="{F0568FF3-F213-D344-A64D-F70815E3FF33}" srcOrd="4" destOrd="0" presId="urn:microsoft.com/office/officeart/2005/8/layout/hProcess9"/>
    <dgm:cxn modelId="{6F84B755-9A93-4CB5-AFB0-1A80E6B16321}" type="presParOf" srcId="{A0D99A45-991C-7344-8043-74C70C741FB1}" destId="{EACD1A6A-A1BA-9B4A-8FBA-D81DBED78340}" srcOrd="5" destOrd="0" presId="urn:microsoft.com/office/officeart/2005/8/layout/hProcess9"/>
    <dgm:cxn modelId="{47A59D18-4B36-459C-88B3-95A0E4D7E89C}" type="presParOf" srcId="{A0D99A45-991C-7344-8043-74C70C741FB1}" destId="{2AE7C1D7-2827-8447-9582-9FD54E8FC0F6}"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9F306EEA-991E-2F42-8B6A-02F5AD0465AD}" type="doc">
      <dgm:prSet loTypeId="urn:microsoft.com/office/officeart/2005/8/layout/matrix3" loCatId="matrix" qsTypeId="urn:microsoft.com/office/officeart/2005/8/quickstyle/simple1" qsCatId="simple" csTypeId="urn:microsoft.com/office/officeart/2005/8/colors/accent5_2" csCatId="accent5" phldr="1"/>
      <dgm:spPr/>
      <dgm:t>
        <a:bodyPr/>
        <a:lstStyle/>
        <a:p>
          <a:endParaRPr lang="en-GB"/>
        </a:p>
      </dgm:t>
    </dgm:pt>
    <dgm:pt modelId="{18E92E3C-EF09-674F-8A27-0C5CEF3775B1}">
      <dgm:prSet/>
      <dgm:spPr>
        <a:solidFill>
          <a:srgbClr val="39866D"/>
        </a:solidFill>
      </dgm:spPr>
      <dgm:t>
        <a:bodyPr/>
        <a:lstStyle/>
        <a:p>
          <a:r>
            <a:rPr lang="en-GB"/>
            <a:t>What am I passionate about</a:t>
          </a:r>
        </a:p>
      </dgm:t>
    </dgm:pt>
    <dgm:pt modelId="{360F375E-84C1-EE41-B0EC-AD3D6ED31A5E}" type="parTrans" cxnId="{5C034BA8-B72C-2048-9E05-0A625F8B975F}">
      <dgm:prSet/>
      <dgm:spPr/>
      <dgm:t>
        <a:bodyPr/>
        <a:lstStyle/>
        <a:p>
          <a:endParaRPr lang="en-GB"/>
        </a:p>
      </dgm:t>
    </dgm:pt>
    <dgm:pt modelId="{62210BBF-8359-0445-9DA3-924FC4965CBF}" type="sibTrans" cxnId="{5C034BA8-B72C-2048-9E05-0A625F8B975F}">
      <dgm:prSet/>
      <dgm:spPr/>
      <dgm:t>
        <a:bodyPr/>
        <a:lstStyle/>
        <a:p>
          <a:endParaRPr lang="en-GB"/>
        </a:p>
      </dgm:t>
    </dgm:pt>
    <dgm:pt modelId="{12EBFE1C-475F-1C4D-AEA9-9A432D60822F}">
      <dgm:prSet/>
      <dgm:spPr>
        <a:solidFill>
          <a:srgbClr val="39866D"/>
        </a:solidFill>
      </dgm:spPr>
      <dgm:t>
        <a:bodyPr/>
        <a:lstStyle/>
        <a:p>
          <a:r>
            <a:rPr lang="en-GB"/>
            <a:t>What are my core values?</a:t>
          </a:r>
        </a:p>
      </dgm:t>
    </dgm:pt>
    <dgm:pt modelId="{36FD2659-D5E6-9742-B84A-427A6F0EC8FE}" type="parTrans" cxnId="{5C446A9E-145A-0949-A781-9B956D7F8D67}">
      <dgm:prSet/>
      <dgm:spPr/>
      <dgm:t>
        <a:bodyPr/>
        <a:lstStyle/>
        <a:p>
          <a:endParaRPr lang="en-GB"/>
        </a:p>
      </dgm:t>
    </dgm:pt>
    <dgm:pt modelId="{B6BE766C-348B-2747-B55B-AF58193975F3}" type="sibTrans" cxnId="{5C446A9E-145A-0949-A781-9B956D7F8D67}">
      <dgm:prSet/>
      <dgm:spPr/>
      <dgm:t>
        <a:bodyPr/>
        <a:lstStyle/>
        <a:p>
          <a:endParaRPr lang="en-GB"/>
        </a:p>
      </dgm:t>
    </dgm:pt>
    <dgm:pt modelId="{E8F1B1D8-E636-7541-9DF1-D1B6F1CFE014}">
      <dgm:prSet/>
      <dgm:spPr>
        <a:solidFill>
          <a:srgbClr val="39866D"/>
        </a:solidFill>
      </dgm:spPr>
      <dgm:t>
        <a:bodyPr/>
        <a:lstStyle/>
        <a:p>
          <a:r>
            <a:rPr lang="en-GB"/>
            <a:t>What is my vision for my future?</a:t>
          </a:r>
        </a:p>
      </dgm:t>
    </dgm:pt>
    <dgm:pt modelId="{5B6D3A16-E5B2-E041-885B-5ADAFBD52E03}" type="parTrans" cxnId="{2C79A689-EC45-1D46-85E9-A0372AEFA95C}">
      <dgm:prSet/>
      <dgm:spPr/>
      <dgm:t>
        <a:bodyPr/>
        <a:lstStyle/>
        <a:p>
          <a:endParaRPr lang="en-GB"/>
        </a:p>
      </dgm:t>
    </dgm:pt>
    <dgm:pt modelId="{61AE01B2-6ABF-E045-95B9-5D656ABA66AE}" type="sibTrans" cxnId="{2C79A689-EC45-1D46-85E9-A0372AEFA95C}">
      <dgm:prSet/>
      <dgm:spPr/>
      <dgm:t>
        <a:bodyPr/>
        <a:lstStyle/>
        <a:p>
          <a:endParaRPr lang="en-GB"/>
        </a:p>
      </dgm:t>
    </dgm:pt>
    <dgm:pt modelId="{62FA9DA7-EC71-854C-8F67-1DF4C43E9F53}">
      <dgm:prSet/>
      <dgm:spPr>
        <a:solidFill>
          <a:srgbClr val="39866D"/>
        </a:solidFill>
      </dgm:spPr>
      <dgm:t>
        <a:bodyPr/>
        <a:lstStyle/>
        <a:p>
          <a:r>
            <a:rPr lang="en-GB" dirty="0"/>
            <a:t>What motivates me?</a:t>
          </a:r>
        </a:p>
      </dgm:t>
    </dgm:pt>
    <dgm:pt modelId="{2D2BFB66-08AE-D841-9AFD-A73CA1AAC571}" type="parTrans" cxnId="{D66A2BB7-35B9-2343-A9C3-26B80F02DA7D}">
      <dgm:prSet/>
      <dgm:spPr/>
      <dgm:t>
        <a:bodyPr/>
        <a:lstStyle/>
        <a:p>
          <a:endParaRPr lang="en-GB"/>
        </a:p>
      </dgm:t>
    </dgm:pt>
    <dgm:pt modelId="{6E4B28BF-DF85-F24C-9C21-60211142DB92}" type="sibTrans" cxnId="{D66A2BB7-35B9-2343-A9C3-26B80F02DA7D}">
      <dgm:prSet/>
      <dgm:spPr/>
      <dgm:t>
        <a:bodyPr/>
        <a:lstStyle/>
        <a:p>
          <a:endParaRPr lang="en-GB"/>
        </a:p>
      </dgm:t>
    </dgm:pt>
    <dgm:pt modelId="{6127CE93-9E29-FB48-8382-911707C85A00}">
      <dgm:prSet/>
      <dgm:spPr/>
      <dgm:t>
        <a:bodyPr/>
        <a:lstStyle/>
        <a:p>
          <a:endParaRPr lang="en-GB"/>
        </a:p>
      </dgm:t>
    </dgm:pt>
    <dgm:pt modelId="{ABB714A0-414B-DC4C-9972-A5FEAA5877BD}" type="parTrans" cxnId="{C2D9A6F3-A146-CF41-B5C1-D832A9181BF3}">
      <dgm:prSet/>
      <dgm:spPr/>
      <dgm:t>
        <a:bodyPr/>
        <a:lstStyle/>
        <a:p>
          <a:endParaRPr lang="en-GB"/>
        </a:p>
      </dgm:t>
    </dgm:pt>
    <dgm:pt modelId="{341D8722-95E9-0943-9F3F-B9CC10E96BC7}" type="sibTrans" cxnId="{C2D9A6F3-A146-CF41-B5C1-D832A9181BF3}">
      <dgm:prSet/>
      <dgm:spPr/>
      <dgm:t>
        <a:bodyPr/>
        <a:lstStyle/>
        <a:p>
          <a:endParaRPr lang="en-GB"/>
        </a:p>
      </dgm:t>
    </dgm:pt>
    <dgm:pt modelId="{951308E4-FC1E-FD46-866C-0B1AF5A22DF9}" type="pres">
      <dgm:prSet presAssocID="{9F306EEA-991E-2F42-8B6A-02F5AD0465AD}" presName="matrix" presStyleCnt="0">
        <dgm:presLayoutVars>
          <dgm:chMax val="1"/>
          <dgm:dir/>
          <dgm:resizeHandles val="exact"/>
        </dgm:presLayoutVars>
      </dgm:prSet>
      <dgm:spPr/>
    </dgm:pt>
    <dgm:pt modelId="{56A0B650-DEDC-3C4C-B661-5CC3653A2FDC}" type="pres">
      <dgm:prSet presAssocID="{9F306EEA-991E-2F42-8B6A-02F5AD0465AD}" presName="diamond" presStyleLbl="bgShp" presStyleIdx="0" presStyleCnt="1"/>
      <dgm:spPr/>
    </dgm:pt>
    <dgm:pt modelId="{2CE9874C-38DD-9F47-9B24-4F526BA526C0}" type="pres">
      <dgm:prSet presAssocID="{9F306EEA-991E-2F42-8B6A-02F5AD0465AD}" presName="quad1" presStyleLbl="node1" presStyleIdx="0" presStyleCnt="4">
        <dgm:presLayoutVars>
          <dgm:chMax val="0"/>
          <dgm:chPref val="0"/>
          <dgm:bulletEnabled val="1"/>
        </dgm:presLayoutVars>
      </dgm:prSet>
      <dgm:spPr/>
    </dgm:pt>
    <dgm:pt modelId="{4C76063B-7CF6-D44A-8E9A-7EC69CAE74F9}" type="pres">
      <dgm:prSet presAssocID="{9F306EEA-991E-2F42-8B6A-02F5AD0465AD}" presName="quad2" presStyleLbl="node1" presStyleIdx="1" presStyleCnt="4">
        <dgm:presLayoutVars>
          <dgm:chMax val="0"/>
          <dgm:chPref val="0"/>
          <dgm:bulletEnabled val="1"/>
        </dgm:presLayoutVars>
      </dgm:prSet>
      <dgm:spPr/>
    </dgm:pt>
    <dgm:pt modelId="{DF67CE9A-8CCA-6D4D-A20E-EAEA5BB2B11E}" type="pres">
      <dgm:prSet presAssocID="{9F306EEA-991E-2F42-8B6A-02F5AD0465AD}" presName="quad3" presStyleLbl="node1" presStyleIdx="2" presStyleCnt="4">
        <dgm:presLayoutVars>
          <dgm:chMax val="0"/>
          <dgm:chPref val="0"/>
          <dgm:bulletEnabled val="1"/>
        </dgm:presLayoutVars>
      </dgm:prSet>
      <dgm:spPr/>
    </dgm:pt>
    <dgm:pt modelId="{C483A4FC-C8BC-9B43-88BC-79218DC9E06E}" type="pres">
      <dgm:prSet presAssocID="{9F306EEA-991E-2F42-8B6A-02F5AD0465AD}" presName="quad4" presStyleLbl="node1" presStyleIdx="3" presStyleCnt="4">
        <dgm:presLayoutVars>
          <dgm:chMax val="0"/>
          <dgm:chPref val="0"/>
          <dgm:bulletEnabled val="1"/>
        </dgm:presLayoutVars>
      </dgm:prSet>
      <dgm:spPr/>
    </dgm:pt>
  </dgm:ptLst>
  <dgm:cxnLst>
    <dgm:cxn modelId="{1D3BBA1F-48C6-4C52-BCCC-CD529E66B272}" type="presOf" srcId="{12EBFE1C-475F-1C4D-AEA9-9A432D60822F}" destId="{4C76063B-7CF6-D44A-8E9A-7EC69CAE74F9}" srcOrd="0" destOrd="0" presId="urn:microsoft.com/office/officeart/2005/8/layout/matrix3"/>
    <dgm:cxn modelId="{42CEDB1F-4DF9-466A-B091-21E14EA61FC8}" type="presOf" srcId="{18E92E3C-EF09-674F-8A27-0C5CEF3775B1}" destId="{2CE9874C-38DD-9F47-9B24-4F526BA526C0}" srcOrd="0" destOrd="0" presId="urn:microsoft.com/office/officeart/2005/8/layout/matrix3"/>
    <dgm:cxn modelId="{2C79A689-EC45-1D46-85E9-A0372AEFA95C}" srcId="{9F306EEA-991E-2F42-8B6A-02F5AD0465AD}" destId="{E8F1B1D8-E636-7541-9DF1-D1B6F1CFE014}" srcOrd="2" destOrd="0" parTransId="{5B6D3A16-E5B2-E041-885B-5ADAFBD52E03}" sibTransId="{61AE01B2-6ABF-E045-95B9-5D656ABA66AE}"/>
    <dgm:cxn modelId="{5C446A9E-145A-0949-A781-9B956D7F8D67}" srcId="{9F306EEA-991E-2F42-8B6A-02F5AD0465AD}" destId="{12EBFE1C-475F-1C4D-AEA9-9A432D60822F}" srcOrd="1" destOrd="0" parTransId="{36FD2659-D5E6-9742-B84A-427A6F0EC8FE}" sibTransId="{B6BE766C-348B-2747-B55B-AF58193975F3}"/>
    <dgm:cxn modelId="{5C034BA8-B72C-2048-9E05-0A625F8B975F}" srcId="{9F306EEA-991E-2F42-8B6A-02F5AD0465AD}" destId="{18E92E3C-EF09-674F-8A27-0C5CEF3775B1}" srcOrd="0" destOrd="0" parTransId="{360F375E-84C1-EE41-B0EC-AD3D6ED31A5E}" sibTransId="{62210BBF-8359-0445-9DA3-924FC4965CBF}"/>
    <dgm:cxn modelId="{D66A2BB7-35B9-2343-A9C3-26B80F02DA7D}" srcId="{9F306EEA-991E-2F42-8B6A-02F5AD0465AD}" destId="{62FA9DA7-EC71-854C-8F67-1DF4C43E9F53}" srcOrd="3" destOrd="0" parTransId="{2D2BFB66-08AE-D841-9AFD-A73CA1AAC571}" sibTransId="{6E4B28BF-DF85-F24C-9C21-60211142DB92}"/>
    <dgm:cxn modelId="{A42CD2BD-C326-4F57-8292-D60832FF6718}" type="presOf" srcId="{62FA9DA7-EC71-854C-8F67-1DF4C43E9F53}" destId="{C483A4FC-C8BC-9B43-88BC-79218DC9E06E}" srcOrd="0" destOrd="0" presId="urn:microsoft.com/office/officeart/2005/8/layout/matrix3"/>
    <dgm:cxn modelId="{C84858C3-6C18-4182-B157-AD3A115D5C10}" type="presOf" srcId="{9F306EEA-991E-2F42-8B6A-02F5AD0465AD}" destId="{951308E4-FC1E-FD46-866C-0B1AF5A22DF9}" srcOrd="0" destOrd="0" presId="urn:microsoft.com/office/officeart/2005/8/layout/matrix3"/>
    <dgm:cxn modelId="{ECD2CCCC-9632-428E-AC0E-C7B63AC62FB6}" type="presOf" srcId="{E8F1B1D8-E636-7541-9DF1-D1B6F1CFE014}" destId="{DF67CE9A-8CCA-6D4D-A20E-EAEA5BB2B11E}" srcOrd="0" destOrd="0" presId="urn:microsoft.com/office/officeart/2005/8/layout/matrix3"/>
    <dgm:cxn modelId="{C2D9A6F3-A146-CF41-B5C1-D832A9181BF3}" srcId="{9F306EEA-991E-2F42-8B6A-02F5AD0465AD}" destId="{6127CE93-9E29-FB48-8382-911707C85A00}" srcOrd="4" destOrd="0" parTransId="{ABB714A0-414B-DC4C-9972-A5FEAA5877BD}" sibTransId="{341D8722-95E9-0943-9F3F-B9CC10E96BC7}"/>
    <dgm:cxn modelId="{A8176EE2-BDD3-4347-9B6E-5C16DBF2E8A2}" type="presParOf" srcId="{951308E4-FC1E-FD46-866C-0B1AF5A22DF9}" destId="{56A0B650-DEDC-3C4C-B661-5CC3653A2FDC}" srcOrd="0" destOrd="0" presId="urn:microsoft.com/office/officeart/2005/8/layout/matrix3"/>
    <dgm:cxn modelId="{DEE32780-F397-4756-ACAA-4A02D1E42F0C}" type="presParOf" srcId="{951308E4-FC1E-FD46-866C-0B1AF5A22DF9}" destId="{2CE9874C-38DD-9F47-9B24-4F526BA526C0}" srcOrd="1" destOrd="0" presId="urn:microsoft.com/office/officeart/2005/8/layout/matrix3"/>
    <dgm:cxn modelId="{48574480-C562-408B-A17F-FC6C64328B59}" type="presParOf" srcId="{951308E4-FC1E-FD46-866C-0B1AF5A22DF9}" destId="{4C76063B-7CF6-D44A-8E9A-7EC69CAE74F9}" srcOrd="2" destOrd="0" presId="urn:microsoft.com/office/officeart/2005/8/layout/matrix3"/>
    <dgm:cxn modelId="{5ACFCDC3-57B6-44CE-8338-D8F431D13ECC}" type="presParOf" srcId="{951308E4-FC1E-FD46-866C-0B1AF5A22DF9}" destId="{DF67CE9A-8CCA-6D4D-A20E-EAEA5BB2B11E}" srcOrd="3" destOrd="0" presId="urn:microsoft.com/office/officeart/2005/8/layout/matrix3"/>
    <dgm:cxn modelId="{85F292BA-0810-40B7-9A92-DA111478BAFB}" type="presParOf" srcId="{951308E4-FC1E-FD46-866C-0B1AF5A22DF9}" destId="{C483A4FC-C8BC-9B43-88BC-79218DC9E06E}" srcOrd="4" destOrd="0" presId="urn:microsoft.com/office/officeart/2005/8/layout/matrix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FD839E-A4F8-E747-91A4-AD6DDAEAF0CA}" type="doc">
      <dgm:prSet loTypeId="urn:microsoft.com/office/officeart/2005/8/layout/radial3" loCatId="" qsTypeId="urn:microsoft.com/office/officeart/2005/8/quickstyle/simple1" qsCatId="simple" csTypeId="urn:microsoft.com/office/officeart/2005/8/colors/accent6_1" csCatId="accent6" phldr="1"/>
      <dgm:spPr/>
      <dgm:t>
        <a:bodyPr/>
        <a:lstStyle/>
        <a:p>
          <a:endParaRPr lang="en-GB"/>
        </a:p>
      </dgm:t>
    </dgm:pt>
    <dgm:pt modelId="{E2A65CD9-8004-7D48-97A5-C9A0BBA80FE3}">
      <dgm:prSet phldrT="[Text]" custT="1"/>
      <dgm:spPr/>
      <dgm:t>
        <a:bodyPr/>
        <a:lstStyle/>
        <a:p>
          <a:r>
            <a:rPr lang="en-GB" sz="4000" b="1">
              <a:latin typeface="Corbel" panose="020B0503020204020204" pitchFamily="34" charset="0"/>
            </a:rPr>
            <a:t>Christine Lagarde</a:t>
          </a:r>
        </a:p>
        <a:p>
          <a:r>
            <a:rPr lang="en-GB" sz="2800" b="0" i="0">
              <a:latin typeface="Corbel" panose="020B0503020204020204" pitchFamily="34" charset="0"/>
            </a:rPr>
            <a:t>President of the European Central Bank</a:t>
          </a:r>
          <a:endParaRPr lang="en-GB" sz="2800">
            <a:latin typeface="Corbel" panose="020B0503020204020204" pitchFamily="34" charset="0"/>
          </a:endParaRPr>
        </a:p>
      </dgm:t>
    </dgm:pt>
    <dgm:pt modelId="{49A8B518-75D5-7648-A656-1E9265818C33}" type="parTrans" cxnId="{283709E4-5E07-1A42-ADE6-18AF06A70FC5}">
      <dgm:prSet/>
      <dgm:spPr/>
      <dgm:t>
        <a:bodyPr/>
        <a:lstStyle/>
        <a:p>
          <a:endParaRPr lang="en-GB" sz="2400"/>
        </a:p>
      </dgm:t>
    </dgm:pt>
    <dgm:pt modelId="{A85D75D9-B65E-164F-A193-B43D5596699A}" type="sibTrans" cxnId="{283709E4-5E07-1A42-ADE6-18AF06A70FC5}">
      <dgm:prSet/>
      <dgm:spPr/>
      <dgm:t>
        <a:bodyPr/>
        <a:lstStyle/>
        <a:p>
          <a:endParaRPr lang="en-GB" sz="2400"/>
        </a:p>
      </dgm:t>
    </dgm:pt>
    <dgm:pt modelId="{BFF1E269-811B-EE48-A7B8-48464D5AA28C}">
      <dgm:prSet phldrT="[Text]" custT="1"/>
      <dgm:spPr/>
      <dgm:t>
        <a:bodyPr/>
        <a:lstStyle/>
        <a:p>
          <a:r>
            <a:rPr lang="en-GB" sz="1800" b="1">
              <a:latin typeface="Corbel" panose="020B0503020204020204" pitchFamily="34" charset="0"/>
            </a:rPr>
            <a:t>Authentic</a:t>
          </a:r>
        </a:p>
        <a:p>
          <a:r>
            <a:rPr lang="en-GB" sz="1800" b="0" i="1">
              <a:latin typeface="Corbel" panose="020B0503020204020204" pitchFamily="34" charset="0"/>
            </a:rPr>
            <a:t>Does not compromise personal style to appeal to stereotypes about women</a:t>
          </a:r>
          <a:endParaRPr lang="en-GB" sz="1800" i="1">
            <a:latin typeface="Corbel" panose="020B0503020204020204" pitchFamily="34" charset="0"/>
          </a:endParaRPr>
        </a:p>
      </dgm:t>
    </dgm:pt>
    <dgm:pt modelId="{F6FFB1C7-0458-5340-9F99-47E97619E4F1}" type="parTrans" cxnId="{DCA0FC30-4FFF-FF42-BF77-E9DB8853DE58}">
      <dgm:prSet/>
      <dgm:spPr/>
      <dgm:t>
        <a:bodyPr/>
        <a:lstStyle/>
        <a:p>
          <a:endParaRPr lang="en-GB" sz="2400"/>
        </a:p>
      </dgm:t>
    </dgm:pt>
    <dgm:pt modelId="{1BCE1712-5D94-E943-9EF1-CAA3CE291D60}" type="sibTrans" cxnId="{DCA0FC30-4FFF-FF42-BF77-E9DB8853DE58}">
      <dgm:prSet/>
      <dgm:spPr/>
      <dgm:t>
        <a:bodyPr/>
        <a:lstStyle/>
        <a:p>
          <a:endParaRPr lang="en-GB" sz="2400"/>
        </a:p>
      </dgm:t>
    </dgm:pt>
    <dgm:pt modelId="{748E0A6A-C990-9B4D-B7D6-52398A92DE2E}">
      <dgm:prSet phldrT="[Text]" custT="1"/>
      <dgm:spPr/>
      <dgm:t>
        <a:bodyPr/>
        <a:lstStyle/>
        <a:p>
          <a:r>
            <a:rPr lang="en-GB" sz="1800" b="1">
              <a:latin typeface="Corbel" panose="020B0503020204020204" pitchFamily="34" charset="0"/>
            </a:rPr>
            <a:t>Confident &amp; Determined</a:t>
          </a:r>
        </a:p>
        <a:p>
          <a:r>
            <a:rPr lang="en-GB" sz="1800" i="1">
              <a:latin typeface="Corbel" panose="020B0503020204020204" pitchFamily="34" charset="0"/>
            </a:rPr>
            <a:t>Inspires &amp; develops others</a:t>
          </a:r>
        </a:p>
      </dgm:t>
    </dgm:pt>
    <dgm:pt modelId="{987207A0-61F1-DA49-BEA4-0A938EF46DC9}" type="parTrans" cxnId="{C7BAD408-AE84-7E4E-9079-9D16E95EBC35}">
      <dgm:prSet/>
      <dgm:spPr/>
      <dgm:t>
        <a:bodyPr/>
        <a:lstStyle/>
        <a:p>
          <a:endParaRPr lang="en-GB" sz="2400"/>
        </a:p>
      </dgm:t>
    </dgm:pt>
    <dgm:pt modelId="{FA2FADAD-9874-714E-8045-456853939A0E}" type="sibTrans" cxnId="{C7BAD408-AE84-7E4E-9079-9D16E95EBC35}">
      <dgm:prSet/>
      <dgm:spPr/>
      <dgm:t>
        <a:bodyPr/>
        <a:lstStyle/>
        <a:p>
          <a:endParaRPr lang="en-GB" sz="2400"/>
        </a:p>
      </dgm:t>
    </dgm:pt>
    <dgm:pt modelId="{895355C1-4AE0-2A47-9E35-AF990B1A42AC}">
      <dgm:prSet phldrT="[Text]" custT="1"/>
      <dgm:spPr/>
      <dgm:t>
        <a:bodyPr/>
        <a:lstStyle/>
        <a:p>
          <a:r>
            <a:rPr lang="en-GB" sz="1800" b="1" i="0">
              <a:latin typeface="Corbel" panose="020B0503020204020204" pitchFamily="34" charset="0"/>
            </a:rPr>
            <a:t>Diverse Experience</a:t>
          </a:r>
        </a:p>
        <a:p>
          <a:r>
            <a:rPr lang="en-GB" sz="1800" b="0" i="0">
              <a:latin typeface="Corbel" panose="020B0503020204020204" pitchFamily="34" charset="0"/>
            </a:rPr>
            <a:t> </a:t>
          </a:r>
          <a:r>
            <a:rPr lang="en-GB" sz="1800" b="0" i="1">
              <a:latin typeface="Corbel" panose="020B0503020204020204" pitchFamily="34" charset="0"/>
            </a:rPr>
            <a:t>Government, the Private sector, and the Non-profit sectors</a:t>
          </a:r>
          <a:endParaRPr lang="en-GB" sz="1800" i="1">
            <a:latin typeface="Corbel" panose="020B0503020204020204" pitchFamily="34" charset="0"/>
          </a:endParaRPr>
        </a:p>
      </dgm:t>
    </dgm:pt>
    <dgm:pt modelId="{4AC9DDA7-8850-964F-967B-C0DD55BECC69}" type="parTrans" cxnId="{54BC02C1-5BDB-FE4C-959B-D9BC926AF39C}">
      <dgm:prSet/>
      <dgm:spPr/>
      <dgm:t>
        <a:bodyPr/>
        <a:lstStyle/>
        <a:p>
          <a:endParaRPr lang="en-GB" sz="2400"/>
        </a:p>
      </dgm:t>
    </dgm:pt>
    <dgm:pt modelId="{9809972A-8F29-6844-AAE1-E40B2F9A3E5C}" type="sibTrans" cxnId="{54BC02C1-5BDB-FE4C-959B-D9BC926AF39C}">
      <dgm:prSet/>
      <dgm:spPr/>
      <dgm:t>
        <a:bodyPr/>
        <a:lstStyle/>
        <a:p>
          <a:endParaRPr lang="en-GB" sz="2400"/>
        </a:p>
      </dgm:t>
    </dgm:pt>
    <dgm:pt modelId="{22C56FF4-45EF-974F-B5C1-5433ED3270B8}">
      <dgm:prSet phldrT="[Text]" custT="1"/>
      <dgm:spPr/>
      <dgm:t>
        <a:bodyPr/>
        <a:lstStyle/>
        <a:p>
          <a:r>
            <a:rPr lang="en-GB" sz="1800" b="1">
              <a:latin typeface="Corbel" panose="020B0503020204020204" pitchFamily="34" charset="0"/>
            </a:rPr>
            <a:t>Activist</a:t>
          </a:r>
          <a:r>
            <a:rPr lang="en-GB" sz="1800">
              <a:latin typeface="Corbel" panose="020B0503020204020204" pitchFamily="34" charset="0"/>
            </a:rPr>
            <a:t> </a:t>
          </a:r>
        </a:p>
        <a:p>
          <a:r>
            <a:rPr lang="en-GB" sz="1800" i="1">
              <a:latin typeface="Corbel" panose="020B0503020204020204" pitchFamily="34" charset="0"/>
            </a:rPr>
            <a:t>Action not just words. </a:t>
          </a:r>
        </a:p>
      </dgm:t>
    </dgm:pt>
    <dgm:pt modelId="{FF517D76-6D92-1F44-B9FE-B42DDF359B61}" type="parTrans" cxnId="{E5236941-E217-5948-BCEB-068FC4ED4291}">
      <dgm:prSet/>
      <dgm:spPr/>
      <dgm:t>
        <a:bodyPr/>
        <a:lstStyle/>
        <a:p>
          <a:endParaRPr lang="en-GB" sz="2400"/>
        </a:p>
      </dgm:t>
    </dgm:pt>
    <dgm:pt modelId="{6DDA95D3-C73F-964B-B212-2997BBD2CE4C}" type="sibTrans" cxnId="{E5236941-E217-5948-BCEB-068FC4ED4291}">
      <dgm:prSet/>
      <dgm:spPr/>
      <dgm:t>
        <a:bodyPr/>
        <a:lstStyle/>
        <a:p>
          <a:endParaRPr lang="en-GB" sz="2400"/>
        </a:p>
      </dgm:t>
    </dgm:pt>
    <dgm:pt modelId="{75F71139-4B7A-3245-A4BD-B9F8869A70FA}">
      <dgm:prSet phldrT="[Text]" custT="1"/>
      <dgm:spPr/>
      <dgm:t>
        <a:bodyPr/>
        <a:lstStyle/>
        <a:p>
          <a:r>
            <a:rPr lang="en-GB" sz="1800" b="1">
              <a:latin typeface="Corbel" panose="020B0503020204020204" pitchFamily="34" charset="0"/>
            </a:rPr>
            <a:t>SABR</a:t>
          </a:r>
        </a:p>
        <a:p>
          <a:r>
            <a:rPr lang="en-GB" sz="1800" i="1">
              <a:latin typeface="Corbel" panose="020B0503020204020204" pitchFamily="34" charset="0"/>
            </a:rPr>
            <a:t>Refuses to attend meeting where she is the only woman</a:t>
          </a:r>
        </a:p>
      </dgm:t>
    </dgm:pt>
    <dgm:pt modelId="{ACD1EE24-D595-A547-AFE3-41DD1C422BB3}" type="parTrans" cxnId="{357EC621-2EB6-6D4A-A637-070B26E39448}">
      <dgm:prSet/>
      <dgm:spPr/>
      <dgm:t>
        <a:bodyPr/>
        <a:lstStyle/>
        <a:p>
          <a:endParaRPr lang="en-GB" sz="2400"/>
        </a:p>
      </dgm:t>
    </dgm:pt>
    <dgm:pt modelId="{5FA36881-6962-5149-90CC-26A3F45D83F6}" type="sibTrans" cxnId="{357EC621-2EB6-6D4A-A637-070B26E39448}">
      <dgm:prSet/>
      <dgm:spPr/>
      <dgm:t>
        <a:bodyPr/>
        <a:lstStyle/>
        <a:p>
          <a:endParaRPr lang="en-GB" sz="2400"/>
        </a:p>
      </dgm:t>
    </dgm:pt>
    <dgm:pt modelId="{0677062F-EAD4-5C4F-B17B-5AE87B7C0980}">
      <dgm:prSet phldrT="[Text]" custT="1"/>
      <dgm:spPr/>
      <dgm:t>
        <a:bodyPr/>
        <a:lstStyle/>
        <a:p>
          <a:r>
            <a:rPr lang="en-GB" sz="1800" b="1">
              <a:latin typeface="Corbel" panose="020B0503020204020204" pitchFamily="34" charset="0"/>
            </a:rPr>
            <a:t>Strong and Considerate</a:t>
          </a:r>
        </a:p>
        <a:p>
          <a:r>
            <a:rPr lang="en-GB" sz="1800" b="0" i="1">
              <a:latin typeface="Corbel" panose="020B0503020204020204" pitchFamily="34" charset="0"/>
            </a:rPr>
            <a:t>Prepared to take risks Respectful of others</a:t>
          </a:r>
        </a:p>
      </dgm:t>
    </dgm:pt>
    <dgm:pt modelId="{9BA4047C-EBD0-A84C-A76C-66FF88D0402A}" type="parTrans" cxnId="{228C5FBC-6F50-6347-ACE9-BF59D81E43BF}">
      <dgm:prSet/>
      <dgm:spPr/>
      <dgm:t>
        <a:bodyPr/>
        <a:lstStyle/>
        <a:p>
          <a:endParaRPr lang="en-GB" sz="2400"/>
        </a:p>
      </dgm:t>
    </dgm:pt>
    <dgm:pt modelId="{2A304174-BC16-E948-B8B6-643E6D9EE3DC}" type="sibTrans" cxnId="{228C5FBC-6F50-6347-ACE9-BF59D81E43BF}">
      <dgm:prSet/>
      <dgm:spPr/>
      <dgm:t>
        <a:bodyPr/>
        <a:lstStyle/>
        <a:p>
          <a:endParaRPr lang="en-GB" sz="2400"/>
        </a:p>
      </dgm:t>
    </dgm:pt>
    <dgm:pt modelId="{6B0F07DA-D619-7741-A600-A0F9698A6F06}">
      <dgm:prSet phldrT="[Text]" custT="1"/>
      <dgm:spPr/>
      <dgm:t>
        <a:bodyPr/>
        <a:lstStyle/>
        <a:p>
          <a:r>
            <a:rPr lang="en-GB" sz="1800" b="1" i="0">
              <a:latin typeface="Corbel" panose="020B0503020204020204" pitchFamily="34" charset="0"/>
            </a:rPr>
            <a:t>Communication</a:t>
          </a:r>
        </a:p>
        <a:p>
          <a:r>
            <a:rPr lang="en-GB" sz="1800" b="0" i="1">
              <a:latin typeface="Corbel" panose="020B0503020204020204" pitchFamily="34" charset="0"/>
            </a:rPr>
            <a:t>Builds s</a:t>
          </a:r>
          <a:r>
            <a:rPr lang="en-GB" sz="1800" b="0" i="1" u="none">
              <a:latin typeface="Corbel" panose="020B0503020204020204" pitchFamily="34" charset="0"/>
            </a:rPr>
            <a:t>trong relationships </a:t>
          </a:r>
          <a:r>
            <a:rPr lang="en-GB" sz="1800" b="0" i="1" u="none"/>
            <a:t>produce easy communication </a:t>
          </a:r>
          <a:r>
            <a:rPr lang="en-GB" sz="1800" i="1">
              <a:latin typeface="Corbel" panose="020B0503020204020204" pitchFamily="34" charset="0"/>
            </a:rPr>
            <a:t>without need for protocol</a:t>
          </a:r>
        </a:p>
      </dgm:t>
    </dgm:pt>
    <dgm:pt modelId="{512A80B1-D032-2249-82D6-62F9430C9F27}" type="parTrans" cxnId="{0ABD6899-F229-F649-82D1-4EE8F9AFFA18}">
      <dgm:prSet/>
      <dgm:spPr/>
      <dgm:t>
        <a:bodyPr/>
        <a:lstStyle/>
        <a:p>
          <a:endParaRPr lang="en-GB" sz="2400"/>
        </a:p>
      </dgm:t>
    </dgm:pt>
    <dgm:pt modelId="{3C1A6034-C0AB-044F-89CD-1FA7EBA47428}" type="sibTrans" cxnId="{0ABD6899-F229-F649-82D1-4EE8F9AFFA18}">
      <dgm:prSet/>
      <dgm:spPr/>
      <dgm:t>
        <a:bodyPr/>
        <a:lstStyle/>
        <a:p>
          <a:endParaRPr lang="en-GB" sz="2400"/>
        </a:p>
      </dgm:t>
    </dgm:pt>
    <dgm:pt modelId="{D8D6A368-B94C-864F-826B-2286213BF597}" type="pres">
      <dgm:prSet presAssocID="{6AFD839E-A4F8-E747-91A4-AD6DDAEAF0CA}" presName="composite" presStyleCnt="0">
        <dgm:presLayoutVars>
          <dgm:chMax val="1"/>
          <dgm:dir/>
          <dgm:resizeHandles val="exact"/>
        </dgm:presLayoutVars>
      </dgm:prSet>
      <dgm:spPr/>
    </dgm:pt>
    <dgm:pt modelId="{BB1EC9BB-AA3B-4C41-910C-63712C7AC51D}" type="pres">
      <dgm:prSet presAssocID="{6AFD839E-A4F8-E747-91A4-AD6DDAEAF0CA}" presName="radial" presStyleCnt="0">
        <dgm:presLayoutVars>
          <dgm:animLvl val="ctr"/>
        </dgm:presLayoutVars>
      </dgm:prSet>
      <dgm:spPr/>
    </dgm:pt>
    <dgm:pt modelId="{3B34EB41-A9CD-CB44-9787-DF8B87B61895}" type="pres">
      <dgm:prSet presAssocID="{E2A65CD9-8004-7D48-97A5-C9A0BBA80FE3}" presName="centerShape" presStyleLbl="vennNode1" presStyleIdx="0" presStyleCnt="8"/>
      <dgm:spPr/>
    </dgm:pt>
    <dgm:pt modelId="{7410EB8A-52F7-EE47-88F9-19E15E153B60}" type="pres">
      <dgm:prSet presAssocID="{BFF1E269-811B-EE48-A7B8-48464D5AA28C}" presName="node" presStyleLbl="vennNode1" presStyleIdx="1" presStyleCnt="8">
        <dgm:presLayoutVars>
          <dgm:bulletEnabled val="1"/>
        </dgm:presLayoutVars>
      </dgm:prSet>
      <dgm:spPr/>
    </dgm:pt>
    <dgm:pt modelId="{04FBBE18-2D06-B846-A3AC-6C4C38050315}" type="pres">
      <dgm:prSet presAssocID="{0677062F-EAD4-5C4F-B17B-5AE87B7C0980}" presName="node" presStyleLbl="vennNode1" presStyleIdx="2" presStyleCnt="8">
        <dgm:presLayoutVars>
          <dgm:bulletEnabled val="1"/>
        </dgm:presLayoutVars>
      </dgm:prSet>
      <dgm:spPr/>
    </dgm:pt>
    <dgm:pt modelId="{8FD987CC-C284-FB49-A4D0-053C8685CE1D}" type="pres">
      <dgm:prSet presAssocID="{748E0A6A-C990-9B4D-B7D6-52398A92DE2E}" presName="node" presStyleLbl="vennNode1" presStyleIdx="3" presStyleCnt="8">
        <dgm:presLayoutVars>
          <dgm:bulletEnabled val="1"/>
        </dgm:presLayoutVars>
      </dgm:prSet>
      <dgm:spPr/>
    </dgm:pt>
    <dgm:pt modelId="{E8505951-705F-9B42-94ED-936548C7F8AA}" type="pres">
      <dgm:prSet presAssocID="{895355C1-4AE0-2A47-9E35-AF990B1A42AC}" presName="node" presStyleLbl="vennNode1" presStyleIdx="4" presStyleCnt="8">
        <dgm:presLayoutVars>
          <dgm:bulletEnabled val="1"/>
        </dgm:presLayoutVars>
      </dgm:prSet>
      <dgm:spPr/>
    </dgm:pt>
    <dgm:pt modelId="{E250CEE6-097A-3747-B575-438BDDE1FF2A}" type="pres">
      <dgm:prSet presAssocID="{22C56FF4-45EF-974F-B5C1-5433ED3270B8}" presName="node" presStyleLbl="vennNode1" presStyleIdx="5" presStyleCnt="8">
        <dgm:presLayoutVars>
          <dgm:bulletEnabled val="1"/>
        </dgm:presLayoutVars>
      </dgm:prSet>
      <dgm:spPr/>
    </dgm:pt>
    <dgm:pt modelId="{C0DEDD3F-32DD-B149-ADFB-78A03AC6CC44}" type="pres">
      <dgm:prSet presAssocID="{75F71139-4B7A-3245-A4BD-B9F8869A70FA}" presName="node" presStyleLbl="vennNode1" presStyleIdx="6" presStyleCnt="8">
        <dgm:presLayoutVars>
          <dgm:bulletEnabled val="1"/>
        </dgm:presLayoutVars>
      </dgm:prSet>
      <dgm:spPr/>
    </dgm:pt>
    <dgm:pt modelId="{A9A86A6F-5E1F-DA43-AEB5-3136AC9EFF34}" type="pres">
      <dgm:prSet presAssocID="{6B0F07DA-D619-7741-A600-A0F9698A6F06}" presName="node" presStyleLbl="vennNode1" presStyleIdx="7" presStyleCnt="8" custScaleX="109693">
        <dgm:presLayoutVars>
          <dgm:bulletEnabled val="1"/>
        </dgm:presLayoutVars>
      </dgm:prSet>
      <dgm:spPr/>
    </dgm:pt>
  </dgm:ptLst>
  <dgm:cxnLst>
    <dgm:cxn modelId="{EC4D2707-1970-4749-9769-6C4E35C0E5CC}" type="presOf" srcId="{895355C1-4AE0-2A47-9E35-AF990B1A42AC}" destId="{E8505951-705F-9B42-94ED-936548C7F8AA}" srcOrd="0" destOrd="0" presId="urn:microsoft.com/office/officeart/2005/8/layout/radial3"/>
    <dgm:cxn modelId="{C7BAD408-AE84-7E4E-9079-9D16E95EBC35}" srcId="{E2A65CD9-8004-7D48-97A5-C9A0BBA80FE3}" destId="{748E0A6A-C990-9B4D-B7D6-52398A92DE2E}" srcOrd="2" destOrd="0" parTransId="{987207A0-61F1-DA49-BEA4-0A938EF46DC9}" sibTransId="{FA2FADAD-9874-714E-8045-456853939A0E}"/>
    <dgm:cxn modelId="{9DE52C17-D1C5-45AC-9F18-33363D079A96}" type="presOf" srcId="{6AFD839E-A4F8-E747-91A4-AD6DDAEAF0CA}" destId="{D8D6A368-B94C-864F-826B-2286213BF597}" srcOrd="0" destOrd="0" presId="urn:microsoft.com/office/officeart/2005/8/layout/radial3"/>
    <dgm:cxn modelId="{357EC621-2EB6-6D4A-A637-070B26E39448}" srcId="{E2A65CD9-8004-7D48-97A5-C9A0BBA80FE3}" destId="{75F71139-4B7A-3245-A4BD-B9F8869A70FA}" srcOrd="5" destOrd="0" parTransId="{ACD1EE24-D595-A547-AFE3-41DD1C422BB3}" sibTransId="{5FA36881-6962-5149-90CC-26A3F45D83F6}"/>
    <dgm:cxn modelId="{1B68C72D-7855-4A06-BC79-758E593C5E69}" type="presOf" srcId="{E2A65CD9-8004-7D48-97A5-C9A0BBA80FE3}" destId="{3B34EB41-A9CD-CB44-9787-DF8B87B61895}" srcOrd="0" destOrd="0" presId="urn:microsoft.com/office/officeart/2005/8/layout/radial3"/>
    <dgm:cxn modelId="{DCA0FC30-4FFF-FF42-BF77-E9DB8853DE58}" srcId="{E2A65CD9-8004-7D48-97A5-C9A0BBA80FE3}" destId="{BFF1E269-811B-EE48-A7B8-48464D5AA28C}" srcOrd="0" destOrd="0" parTransId="{F6FFB1C7-0458-5340-9F99-47E97619E4F1}" sibTransId="{1BCE1712-5D94-E943-9EF1-CAA3CE291D60}"/>
    <dgm:cxn modelId="{E5236941-E217-5948-BCEB-068FC4ED4291}" srcId="{E2A65CD9-8004-7D48-97A5-C9A0BBA80FE3}" destId="{22C56FF4-45EF-974F-B5C1-5433ED3270B8}" srcOrd="4" destOrd="0" parTransId="{FF517D76-6D92-1F44-B9FE-B42DDF359B61}" sibTransId="{6DDA95D3-C73F-964B-B212-2997BBD2CE4C}"/>
    <dgm:cxn modelId="{5521D849-7912-4778-A951-04E8F27F803E}" type="presOf" srcId="{BFF1E269-811B-EE48-A7B8-48464D5AA28C}" destId="{7410EB8A-52F7-EE47-88F9-19E15E153B60}" srcOrd="0" destOrd="0" presId="urn:microsoft.com/office/officeart/2005/8/layout/radial3"/>
    <dgm:cxn modelId="{A6B71262-75A2-45A8-A469-5226D7CE66A0}" type="presOf" srcId="{748E0A6A-C990-9B4D-B7D6-52398A92DE2E}" destId="{8FD987CC-C284-FB49-A4D0-053C8685CE1D}" srcOrd="0" destOrd="0" presId="urn:microsoft.com/office/officeart/2005/8/layout/radial3"/>
    <dgm:cxn modelId="{DB392886-38F9-423F-8AD0-994C5CE03385}" type="presOf" srcId="{0677062F-EAD4-5C4F-B17B-5AE87B7C0980}" destId="{04FBBE18-2D06-B846-A3AC-6C4C38050315}" srcOrd="0" destOrd="0" presId="urn:microsoft.com/office/officeart/2005/8/layout/radial3"/>
    <dgm:cxn modelId="{0ABD6899-F229-F649-82D1-4EE8F9AFFA18}" srcId="{E2A65CD9-8004-7D48-97A5-C9A0BBA80FE3}" destId="{6B0F07DA-D619-7741-A600-A0F9698A6F06}" srcOrd="6" destOrd="0" parTransId="{512A80B1-D032-2249-82D6-62F9430C9F27}" sibTransId="{3C1A6034-C0AB-044F-89CD-1FA7EBA47428}"/>
    <dgm:cxn modelId="{0A3C9EB8-E05E-40E9-A20A-71154303AFC5}" type="presOf" srcId="{6B0F07DA-D619-7741-A600-A0F9698A6F06}" destId="{A9A86A6F-5E1F-DA43-AEB5-3136AC9EFF34}" srcOrd="0" destOrd="0" presId="urn:microsoft.com/office/officeart/2005/8/layout/radial3"/>
    <dgm:cxn modelId="{228C5FBC-6F50-6347-ACE9-BF59D81E43BF}" srcId="{E2A65CD9-8004-7D48-97A5-C9A0BBA80FE3}" destId="{0677062F-EAD4-5C4F-B17B-5AE87B7C0980}" srcOrd="1" destOrd="0" parTransId="{9BA4047C-EBD0-A84C-A76C-66FF88D0402A}" sibTransId="{2A304174-BC16-E948-B8B6-643E6D9EE3DC}"/>
    <dgm:cxn modelId="{54BC02C1-5BDB-FE4C-959B-D9BC926AF39C}" srcId="{E2A65CD9-8004-7D48-97A5-C9A0BBA80FE3}" destId="{895355C1-4AE0-2A47-9E35-AF990B1A42AC}" srcOrd="3" destOrd="0" parTransId="{4AC9DDA7-8850-964F-967B-C0DD55BECC69}" sibTransId="{9809972A-8F29-6844-AAE1-E40B2F9A3E5C}"/>
    <dgm:cxn modelId="{BD860FDA-5AFF-40EF-91A1-9F9B1911B644}" type="presOf" srcId="{75F71139-4B7A-3245-A4BD-B9F8869A70FA}" destId="{C0DEDD3F-32DD-B149-ADFB-78A03AC6CC44}" srcOrd="0" destOrd="0" presId="urn:microsoft.com/office/officeart/2005/8/layout/radial3"/>
    <dgm:cxn modelId="{283709E4-5E07-1A42-ADE6-18AF06A70FC5}" srcId="{6AFD839E-A4F8-E747-91A4-AD6DDAEAF0CA}" destId="{E2A65CD9-8004-7D48-97A5-C9A0BBA80FE3}" srcOrd="0" destOrd="0" parTransId="{49A8B518-75D5-7648-A656-1E9265818C33}" sibTransId="{A85D75D9-B65E-164F-A193-B43D5596699A}"/>
    <dgm:cxn modelId="{9375F3F2-11ED-45E4-B39B-349EB90EC567}" type="presOf" srcId="{22C56FF4-45EF-974F-B5C1-5433ED3270B8}" destId="{E250CEE6-097A-3747-B575-438BDDE1FF2A}" srcOrd="0" destOrd="0" presId="urn:microsoft.com/office/officeart/2005/8/layout/radial3"/>
    <dgm:cxn modelId="{7DE37A61-7869-48A0-8A04-0418B1CFF5F0}" type="presParOf" srcId="{D8D6A368-B94C-864F-826B-2286213BF597}" destId="{BB1EC9BB-AA3B-4C41-910C-63712C7AC51D}" srcOrd="0" destOrd="0" presId="urn:microsoft.com/office/officeart/2005/8/layout/radial3"/>
    <dgm:cxn modelId="{AD682C2D-FA07-4B19-9A4C-87CDD6799DE6}" type="presParOf" srcId="{BB1EC9BB-AA3B-4C41-910C-63712C7AC51D}" destId="{3B34EB41-A9CD-CB44-9787-DF8B87B61895}" srcOrd="0" destOrd="0" presId="urn:microsoft.com/office/officeart/2005/8/layout/radial3"/>
    <dgm:cxn modelId="{374A8301-C3AE-4A49-A35D-0C78C2EA2DCA}" type="presParOf" srcId="{BB1EC9BB-AA3B-4C41-910C-63712C7AC51D}" destId="{7410EB8A-52F7-EE47-88F9-19E15E153B60}" srcOrd="1" destOrd="0" presId="urn:microsoft.com/office/officeart/2005/8/layout/radial3"/>
    <dgm:cxn modelId="{5CF8E568-B5F1-4DE1-83CF-A27E4B82BE93}" type="presParOf" srcId="{BB1EC9BB-AA3B-4C41-910C-63712C7AC51D}" destId="{04FBBE18-2D06-B846-A3AC-6C4C38050315}" srcOrd="2" destOrd="0" presId="urn:microsoft.com/office/officeart/2005/8/layout/radial3"/>
    <dgm:cxn modelId="{4F9C518C-89A9-4ABB-98B0-2DAE06113110}" type="presParOf" srcId="{BB1EC9BB-AA3B-4C41-910C-63712C7AC51D}" destId="{8FD987CC-C284-FB49-A4D0-053C8685CE1D}" srcOrd="3" destOrd="0" presId="urn:microsoft.com/office/officeart/2005/8/layout/radial3"/>
    <dgm:cxn modelId="{84D4DE9F-F1C3-45B2-81D3-C7637EB7FCBF}" type="presParOf" srcId="{BB1EC9BB-AA3B-4C41-910C-63712C7AC51D}" destId="{E8505951-705F-9B42-94ED-936548C7F8AA}" srcOrd="4" destOrd="0" presId="urn:microsoft.com/office/officeart/2005/8/layout/radial3"/>
    <dgm:cxn modelId="{857C13EB-C229-4517-880B-0A81333D5649}" type="presParOf" srcId="{BB1EC9BB-AA3B-4C41-910C-63712C7AC51D}" destId="{E250CEE6-097A-3747-B575-438BDDE1FF2A}" srcOrd="5" destOrd="0" presId="urn:microsoft.com/office/officeart/2005/8/layout/radial3"/>
    <dgm:cxn modelId="{EC14306A-F72F-4CC8-BFE3-A5F38F0F2852}" type="presParOf" srcId="{BB1EC9BB-AA3B-4C41-910C-63712C7AC51D}" destId="{C0DEDD3F-32DD-B149-ADFB-78A03AC6CC44}" srcOrd="6" destOrd="0" presId="urn:microsoft.com/office/officeart/2005/8/layout/radial3"/>
    <dgm:cxn modelId="{DB198688-772C-46B0-9A19-EBA7AD8E653E}" type="presParOf" srcId="{BB1EC9BB-AA3B-4C41-910C-63712C7AC51D}" destId="{A9A86A6F-5E1F-DA43-AEB5-3136AC9EFF34}" srcOrd="7"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AFD839E-A4F8-E747-91A4-AD6DDAEAF0CA}" type="doc">
      <dgm:prSet loTypeId="urn:microsoft.com/office/officeart/2005/8/layout/radial3" loCatId="" qsTypeId="urn:microsoft.com/office/officeart/2005/8/quickstyle/simple1" qsCatId="simple" csTypeId="urn:microsoft.com/office/officeart/2005/8/colors/accent3_2" csCatId="accent3" phldr="1"/>
      <dgm:spPr/>
      <dgm:t>
        <a:bodyPr/>
        <a:lstStyle/>
        <a:p>
          <a:endParaRPr lang="en-GB"/>
        </a:p>
      </dgm:t>
    </dgm:pt>
    <dgm:pt modelId="{E2A65CD9-8004-7D48-97A5-C9A0BBA80FE3}">
      <dgm:prSet phldrT="[Text]"/>
      <dgm:spPr/>
      <dgm:t>
        <a:bodyPr/>
        <a:lstStyle/>
        <a:p>
          <a:r>
            <a:rPr lang="en-GB" dirty="0">
              <a:latin typeface="Corbel" panose="020B0503020204020204" pitchFamily="34" charset="0"/>
            </a:rPr>
            <a:t>What’s your Value Proposition?</a:t>
          </a:r>
        </a:p>
      </dgm:t>
    </dgm:pt>
    <dgm:pt modelId="{49A8B518-75D5-7648-A656-1E9265818C33}" type="parTrans" cxnId="{283709E4-5E07-1A42-ADE6-18AF06A70FC5}">
      <dgm:prSet/>
      <dgm:spPr/>
      <dgm:t>
        <a:bodyPr/>
        <a:lstStyle/>
        <a:p>
          <a:endParaRPr lang="en-GB"/>
        </a:p>
      </dgm:t>
    </dgm:pt>
    <dgm:pt modelId="{A85D75D9-B65E-164F-A193-B43D5596699A}" type="sibTrans" cxnId="{283709E4-5E07-1A42-ADE6-18AF06A70FC5}">
      <dgm:prSet/>
      <dgm:spPr/>
      <dgm:t>
        <a:bodyPr/>
        <a:lstStyle/>
        <a:p>
          <a:endParaRPr lang="en-GB"/>
        </a:p>
      </dgm:t>
    </dgm:pt>
    <dgm:pt modelId="{BFF1E269-811B-EE48-A7B8-48464D5AA28C}">
      <dgm:prSet phldrT="[Text]"/>
      <dgm:spPr/>
      <dgm:t>
        <a:bodyPr/>
        <a:lstStyle/>
        <a:p>
          <a:r>
            <a:rPr lang="en-GB">
              <a:latin typeface="Corbel" panose="020B0503020204020204" pitchFamily="34" charset="0"/>
            </a:rPr>
            <a:t>?</a:t>
          </a:r>
        </a:p>
      </dgm:t>
    </dgm:pt>
    <dgm:pt modelId="{F6FFB1C7-0458-5340-9F99-47E97619E4F1}" type="parTrans" cxnId="{DCA0FC30-4FFF-FF42-BF77-E9DB8853DE58}">
      <dgm:prSet/>
      <dgm:spPr/>
      <dgm:t>
        <a:bodyPr/>
        <a:lstStyle/>
        <a:p>
          <a:endParaRPr lang="en-GB"/>
        </a:p>
      </dgm:t>
    </dgm:pt>
    <dgm:pt modelId="{1BCE1712-5D94-E943-9EF1-CAA3CE291D60}" type="sibTrans" cxnId="{DCA0FC30-4FFF-FF42-BF77-E9DB8853DE58}">
      <dgm:prSet/>
      <dgm:spPr/>
      <dgm:t>
        <a:bodyPr/>
        <a:lstStyle/>
        <a:p>
          <a:endParaRPr lang="en-GB"/>
        </a:p>
      </dgm:t>
    </dgm:pt>
    <dgm:pt modelId="{748E0A6A-C990-9B4D-B7D6-52398A92DE2E}">
      <dgm:prSet phldrT="[Text]"/>
      <dgm:spPr/>
      <dgm:t>
        <a:bodyPr/>
        <a:lstStyle/>
        <a:p>
          <a:r>
            <a:rPr lang="en-GB">
              <a:latin typeface="Corbel" panose="020B0503020204020204" pitchFamily="34" charset="0"/>
            </a:rPr>
            <a:t>?</a:t>
          </a:r>
        </a:p>
      </dgm:t>
    </dgm:pt>
    <dgm:pt modelId="{987207A0-61F1-DA49-BEA4-0A938EF46DC9}" type="parTrans" cxnId="{C7BAD408-AE84-7E4E-9079-9D16E95EBC35}">
      <dgm:prSet/>
      <dgm:spPr/>
      <dgm:t>
        <a:bodyPr/>
        <a:lstStyle/>
        <a:p>
          <a:endParaRPr lang="en-GB"/>
        </a:p>
      </dgm:t>
    </dgm:pt>
    <dgm:pt modelId="{FA2FADAD-9874-714E-8045-456853939A0E}" type="sibTrans" cxnId="{C7BAD408-AE84-7E4E-9079-9D16E95EBC35}">
      <dgm:prSet/>
      <dgm:spPr/>
      <dgm:t>
        <a:bodyPr/>
        <a:lstStyle/>
        <a:p>
          <a:endParaRPr lang="en-GB"/>
        </a:p>
      </dgm:t>
    </dgm:pt>
    <dgm:pt modelId="{895355C1-4AE0-2A47-9E35-AF990B1A42AC}">
      <dgm:prSet phldrT="[Text]"/>
      <dgm:spPr/>
      <dgm:t>
        <a:bodyPr/>
        <a:lstStyle/>
        <a:p>
          <a:r>
            <a:rPr lang="en-GB">
              <a:latin typeface="Corbel" panose="020B0503020204020204" pitchFamily="34" charset="0"/>
            </a:rPr>
            <a:t>?</a:t>
          </a:r>
        </a:p>
      </dgm:t>
    </dgm:pt>
    <dgm:pt modelId="{4AC9DDA7-8850-964F-967B-C0DD55BECC69}" type="parTrans" cxnId="{54BC02C1-5BDB-FE4C-959B-D9BC926AF39C}">
      <dgm:prSet/>
      <dgm:spPr/>
      <dgm:t>
        <a:bodyPr/>
        <a:lstStyle/>
        <a:p>
          <a:endParaRPr lang="en-GB"/>
        </a:p>
      </dgm:t>
    </dgm:pt>
    <dgm:pt modelId="{9809972A-8F29-6844-AAE1-E40B2F9A3E5C}" type="sibTrans" cxnId="{54BC02C1-5BDB-FE4C-959B-D9BC926AF39C}">
      <dgm:prSet/>
      <dgm:spPr/>
      <dgm:t>
        <a:bodyPr/>
        <a:lstStyle/>
        <a:p>
          <a:endParaRPr lang="en-GB"/>
        </a:p>
      </dgm:t>
    </dgm:pt>
    <dgm:pt modelId="{22C56FF4-45EF-974F-B5C1-5433ED3270B8}">
      <dgm:prSet phldrT="[Text]"/>
      <dgm:spPr/>
      <dgm:t>
        <a:bodyPr/>
        <a:lstStyle/>
        <a:p>
          <a:r>
            <a:rPr lang="en-GB">
              <a:latin typeface="Corbel" panose="020B0503020204020204" pitchFamily="34" charset="0"/>
            </a:rPr>
            <a:t>?</a:t>
          </a:r>
        </a:p>
      </dgm:t>
    </dgm:pt>
    <dgm:pt modelId="{FF517D76-6D92-1F44-B9FE-B42DDF359B61}" type="parTrans" cxnId="{E5236941-E217-5948-BCEB-068FC4ED4291}">
      <dgm:prSet/>
      <dgm:spPr/>
      <dgm:t>
        <a:bodyPr/>
        <a:lstStyle/>
        <a:p>
          <a:endParaRPr lang="en-GB"/>
        </a:p>
      </dgm:t>
    </dgm:pt>
    <dgm:pt modelId="{6DDA95D3-C73F-964B-B212-2997BBD2CE4C}" type="sibTrans" cxnId="{E5236941-E217-5948-BCEB-068FC4ED4291}">
      <dgm:prSet/>
      <dgm:spPr/>
      <dgm:t>
        <a:bodyPr/>
        <a:lstStyle/>
        <a:p>
          <a:endParaRPr lang="en-GB"/>
        </a:p>
      </dgm:t>
    </dgm:pt>
    <dgm:pt modelId="{75F71139-4B7A-3245-A4BD-B9F8869A70FA}">
      <dgm:prSet phldrT="[Text]"/>
      <dgm:spPr/>
      <dgm:t>
        <a:bodyPr/>
        <a:lstStyle/>
        <a:p>
          <a:r>
            <a:rPr lang="en-GB">
              <a:latin typeface="Corbel" panose="020B0503020204020204" pitchFamily="34" charset="0"/>
            </a:rPr>
            <a:t>?</a:t>
          </a:r>
        </a:p>
      </dgm:t>
    </dgm:pt>
    <dgm:pt modelId="{ACD1EE24-D595-A547-AFE3-41DD1C422BB3}" type="parTrans" cxnId="{357EC621-2EB6-6D4A-A637-070B26E39448}">
      <dgm:prSet/>
      <dgm:spPr/>
      <dgm:t>
        <a:bodyPr/>
        <a:lstStyle/>
        <a:p>
          <a:endParaRPr lang="en-GB"/>
        </a:p>
      </dgm:t>
    </dgm:pt>
    <dgm:pt modelId="{5FA36881-6962-5149-90CC-26A3F45D83F6}" type="sibTrans" cxnId="{357EC621-2EB6-6D4A-A637-070B26E39448}">
      <dgm:prSet/>
      <dgm:spPr/>
      <dgm:t>
        <a:bodyPr/>
        <a:lstStyle/>
        <a:p>
          <a:endParaRPr lang="en-GB"/>
        </a:p>
      </dgm:t>
    </dgm:pt>
    <dgm:pt modelId="{6B045714-C0F4-2349-9D05-46FEC1C8B9AC}" type="pres">
      <dgm:prSet presAssocID="{6AFD839E-A4F8-E747-91A4-AD6DDAEAF0CA}" presName="composite" presStyleCnt="0">
        <dgm:presLayoutVars>
          <dgm:chMax val="1"/>
          <dgm:dir/>
          <dgm:resizeHandles val="exact"/>
        </dgm:presLayoutVars>
      </dgm:prSet>
      <dgm:spPr/>
    </dgm:pt>
    <dgm:pt modelId="{C49AD5AB-E266-EB40-AA26-6D846D48E34A}" type="pres">
      <dgm:prSet presAssocID="{6AFD839E-A4F8-E747-91A4-AD6DDAEAF0CA}" presName="radial" presStyleCnt="0">
        <dgm:presLayoutVars>
          <dgm:animLvl val="ctr"/>
        </dgm:presLayoutVars>
      </dgm:prSet>
      <dgm:spPr/>
    </dgm:pt>
    <dgm:pt modelId="{834188BD-7090-5B45-924C-04F2D4952EDA}" type="pres">
      <dgm:prSet presAssocID="{E2A65CD9-8004-7D48-97A5-C9A0BBA80FE3}" presName="centerShape" presStyleLbl="vennNode1" presStyleIdx="0" presStyleCnt="6"/>
      <dgm:spPr/>
    </dgm:pt>
    <dgm:pt modelId="{A2CF0D5D-0F19-684F-96F3-9D4947C6C10C}" type="pres">
      <dgm:prSet presAssocID="{BFF1E269-811B-EE48-A7B8-48464D5AA28C}" presName="node" presStyleLbl="vennNode1" presStyleIdx="1" presStyleCnt="6">
        <dgm:presLayoutVars>
          <dgm:bulletEnabled val="1"/>
        </dgm:presLayoutVars>
      </dgm:prSet>
      <dgm:spPr/>
    </dgm:pt>
    <dgm:pt modelId="{F3660B59-265A-A644-927A-228149443F2B}" type="pres">
      <dgm:prSet presAssocID="{748E0A6A-C990-9B4D-B7D6-52398A92DE2E}" presName="node" presStyleLbl="vennNode1" presStyleIdx="2" presStyleCnt="6">
        <dgm:presLayoutVars>
          <dgm:bulletEnabled val="1"/>
        </dgm:presLayoutVars>
      </dgm:prSet>
      <dgm:spPr/>
    </dgm:pt>
    <dgm:pt modelId="{6D4A4C93-E7AB-C349-AD87-012356416469}" type="pres">
      <dgm:prSet presAssocID="{895355C1-4AE0-2A47-9E35-AF990B1A42AC}" presName="node" presStyleLbl="vennNode1" presStyleIdx="3" presStyleCnt="6">
        <dgm:presLayoutVars>
          <dgm:bulletEnabled val="1"/>
        </dgm:presLayoutVars>
      </dgm:prSet>
      <dgm:spPr/>
    </dgm:pt>
    <dgm:pt modelId="{CC3F51F6-F51B-6540-9D6D-4E1CB529DF11}" type="pres">
      <dgm:prSet presAssocID="{22C56FF4-45EF-974F-B5C1-5433ED3270B8}" presName="node" presStyleLbl="vennNode1" presStyleIdx="4" presStyleCnt="6">
        <dgm:presLayoutVars>
          <dgm:bulletEnabled val="1"/>
        </dgm:presLayoutVars>
      </dgm:prSet>
      <dgm:spPr/>
    </dgm:pt>
    <dgm:pt modelId="{384C0DA5-9B96-2549-AEFD-58787DF74018}" type="pres">
      <dgm:prSet presAssocID="{75F71139-4B7A-3245-A4BD-B9F8869A70FA}" presName="node" presStyleLbl="vennNode1" presStyleIdx="5" presStyleCnt="6">
        <dgm:presLayoutVars>
          <dgm:bulletEnabled val="1"/>
        </dgm:presLayoutVars>
      </dgm:prSet>
      <dgm:spPr/>
    </dgm:pt>
  </dgm:ptLst>
  <dgm:cxnLst>
    <dgm:cxn modelId="{C7BAD408-AE84-7E4E-9079-9D16E95EBC35}" srcId="{E2A65CD9-8004-7D48-97A5-C9A0BBA80FE3}" destId="{748E0A6A-C990-9B4D-B7D6-52398A92DE2E}" srcOrd="1" destOrd="0" parTransId="{987207A0-61F1-DA49-BEA4-0A938EF46DC9}" sibTransId="{FA2FADAD-9874-714E-8045-456853939A0E}"/>
    <dgm:cxn modelId="{D8E2751B-6C45-4433-87EE-765343A7A3A6}" type="presOf" srcId="{748E0A6A-C990-9B4D-B7D6-52398A92DE2E}" destId="{F3660B59-265A-A644-927A-228149443F2B}" srcOrd="0" destOrd="0" presId="urn:microsoft.com/office/officeart/2005/8/layout/radial3"/>
    <dgm:cxn modelId="{357EC621-2EB6-6D4A-A637-070B26E39448}" srcId="{E2A65CD9-8004-7D48-97A5-C9A0BBA80FE3}" destId="{75F71139-4B7A-3245-A4BD-B9F8869A70FA}" srcOrd="4" destOrd="0" parTransId="{ACD1EE24-D595-A547-AFE3-41DD1C422BB3}" sibTransId="{5FA36881-6962-5149-90CC-26A3F45D83F6}"/>
    <dgm:cxn modelId="{DCA0FC30-4FFF-FF42-BF77-E9DB8853DE58}" srcId="{E2A65CD9-8004-7D48-97A5-C9A0BBA80FE3}" destId="{BFF1E269-811B-EE48-A7B8-48464D5AA28C}" srcOrd="0" destOrd="0" parTransId="{F6FFB1C7-0458-5340-9F99-47E97619E4F1}" sibTransId="{1BCE1712-5D94-E943-9EF1-CAA3CE291D60}"/>
    <dgm:cxn modelId="{E5236941-E217-5948-BCEB-068FC4ED4291}" srcId="{E2A65CD9-8004-7D48-97A5-C9A0BBA80FE3}" destId="{22C56FF4-45EF-974F-B5C1-5433ED3270B8}" srcOrd="3" destOrd="0" parTransId="{FF517D76-6D92-1F44-B9FE-B42DDF359B61}" sibTransId="{6DDA95D3-C73F-964B-B212-2997BBD2CE4C}"/>
    <dgm:cxn modelId="{86CDA250-FFFB-4859-A325-A80C8C5C2756}" type="presOf" srcId="{75F71139-4B7A-3245-A4BD-B9F8869A70FA}" destId="{384C0DA5-9B96-2549-AEFD-58787DF74018}" srcOrd="0" destOrd="0" presId="urn:microsoft.com/office/officeart/2005/8/layout/radial3"/>
    <dgm:cxn modelId="{EB74D553-C8BB-491A-9AB0-530981C651B1}" type="presOf" srcId="{895355C1-4AE0-2A47-9E35-AF990B1A42AC}" destId="{6D4A4C93-E7AB-C349-AD87-012356416469}" srcOrd="0" destOrd="0" presId="urn:microsoft.com/office/officeart/2005/8/layout/radial3"/>
    <dgm:cxn modelId="{A5C932B1-08C7-40F2-AFFC-F04CD4426837}" type="presOf" srcId="{6AFD839E-A4F8-E747-91A4-AD6DDAEAF0CA}" destId="{6B045714-C0F4-2349-9D05-46FEC1C8B9AC}" srcOrd="0" destOrd="0" presId="urn:microsoft.com/office/officeart/2005/8/layout/radial3"/>
    <dgm:cxn modelId="{2545E9B3-7128-4F9A-988E-9D26F87A6BB5}" type="presOf" srcId="{E2A65CD9-8004-7D48-97A5-C9A0BBA80FE3}" destId="{834188BD-7090-5B45-924C-04F2D4952EDA}" srcOrd="0" destOrd="0" presId="urn:microsoft.com/office/officeart/2005/8/layout/radial3"/>
    <dgm:cxn modelId="{54BC02C1-5BDB-FE4C-959B-D9BC926AF39C}" srcId="{E2A65CD9-8004-7D48-97A5-C9A0BBA80FE3}" destId="{895355C1-4AE0-2A47-9E35-AF990B1A42AC}" srcOrd="2" destOrd="0" parTransId="{4AC9DDA7-8850-964F-967B-C0DD55BECC69}" sibTransId="{9809972A-8F29-6844-AAE1-E40B2F9A3E5C}"/>
    <dgm:cxn modelId="{9D5566D9-4FD6-4810-986D-BE7792A4F0C1}" type="presOf" srcId="{22C56FF4-45EF-974F-B5C1-5433ED3270B8}" destId="{CC3F51F6-F51B-6540-9D6D-4E1CB529DF11}" srcOrd="0" destOrd="0" presId="urn:microsoft.com/office/officeart/2005/8/layout/radial3"/>
    <dgm:cxn modelId="{283709E4-5E07-1A42-ADE6-18AF06A70FC5}" srcId="{6AFD839E-A4F8-E747-91A4-AD6DDAEAF0CA}" destId="{E2A65CD9-8004-7D48-97A5-C9A0BBA80FE3}" srcOrd="0" destOrd="0" parTransId="{49A8B518-75D5-7648-A656-1E9265818C33}" sibTransId="{A85D75D9-B65E-164F-A193-B43D5596699A}"/>
    <dgm:cxn modelId="{DD8B72E8-A1C7-4092-BC5A-FE6C3F23787D}" type="presOf" srcId="{BFF1E269-811B-EE48-A7B8-48464D5AA28C}" destId="{A2CF0D5D-0F19-684F-96F3-9D4947C6C10C}" srcOrd="0" destOrd="0" presId="urn:microsoft.com/office/officeart/2005/8/layout/radial3"/>
    <dgm:cxn modelId="{E2690315-4D75-43E8-8C1A-EAF4678F17BB}" type="presParOf" srcId="{6B045714-C0F4-2349-9D05-46FEC1C8B9AC}" destId="{C49AD5AB-E266-EB40-AA26-6D846D48E34A}" srcOrd="0" destOrd="0" presId="urn:microsoft.com/office/officeart/2005/8/layout/radial3"/>
    <dgm:cxn modelId="{35CBABA6-541E-4148-8C0E-EA8213443EFB}" type="presParOf" srcId="{C49AD5AB-E266-EB40-AA26-6D846D48E34A}" destId="{834188BD-7090-5B45-924C-04F2D4952EDA}" srcOrd="0" destOrd="0" presId="urn:microsoft.com/office/officeart/2005/8/layout/radial3"/>
    <dgm:cxn modelId="{72C04160-E022-4AB7-BEAC-710D2D56DD47}" type="presParOf" srcId="{C49AD5AB-E266-EB40-AA26-6D846D48E34A}" destId="{A2CF0D5D-0F19-684F-96F3-9D4947C6C10C}" srcOrd="1" destOrd="0" presId="urn:microsoft.com/office/officeart/2005/8/layout/radial3"/>
    <dgm:cxn modelId="{69A2C475-7928-49D3-AC3B-04EEBEFBA03B}" type="presParOf" srcId="{C49AD5AB-E266-EB40-AA26-6D846D48E34A}" destId="{F3660B59-265A-A644-927A-228149443F2B}" srcOrd="2" destOrd="0" presId="urn:microsoft.com/office/officeart/2005/8/layout/radial3"/>
    <dgm:cxn modelId="{F1B9F484-E6C0-4BCC-8276-93A6955C3630}" type="presParOf" srcId="{C49AD5AB-E266-EB40-AA26-6D846D48E34A}" destId="{6D4A4C93-E7AB-C349-AD87-012356416469}" srcOrd="3" destOrd="0" presId="urn:microsoft.com/office/officeart/2005/8/layout/radial3"/>
    <dgm:cxn modelId="{27FD5CDD-E740-4D6A-8F1B-CBBE85B0B359}" type="presParOf" srcId="{C49AD5AB-E266-EB40-AA26-6D846D48E34A}" destId="{CC3F51F6-F51B-6540-9D6D-4E1CB529DF11}" srcOrd="4" destOrd="0" presId="urn:microsoft.com/office/officeart/2005/8/layout/radial3"/>
    <dgm:cxn modelId="{8FB8EEF9-C1D4-4CAB-96ED-F12A6F7A4B1A}" type="presParOf" srcId="{C49AD5AB-E266-EB40-AA26-6D846D48E34A}" destId="{384C0DA5-9B96-2549-AEFD-58787DF74018}"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1D2AC2-EB4D-4315-8F45-1945E9463891}">
      <dsp:nvSpPr>
        <dsp:cNvPr id="0" name=""/>
        <dsp:cNvSpPr/>
      </dsp:nvSpPr>
      <dsp:spPr>
        <a:xfrm>
          <a:off x="6809919" y="2476"/>
          <a:ext cx="1340941" cy="134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Clarify values &amp; vision</a:t>
          </a:r>
        </a:p>
      </dsp:txBody>
      <dsp:txXfrm>
        <a:off x="6809919" y="2476"/>
        <a:ext cx="1340941" cy="1340941"/>
      </dsp:txXfrm>
    </dsp:sp>
    <dsp:sp modelId="{CFB6C987-ABA1-4C3D-834A-BE95617C8640}">
      <dsp:nvSpPr>
        <dsp:cNvPr id="0" name=""/>
        <dsp:cNvSpPr/>
      </dsp:nvSpPr>
      <dsp:spPr>
        <a:xfrm>
          <a:off x="2622032" y="73695"/>
          <a:ext cx="6947934" cy="6947934"/>
        </a:xfrm>
        <a:prstGeom prst="circularArrow">
          <a:avLst>
            <a:gd name="adj1" fmla="val 3763"/>
            <a:gd name="adj2" fmla="val 234821"/>
            <a:gd name="adj3" fmla="val 19827012"/>
            <a:gd name="adj4" fmla="val 18605521"/>
            <a:gd name="adj5" fmla="val 4391"/>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6FC3B6-772C-49CC-883F-0CFCDA54D734}">
      <dsp:nvSpPr>
        <dsp:cNvPr id="0" name=""/>
        <dsp:cNvSpPr/>
      </dsp:nvSpPr>
      <dsp:spPr>
        <a:xfrm>
          <a:off x="8536225" y="2167196"/>
          <a:ext cx="1340941" cy="134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Identify strengths and gaps</a:t>
          </a:r>
        </a:p>
      </dsp:txBody>
      <dsp:txXfrm>
        <a:off x="8536225" y="2167196"/>
        <a:ext cx="1340941" cy="1340941"/>
      </dsp:txXfrm>
    </dsp:sp>
    <dsp:sp modelId="{7C2003EB-F719-415C-BDCB-B974E22C4AC1}">
      <dsp:nvSpPr>
        <dsp:cNvPr id="0" name=""/>
        <dsp:cNvSpPr/>
      </dsp:nvSpPr>
      <dsp:spPr>
        <a:xfrm>
          <a:off x="2622032" y="73695"/>
          <a:ext cx="6947934" cy="6947934"/>
        </a:xfrm>
        <a:prstGeom prst="circularArrow">
          <a:avLst>
            <a:gd name="adj1" fmla="val 3763"/>
            <a:gd name="adj2" fmla="val 234821"/>
            <a:gd name="adj3" fmla="val 1230131"/>
            <a:gd name="adj4" fmla="val 21557413"/>
            <a:gd name="adj5" fmla="val 4391"/>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12643C-8D5F-4BD8-8B85-942F93E03F5A}">
      <dsp:nvSpPr>
        <dsp:cNvPr id="0" name=""/>
        <dsp:cNvSpPr/>
      </dsp:nvSpPr>
      <dsp:spPr>
        <a:xfrm>
          <a:off x="7920113" y="4866557"/>
          <a:ext cx="1340941" cy="134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Recognise obstacles to achieving the vision</a:t>
          </a:r>
        </a:p>
      </dsp:txBody>
      <dsp:txXfrm>
        <a:off x="7920113" y="4866557"/>
        <a:ext cx="1340941" cy="1340941"/>
      </dsp:txXfrm>
    </dsp:sp>
    <dsp:sp modelId="{D03FB86F-935A-458A-B7F5-C7D29DD63550}">
      <dsp:nvSpPr>
        <dsp:cNvPr id="0" name=""/>
        <dsp:cNvSpPr/>
      </dsp:nvSpPr>
      <dsp:spPr>
        <a:xfrm>
          <a:off x="2622032" y="73695"/>
          <a:ext cx="6947934" cy="6947934"/>
        </a:xfrm>
        <a:prstGeom prst="circularArrow">
          <a:avLst>
            <a:gd name="adj1" fmla="val 3763"/>
            <a:gd name="adj2" fmla="val 234821"/>
            <a:gd name="adj3" fmla="val 4290388"/>
            <a:gd name="adj4" fmla="val 3307876"/>
            <a:gd name="adj5" fmla="val 4391"/>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4BC677-3387-4963-960F-AC553E421275}">
      <dsp:nvSpPr>
        <dsp:cNvPr id="0" name=""/>
        <dsp:cNvSpPr/>
      </dsp:nvSpPr>
      <dsp:spPr>
        <a:xfrm>
          <a:off x="5292809" y="6067885"/>
          <a:ext cx="1606380" cy="134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Identify supporters and alliances needed</a:t>
          </a:r>
        </a:p>
      </dsp:txBody>
      <dsp:txXfrm>
        <a:off x="5292809" y="6067885"/>
        <a:ext cx="1606380" cy="1340941"/>
      </dsp:txXfrm>
    </dsp:sp>
    <dsp:sp modelId="{9FFE0014-E15B-4B1B-BF06-32C2CA4A195E}">
      <dsp:nvSpPr>
        <dsp:cNvPr id="0" name=""/>
        <dsp:cNvSpPr/>
      </dsp:nvSpPr>
      <dsp:spPr>
        <a:xfrm>
          <a:off x="2622032" y="73695"/>
          <a:ext cx="6947934" cy="6947934"/>
        </a:xfrm>
        <a:prstGeom prst="circularArrow">
          <a:avLst>
            <a:gd name="adj1" fmla="val 3763"/>
            <a:gd name="adj2" fmla="val 234821"/>
            <a:gd name="adj3" fmla="val 7257303"/>
            <a:gd name="adj4" fmla="val 6274791"/>
            <a:gd name="adj5" fmla="val 4391"/>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BE805E-D23E-4C49-A573-20BE18F4579D}">
      <dsp:nvSpPr>
        <dsp:cNvPr id="0" name=""/>
        <dsp:cNvSpPr/>
      </dsp:nvSpPr>
      <dsp:spPr>
        <a:xfrm>
          <a:off x="2930944" y="4866557"/>
          <a:ext cx="1340941" cy="134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Develop goals and actions</a:t>
          </a:r>
        </a:p>
      </dsp:txBody>
      <dsp:txXfrm>
        <a:off x="2930944" y="4866557"/>
        <a:ext cx="1340941" cy="1340941"/>
      </dsp:txXfrm>
    </dsp:sp>
    <dsp:sp modelId="{4FD49F87-76AB-40EB-8F18-E7C8228BA6CE}">
      <dsp:nvSpPr>
        <dsp:cNvPr id="0" name=""/>
        <dsp:cNvSpPr/>
      </dsp:nvSpPr>
      <dsp:spPr>
        <a:xfrm>
          <a:off x="2622032" y="73695"/>
          <a:ext cx="6947934" cy="6947934"/>
        </a:xfrm>
        <a:prstGeom prst="circularArrow">
          <a:avLst>
            <a:gd name="adj1" fmla="val 3763"/>
            <a:gd name="adj2" fmla="val 234821"/>
            <a:gd name="adj3" fmla="val 10607766"/>
            <a:gd name="adj4" fmla="val 9335048"/>
            <a:gd name="adj5" fmla="val 4391"/>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373A64-7514-449E-A243-384346CEBEF6}">
      <dsp:nvSpPr>
        <dsp:cNvPr id="0" name=""/>
        <dsp:cNvSpPr/>
      </dsp:nvSpPr>
      <dsp:spPr>
        <a:xfrm>
          <a:off x="2314833" y="2167196"/>
          <a:ext cx="1340941" cy="134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2314833" y="2167196"/>
        <a:ext cx="1340941" cy="1340941"/>
      </dsp:txXfrm>
    </dsp:sp>
    <dsp:sp modelId="{5BC80E51-91FC-43C8-BE3B-09EAD2467B7A}">
      <dsp:nvSpPr>
        <dsp:cNvPr id="0" name=""/>
        <dsp:cNvSpPr/>
      </dsp:nvSpPr>
      <dsp:spPr>
        <a:xfrm>
          <a:off x="2622032" y="73695"/>
          <a:ext cx="6947934" cy="6947934"/>
        </a:xfrm>
        <a:prstGeom prst="circularArrow">
          <a:avLst>
            <a:gd name="adj1" fmla="val 3763"/>
            <a:gd name="adj2" fmla="val 234821"/>
            <a:gd name="adj3" fmla="val 13559659"/>
            <a:gd name="adj4" fmla="val 12338167"/>
            <a:gd name="adj5" fmla="val 4391"/>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7DD24E-140D-432C-AD81-91D85B35866C}">
      <dsp:nvSpPr>
        <dsp:cNvPr id="0" name=""/>
        <dsp:cNvSpPr/>
      </dsp:nvSpPr>
      <dsp:spPr>
        <a:xfrm>
          <a:off x="4041139" y="2476"/>
          <a:ext cx="1340941" cy="134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4041139" y="2476"/>
        <a:ext cx="1340941" cy="1340941"/>
      </dsp:txXfrm>
    </dsp:sp>
    <dsp:sp modelId="{92F21DBC-3BDF-4C1F-AE3A-8198C0A35CB0}">
      <dsp:nvSpPr>
        <dsp:cNvPr id="0" name=""/>
        <dsp:cNvSpPr/>
      </dsp:nvSpPr>
      <dsp:spPr>
        <a:xfrm>
          <a:off x="2622032" y="73695"/>
          <a:ext cx="6947934" cy="6947934"/>
        </a:xfrm>
        <a:prstGeom prst="circularArrow">
          <a:avLst>
            <a:gd name="adj1" fmla="val 3763"/>
            <a:gd name="adj2" fmla="val 234821"/>
            <a:gd name="adj3" fmla="val 16740944"/>
            <a:gd name="adj4" fmla="val 15424235"/>
            <a:gd name="adj5" fmla="val 4391"/>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BE7D50-5A38-43EF-B84D-60979B93122A}">
      <dsp:nvSpPr>
        <dsp:cNvPr id="0" name=""/>
        <dsp:cNvSpPr/>
      </dsp:nvSpPr>
      <dsp:spPr>
        <a:xfrm>
          <a:off x="0" y="5285"/>
          <a:ext cx="16730476" cy="18104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B4606-B058-4E66-88C8-3785880FC6B8}">
      <dsp:nvSpPr>
        <dsp:cNvPr id="0" name=""/>
        <dsp:cNvSpPr/>
      </dsp:nvSpPr>
      <dsp:spPr>
        <a:xfrm>
          <a:off x="547662" y="412637"/>
          <a:ext cx="996723" cy="9957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33F6D2-1A34-4005-BD39-7462A4188606}">
      <dsp:nvSpPr>
        <dsp:cNvPr id="0" name=""/>
        <dsp:cNvSpPr/>
      </dsp:nvSpPr>
      <dsp:spPr>
        <a:xfrm>
          <a:off x="2092048" y="5285"/>
          <a:ext cx="14528530" cy="1812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1794" tIns="191794" rIns="191794" bIns="191794" numCol="1" spcCol="1270" anchor="ctr" anchorCtr="0">
          <a:noAutofit/>
        </a:bodyPr>
        <a:lstStyle/>
        <a:p>
          <a:pPr marL="0" lvl="0" indent="0" algn="l" defTabSz="1600200">
            <a:lnSpc>
              <a:spcPct val="100000"/>
            </a:lnSpc>
            <a:spcBef>
              <a:spcPct val="0"/>
            </a:spcBef>
            <a:spcAft>
              <a:spcPct val="35000"/>
            </a:spcAft>
            <a:buNone/>
          </a:pPr>
          <a:r>
            <a:rPr lang="en-US" sz="3600" kern="1200" dirty="0"/>
            <a:t>1. Identify your personal strengths by asking people for stories of you at your best. The stories can be anything: work-related, personal experiences, achievements, if they represent you at your best!</a:t>
          </a:r>
        </a:p>
      </dsp:txBody>
      <dsp:txXfrm>
        <a:off x="2092048" y="5285"/>
        <a:ext cx="14528530" cy="1812224"/>
      </dsp:txXfrm>
    </dsp:sp>
    <dsp:sp modelId="{F8275AF8-A445-427E-AB15-B73AF24666B4}">
      <dsp:nvSpPr>
        <dsp:cNvPr id="0" name=""/>
        <dsp:cNvSpPr/>
      </dsp:nvSpPr>
      <dsp:spPr>
        <a:xfrm>
          <a:off x="0" y="2243914"/>
          <a:ext cx="16730476" cy="18104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DF90E2-D021-4B29-AF83-6AEDD0A6A886}">
      <dsp:nvSpPr>
        <dsp:cNvPr id="0" name=""/>
        <dsp:cNvSpPr/>
      </dsp:nvSpPr>
      <dsp:spPr>
        <a:xfrm>
          <a:off x="547662" y="2651267"/>
          <a:ext cx="996723" cy="9957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E379D09-53BB-449C-846E-6D21A73CA0A1}">
      <dsp:nvSpPr>
        <dsp:cNvPr id="0" name=""/>
        <dsp:cNvSpPr/>
      </dsp:nvSpPr>
      <dsp:spPr>
        <a:xfrm>
          <a:off x="2092048" y="2243914"/>
          <a:ext cx="14528530" cy="1812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1794" tIns="191794" rIns="191794" bIns="191794" numCol="1" spcCol="1270" anchor="ctr" anchorCtr="0">
          <a:noAutofit/>
        </a:bodyPr>
        <a:lstStyle/>
        <a:p>
          <a:pPr marL="0" lvl="0" indent="0" algn="l" defTabSz="1600200">
            <a:lnSpc>
              <a:spcPct val="100000"/>
            </a:lnSpc>
            <a:spcBef>
              <a:spcPct val="0"/>
            </a:spcBef>
            <a:spcAft>
              <a:spcPct val="35000"/>
            </a:spcAft>
            <a:buNone/>
          </a:pPr>
          <a:r>
            <a:rPr lang="en-US" sz="3600" kern="1200" dirty="0"/>
            <a:t>2. </a:t>
          </a:r>
          <a:r>
            <a:rPr lang="en-US" sz="3600" kern="1200" dirty="0" err="1"/>
            <a:t>Organise</a:t>
          </a:r>
          <a:r>
            <a:rPr lang="en-US" sz="3600" kern="1200" dirty="0"/>
            <a:t> your stories to pull out insights and your strengths</a:t>
          </a:r>
        </a:p>
      </dsp:txBody>
      <dsp:txXfrm>
        <a:off x="2092048" y="2243914"/>
        <a:ext cx="14528530" cy="1812224"/>
      </dsp:txXfrm>
    </dsp:sp>
    <dsp:sp modelId="{76827555-F299-424A-ACFF-3984982E7F44}">
      <dsp:nvSpPr>
        <dsp:cNvPr id="0" name=""/>
        <dsp:cNvSpPr/>
      </dsp:nvSpPr>
      <dsp:spPr>
        <a:xfrm>
          <a:off x="0" y="4482544"/>
          <a:ext cx="16730476" cy="18104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787D78-BD8D-431A-9A45-F444D2FA0B5E}">
      <dsp:nvSpPr>
        <dsp:cNvPr id="0" name=""/>
        <dsp:cNvSpPr/>
      </dsp:nvSpPr>
      <dsp:spPr>
        <a:xfrm>
          <a:off x="547662" y="4889897"/>
          <a:ext cx="996723" cy="9957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9F3F07-30BE-4A4A-852E-86D45939B77C}">
      <dsp:nvSpPr>
        <dsp:cNvPr id="0" name=""/>
        <dsp:cNvSpPr/>
      </dsp:nvSpPr>
      <dsp:spPr>
        <a:xfrm>
          <a:off x="2092048" y="4482544"/>
          <a:ext cx="14528530" cy="1812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1794" tIns="191794" rIns="191794" bIns="191794" numCol="1" spcCol="1270" anchor="ctr" anchorCtr="0">
          <a:noAutofit/>
        </a:bodyPr>
        <a:lstStyle/>
        <a:p>
          <a:pPr marL="0" lvl="0" indent="0" algn="l" defTabSz="1600200">
            <a:lnSpc>
              <a:spcPct val="100000"/>
            </a:lnSpc>
            <a:spcBef>
              <a:spcPct val="0"/>
            </a:spcBef>
            <a:spcAft>
              <a:spcPct val="35000"/>
            </a:spcAft>
            <a:buNone/>
          </a:pPr>
          <a:r>
            <a:rPr lang="en-US" sz="3600" kern="1200" dirty="0"/>
            <a:t>3. Make an action plan to build on them.</a:t>
          </a:r>
        </a:p>
      </dsp:txBody>
      <dsp:txXfrm>
        <a:off x="2092048" y="4482544"/>
        <a:ext cx="14528530" cy="18122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E77DE-A8BD-3A4F-9F06-6EC25FFB100E}">
      <dsp:nvSpPr>
        <dsp:cNvPr id="0" name=""/>
        <dsp:cNvSpPr/>
      </dsp:nvSpPr>
      <dsp:spPr>
        <a:xfrm>
          <a:off x="0" y="847"/>
          <a:ext cx="15773400" cy="35429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endParaRPr lang="en-GB" sz="4000" kern="1200" dirty="0"/>
        </a:p>
        <a:p>
          <a:pPr marL="0" lvl="0" indent="0" algn="l" defTabSz="1778000">
            <a:lnSpc>
              <a:spcPct val="90000"/>
            </a:lnSpc>
            <a:spcBef>
              <a:spcPct val="0"/>
            </a:spcBef>
            <a:spcAft>
              <a:spcPct val="35000"/>
            </a:spcAft>
            <a:buNone/>
          </a:pPr>
          <a:r>
            <a:rPr lang="en-GB" sz="4000" kern="1200" dirty="0"/>
            <a:t>With an innate sense of what drives you to perform at your best, you can, in turn, unleash that potential in others, enabling them to develop and deliver in the face of organizational challenges” ‘Effective Leadership: How to Be a Better Leader’, Gallup </a:t>
          </a:r>
          <a:r>
            <a:rPr lang="en-GB" sz="3200" kern="1200" dirty="0">
              <a:hlinkClick xmlns:r="http://schemas.openxmlformats.org/officeDocument/2006/relationships" r:id="rId1"/>
            </a:rPr>
            <a:t>https://www.gallup.com/cliftonstrengths/en/356072/how-to-be-better-leader.aspx</a:t>
          </a:r>
          <a:endParaRPr lang="en-GB" sz="3200" kern="1200" dirty="0"/>
        </a:p>
        <a:p>
          <a:pPr marL="0" lvl="0" indent="0" algn="l" defTabSz="1778000">
            <a:lnSpc>
              <a:spcPct val="90000"/>
            </a:lnSpc>
            <a:spcBef>
              <a:spcPct val="0"/>
            </a:spcBef>
            <a:spcAft>
              <a:spcPct val="35000"/>
            </a:spcAft>
            <a:buNone/>
          </a:pPr>
          <a:endParaRPr lang="en-US" sz="4000" kern="1200" dirty="0"/>
        </a:p>
      </dsp:txBody>
      <dsp:txXfrm>
        <a:off x="172950" y="173797"/>
        <a:ext cx="15427500" cy="3197006"/>
      </dsp:txXfrm>
    </dsp:sp>
    <dsp:sp modelId="{DEC4FF82-08C6-BC4D-976B-035E13F5F6C4}">
      <dsp:nvSpPr>
        <dsp:cNvPr id="0" name=""/>
        <dsp:cNvSpPr/>
      </dsp:nvSpPr>
      <dsp:spPr>
        <a:xfrm>
          <a:off x="0" y="3554441"/>
          <a:ext cx="15773400" cy="35429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GB" sz="4000" kern="1200" dirty="0"/>
            <a:t>“Leaders’ personal styles create about 70% of their business’s emotional climate. And this drives around 20%, or even 30%, of their profitability” Daniel Goleman </a:t>
          </a:r>
          <a:endParaRPr lang="en-US" sz="4000" kern="1200" dirty="0"/>
        </a:p>
      </dsp:txBody>
      <dsp:txXfrm>
        <a:off x="172950" y="3727391"/>
        <a:ext cx="15427500" cy="319700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12EDA-979F-4029-A08F-9F0B5C49C93C}">
      <dsp:nvSpPr>
        <dsp:cNvPr id="0" name=""/>
        <dsp:cNvSpPr/>
      </dsp:nvSpPr>
      <dsp:spPr>
        <a:xfrm>
          <a:off x="0" y="0"/>
          <a:ext cx="6502339" cy="1174861"/>
        </a:xfrm>
        <a:prstGeom prst="roundRect">
          <a:avLst>
            <a:gd name="adj" fmla="val 10000"/>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“I feel like a fraud’</a:t>
          </a:r>
          <a:endParaRPr lang="en-US" sz="3200" kern="1200"/>
        </a:p>
      </dsp:txBody>
      <dsp:txXfrm>
        <a:off x="34411" y="34411"/>
        <a:ext cx="5097113" cy="1106039"/>
      </dsp:txXfrm>
    </dsp:sp>
    <dsp:sp modelId="{5A3C628D-184C-4D21-9676-BAABAEBB0DD8}">
      <dsp:nvSpPr>
        <dsp:cNvPr id="0" name=""/>
        <dsp:cNvSpPr/>
      </dsp:nvSpPr>
      <dsp:spPr>
        <a:xfrm>
          <a:off x="485564" y="1338036"/>
          <a:ext cx="6502339" cy="1174861"/>
        </a:xfrm>
        <a:prstGeom prst="roundRect">
          <a:avLst>
            <a:gd name="adj" fmla="val 10000"/>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“Others are more skilled than me”</a:t>
          </a:r>
          <a:endParaRPr lang="en-US" sz="3200" kern="1200" dirty="0"/>
        </a:p>
      </dsp:txBody>
      <dsp:txXfrm>
        <a:off x="519975" y="1372447"/>
        <a:ext cx="5184293" cy="1106039"/>
      </dsp:txXfrm>
    </dsp:sp>
    <dsp:sp modelId="{76F75575-3E79-4657-BBE9-BE8C55814D66}">
      <dsp:nvSpPr>
        <dsp:cNvPr id="0" name=""/>
        <dsp:cNvSpPr/>
      </dsp:nvSpPr>
      <dsp:spPr>
        <a:xfrm>
          <a:off x="971128" y="2676072"/>
          <a:ext cx="6502339" cy="1174861"/>
        </a:xfrm>
        <a:prstGeom prst="roundRect">
          <a:avLst>
            <a:gd name="adj" fmla="val 10000"/>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“I don’t deserve my role / status / praise”</a:t>
          </a:r>
          <a:endParaRPr lang="en-US" sz="3200" kern="1200"/>
        </a:p>
      </dsp:txBody>
      <dsp:txXfrm>
        <a:off x="1005539" y="2710483"/>
        <a:ext cx="5184293" cy="1106039"/>
      </dsp:txXfrm>
    </dsp:sp>
    <dsp:sp modelId="{38EBFAFC-AA47-4420-ADED-108336AF12B4}">
      <dsp:nvSpPr>
        <dsp:cNvPr id="0" name=""/>
        <dsp:cNvSpPr/>
      </dsp:nvSpPr>
      <dsp:spPr>
        <a:xfrm>
          <a:off x="1456692" y="4014109"/>
          <a:ext cx="6502339" cy="1174861"/>
        </a:xfrm>
        <a:prstGeom prst="roundRect">
          <a:avLst>
            <a:gd name="adj" fmla="val 10000"/>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“If I don’t get everything right, then I have failed”  </a:t>
          </a:r>
          <a:endParaRPr lang="en-US" sz="3200" kern="1200"/>
        </a:p>
      </dsp:txBody>
      <dsp:txXfrm>
        <a:off x="1491103" y="4048520"/>
        <a:ext cx="5184293" cy="1106039"/>
      </dsp:txXfrm>
    </dsp:sp>
    <dsp:sp modelId="{D89C7331-B52D-4754-A2EF-40CF60D53733}">
      <dsp:nvSpPr>
        <dsp:cNvPr id="0" name=""/>
        <dsp:cNvSpPr/>
      </dsp:nvSpPr>
      <dsp:spPr>
        <a:xfrm>
          <a:off x="1942257" y="5352145"/>
          <a:ext cx="6502339" cy="1174861"/>
        </a:xfrm>
        <a:prstGeom prst="roundRect">
          <a:avLst>
            <a:gd name="adj" fmla="val 10000"/>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”I shouldn’t need to ask for help or support”   </a:t>
          </a:r>
          <a:endParaRPr lang="en-US" sz="3200" kern="1200"/>
        </a:p>
      </dsp:txBody>
      <dsp:txXfrm>
        <a:off x="1976668" y="5386556"/>
        <a:ext cx="5184293" cy="1106039"/>
      </dsp:txXfrm>
    </dsp:sp>
    <dsp:sp modelId="{C82905BC-2B02-4330-BE30-63078FFF83E2}">
      <dsp:nvSpPr>
        <dsp:cNvPr id="0" name=""/>
        <dsp:cNvSpPr/>
      </dsp:nvSpPr>
      <dsp:spPr>
        <a:xfrm>
          <a:off x="5773579" y="917370"/>
          <a:ext cx="763659" cy="763659"/>
        </a:xfrm>
        <a:prstGeom prst="downArrow">
          <a:avLst>
            <a:gd name="adj1" fmla="val 55000"/>
            <a:gd name="adj2" fmla="val 45000"/>
          </a:avLst>
        </a:prstGeom>
        <a:solidFill>
          <a:schemeClr val="accent1">
            <a:tint val="40000"/>
            <a:hueOff val="0"/>
            <a:satOff val="0"/>
            <a:lum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945402" y="917370"/>
        <a:ext cx="420013" cy="574653"/>
      </dsp:txXfrm>
    </dsp:sp>
    <dsp:sp modelId="{A75C7F55-EBBA-4CBE-B4A9-B11CB933EE6F}">
      <dsp:nvSpPr>
        <dsp:cNvPr id="0" name=""/>
        <dsp:cNvSpPr/>
      </dsp:nvSpPr>
      <dsp:spPr>
        <a:xfrm>
          <a:off x="6259143" y="2255406"/>
          <a:ext cx="763659" cy="763659"/>
        </a:xfrm>
        <a:prstGeom prst="downArrow">
          <a:avLst>
            <a:gd name="adj1" fmla="val 55000"/>
            <a:gd name="adj2" fmla="val 45000"/>
          </a:avLst>
        </a:prstGeom>
        <a:solidFill>
          <a:schemeClr val="accent1">
            <a:tint val="40000"/>
            <a:hueOff val="0"/>
            <a:satOff val="0"/>
            <a:lum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430966" y="2255406"/>
        <a:ext cx="420013" cy="574653"/>
      </dsp:txXfrm>
    </dsp:sp>
    <dsp:sp modelId="{96EE3F27-E4D6-4829-BAF0-C4E7D73E13CD}">
      <dsp:nvSpPr>
        <dsp:cNvPr id="0" name=""/>
        <dsp:cNvSpPr/>
      </dsp:nvSpPr>
      <dsp:spPr>
        <a:xfrm>
          <a:off x="6744707" y="3573862"/>
          <a:ext cx="763659" cy="763659"/>
        </a:xfrm>
        <a:prstGeom prst="downArrow">
          <a:avLst>
            <a:gd name="adj1" fmla="val 55000"/>
            <a:gd name="adj2" fmla="val 45000"/>
          </a:avLst>
        </a:prstGeom>
        <a:solidFill>
          <a:schemeClr val="accent1">
            <a:tint val="40000"/>
            <a:hueOff val="0"/>
            <a:satOff val="0"/>
            <a:lum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16530" y="3573862"/>
        <a:ext cx="420013" cy="574653"/>
      </dsp:txXfrm>
    </dsp:sp>
    <dsp:sp modelId="{C811C5B9-4905-4CA5-B428-61BDC30F5A44}">
      <dsp:nvSpPr>
        <dsp:cNvPr id="0" name=""/>
        <dsp:cNvSpPr/>
      </dsp:nvSpPr>
      <dsp:spPr>
        <a:xfrm>
          <a:off x="7195372" y="4865883"/>
          <a:ext cx="763659" cy="763659"/>
        </a:xfrm>
        <a:prstGeom prst="downArrow">
          <a:avLst>
            <a:gd name="adj1" fmla="val 55000"/>
            <a:gd name="adj2" fmla="val 45000"/>
          </a:avLst>
        </a:prstGeom>
        <a:solidFill>
          <a:schemeClr val="accent1">
            <a:tint val="40000"/>
            <a:hueOff val="0"/>
            <a:satOff val="0"/>
            <a:lum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367195" y="4865883"/>
        <a:ext cx="420013" cy="57465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ACB2F9-5A07-4266-926E-CABF64851537}">
      <dsp:nvSpPr>
        <dsp:cNvPr id="0" name=""/>
        <dsp:cNvSpPr/>
      </dsp:nvSpPr>
      <dsp:spPr>
        <a:xfrm>
          <a:off x="335074" y="166980"/>
          <a:ext cx="2167326" cy="216732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C6B731-2764-4298-92C6-180B30621DF0}">
      <dsp:nvSpPr>
        <dsp:cNvPr id="0" name=""/>
        <dsp:cNvSpPr/>
      </dsp:nvSpPr>
      <dsp:spPr>
        <a:xfrm>
          <a:off x="790212" y="622118"/>
          <a:ext cx="1257049" cy="12570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6114DD-DBAE-4ECD-9771-E85103464D5A}">
      <dsp:nvSpPr>
        <dsp:cNvPr id="0" name=""/>
        <dsp:cNvSpPr/>
      </dsp:nvSpPr>
      <dsp:spPr>
        <a:xfrm>
          <a:off x="2966827" y="166980"/>
          <a:ext cx="5108696" cy="2167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b="1" kern="1200"/>
            <a:t>Perfectionism</a:t>
          </a:r>
          <a:r>
            <a:rPr lang="en-GB" sz="2400" kern="1200"/>
            <a:t> can drive people to set unrealistically high standards and dismiss their achievements as mere luck. </a:t>
          </a:r>
          <a:endParaRPr lang="en-US" sz="2400" kern="1200"/>
        </a:p>
      </dsp:txBody>
      <dsp:txXfrm>
        <a:off x="2966827" y="166980"/>
        <a:ext cx="5108696" cy="2167326"/>
      </dsp:txXfrm>
    </dsp:sp>
    <dsp:sp modelId="{B7C9AAA0-7371-45C0-9678-B0A0AEC40399}">
      <dsp:nvSpPr>
        <dsp:cNvPr id="0" name=""/>
        <dsp:cNvSpPr/>
      </dsp:nvSpPr>
      <dsp:spPr>
        <a:xfrm>
          <a:off x="8965675" y="166980"/>
          <a:ext cx="2167326" cy="216732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CD1786-CC95-4F35-9B70-CB23437045FC}">
      <dsp:nvSpPr>
        <dsp:cNvPr id="0" name=""/>
        <dsp:cNvSpPr/>
      </dsp:nvSpPr>
      <dsp:spPr>
        <a:xfrm>
          <a:off x="9420814" y="622118"/>
          <a:ext cx="1257049" cy="12570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F898C7-6F17-4BC0-AC57-13F38DCD5060}">
      <dsp:nvSpPr>
        <dsp:cNvPr id="0" name=""/>
        <dsp:cNvSpPr/>
      </dsp:nvSpPr>
      <dsp:spPr>
        <a:xfrm>
          <a:off x="11597428" y="166980"/>
          <a:ext cx="5108696" cy="2167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b="1" kern="1200" dirty="0"/>
            <a:t>Procrastination</a:t>
          </a:r>
          <a:r>
            <a:rPr lang="en-GB" sz="2400" kern="1200" dirty="0"/>
            <a:t> involves avoiding tasks by engaging in less important activities, which can be a way to cope with the fear of failure. </a:t>
          </a:r>
          <a:endParaRPr lang="en-US" sz="2400" kern="1200" dirty="0"/>
        </a:p>
      </dsp:txBody>
      <dsp:txXfrm>
        <a:off x="11597428" y="166980"/>
        <a:ext cx="5108696" cy="2167326"/>
      </dsp:txXfrm>
    </dsp:sp>
    <dsp:sp modelId="{F3351F92-02C1-4919-AF73-6A5FD203D1EF}">
      <dsp:nvSpPr>
        <dsp:cNvPr id="0" name=""/>
        <dsp:cNvSpPr/>
      </dsp:nvSpPr>
      <dsp:spPr>
        <a:xfrm>
          <a:off x="335074" y="3290528"/>
          <a:ext cx="2167326" cy="216732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B69709-2D4C-422F-BE7C-F92EF97D2C63}">
      <dsp:nvSpPr>
        <dsp:cNvPr id="0" name=""/>
        <dsp:cNvSpPr/>
      </dsp:nvSpPr>
      <dsp:spPr>
        <a:xfrm>
          <a:off x="790212" y="3745666"/>
          <a:ext cx="1257049" cy="12570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FDD94C-1122-418A-9FAE-99A6F79A098C}">
      <dsp:nvSpPr>
        <dsp:cNvPr id="0" name=""/>
        <dsp:cNvSpPr/>
      </dsp:nvSpPr>
      <dsp:spPr>
        <a:xfrm>
          <a:off x="2966827" y="3290528"/>
          <a:ext cx="5108696" cy="2167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b="1" kern="1200"/>
            <a:t>Project paralysis</a:t>
          </a:r>
          <a:r>
            <a:rPr lang="en-GB" sz="2400" kern="1200"/>
            <a:t> is like being frozen in place, unable to start or continue a task due to overwhelming stress. </a:t>
          </a:r>
          <a:endParaRPr lang="en-US" sz="2400" kern="1200"/>
        </a:p>
      </dsp:txBody>
      <dsp:txXfrm>
        <a:off x="2966827" y="3290528"/>
        <a:ext cx="5108696" cy="2167326"/>
      </dsp:txXfrm>
    </dsp:sp>
    <dsp:sp modelId="{32A7FAD6-BDE2-4482-A4D0-EE12EB22D63D}">
      <dsp:nvSpPr>
        <dsp:cNvPr id="0" name=""/>
        <dsp:cNvSpPr/>
      </dsp:nvSpPr>
      <dsp:spPr>
        <a:xfrm>
          <a:off x="8965675" y="3290528"/>
          <a:ext cx="2167326" cy="216732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F8F922-C2BE-4024-B41B-189F0E05738D}">
      <dsp:nvSpPr>
        <dsp:cNvPr id="0" name=""/>
        <dsp:cNvSpPr/>
      </dsp:nvSpPr>
      <dsp:spPr>
        <a:xfrm>
          <a:off x="9420814" y="3745666"/>
          <a:ext cx="1257049" cy="12570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110DF6-16B5-45D8-B3D3-9D127BE9499C}">
      <dsp:nvSpPr>
        <dsp:cNvPr id="0" name=""/>
        <dsp:cNvSpPr/>
      </dsp:nvSpPr>
      <dsp:spPr>
        <a:xfrm>
          <a:off x="11597428" y="3290528"/>
          <a:ext cx="5108696" cy="2167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b="1" kern="1200" dirty="0"/>
            <a:t>People-pleasing</a:t>
          </a:r>
          <a:r>
            <a:rPr lang="en-GB" sz="2400" kern="1200" dirty="0"/>
            <a:t> involves overcommitting, neglecting one’s own needs to gain approval and avoid rejection.</a:t>
          </a:r>
          <a:endParaRPr lang="en-US" sz="2400" kern="1200" dirty="0"/>
        </a:p>
      </dsp:txBody>
      <dsp:txXfrm>
        <a:off x="11597428" y="3290528"/>
        <a:ext cx="5108696" cy="216732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0E874F-DA15-D14A-9F4B-50116BE39EFF}">
      <dsp:nvSpPr>
        <dsp:cNvPr id="0" name=""/>
        <dsp:cNvSpPr/>
      </dsp:nvSpPr>
      <dsp:spPr>
        <a:xfrm>
          <a:off x="0" y="2746"/>
          <a:ext cx="17041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EB1575-721E-DE47-912E-8D96D1B39EBA}">
      <dsp:nvSpPr>
        <dsp:cNvPr id="0" name=""/>
        <dsp:cNvSpPr/>
      </dsp:nvSpPr>
      <dsp:spPr>
        <a:xfrm>
          <a:off x="0" y="2746"/>
          <a:ext cx="17041200" cy="1873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GB" sz="3900" kern="1200"/>
            <a:t>A stroke of insight’ 90 second rule.</a:t>
          </a:r>
          <a:endParaRPr lang="en-US" sz="3900" kern="1200"/>
        </a:p>
      </dsp:txBody>
      <dsp:txXfrm>
        <a:off x="0" y="2746"/>
        <a:ext cx="17041200" cy="1873113"/>
      </dsp:txXfrm>
    </dsp:sp>
    <dsp:sp modelId="{0E3F8B3A-DAA8-2F46-AFCA-7B12AA3430C7}">
      <dsp:nvSpPr>
        <dsp:cNvPr id="0" name=""/>
        <dsp:cNvSpPr/>
      </dsp:nvSpPr>
      <dsp:spPr>
        <a:xfrm>
          <a:off x="0" y="1875860"/>
          <a:ext cx="17041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EF2628-B253-4F4A-BBA1-B4EB30AEA7E3}">
      <dsp:nvSpPr>
        <dsp:cNvPr id="0" name=""/>
        <dsp:cNvSpPr/>
      </dsp:nvSpPr>
      <dsp:spPr>
        <a:xfrm>
          <a:off x="0" y="1875860"/>
          <a:ext cx="17041200" cy="1873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GB" sz="3900" kern="1200"/>
            <a:t>“When something happens that triggers you, flooded with stress response hormones for 90 secs. Let the 90 seconds pass, or we will react from. Buy time ‘that’s really interesting, let me think about that’. </a:t>
          </a:r>
          <a:endParaRPr lang="en-US" sz="3900" kern="1200"/>
        </a:p>
      </dsp:txBody>
      <dsp:txXfrm>
        <a:off x="0" y="1875860"/>
        <a:ext cx="17041200" cy="1873113"/>
      </dsp:txXfrm>
    </dsp:sp>
    <dsp:sp modelId="{DEAEE514-D98F-624B-B942-2440B084C4CA}">
      <dsp:nvSpPr>
        <dsp:cNvPr id="0" name=""/>
        <dsp:cNvSpPr/>
      </dsp:nvSpPr>
      <dsp:spPr>
        <a:xfrm>
          <a:off x="0" y="3748974"/>
          <a:ext cx="17041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E26BCE-E7F8-1F48-9D30-06BF4D7FD176}">
      <dsp:nvSpPr>
        <dsp:cNvPr id="0" name=""/>
        <dsp:cNvSpPr/>
      </dsp:nvSpPr>
      <dsp:spPr>
        <a:xfrm>
          <a:off x="0" y="3748974"/>
          <a:ext cx="17041200" cy="1873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GB" sz="3900" kern="1200"/>
            <a:t>Your brain doesn’t know the difference between you re-rerunning the story you tell yourself, and it happening in the first place. It casts a great shadow. Gain perspective. </a:t>
          </a:r>
          <a:endParaRPr lang="en-US" sz="3900" kern="1200"/>
        </a:p>
      </dsp:txBody>
      <dsp:txXfrm>
        <a:off x="0" y="3748974"/>
        <a:ext cx="17041200" cy="187311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EE29C-6181-B44B-BA89-9A9F4C08C69E}">
      <dsp:nvSpPr>
        <dsp:cNvPr id="0" name=""/>
        <dsp:cNvSpPr/>
      </dsp:nvSpPr>
      <dsp:spPr>
        <a:xfrm rot="21300000">
          <a:off x="23851" y="2821602"/>
          <a:ext cx="7724697" cy="884594"/>
        </a:xfrm>
        <a:prstGeom prst="mathMinus">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79F337-ED17-614C-896D-3B0545C53E11}">
      <dsp:nvSpPr>
        <dsp:cNvPr id="0" name=""/>
        <dsp:cNvSpPr/>
      </dsp:nvSpPr>
      <dsp:spPr>
        <a:xfrm>
          <a:off x="932688" y="326390"/>
          <a:ext cx="2331720" cy="2611120"/>
        </a:xfrm>
        <a:prstGeom prst="down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20B4D0-8AEA-7940-9B34-55C4EF4E42FF}">
      <dsp:nvSpPr>
        <dsp:cNvPr id="0" name=""/>
        <dsp:cNvSpPr/>
      </dsp:nvSpPr>
      <dsp:spPr>
        <a:xfrm>
          <a:off x="4119371" y="0"/>
          <a:ext cx="2487168" cy="2741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b="1" kern="1200" dirty="0"/>
            <a:t>Fixed</a:t>
          </a:r>
          <a:r>
            <a:rPr lang="en-GB" sz="2400" kern="1200" dirty="0"/>
            <a:t>: Everything feels set in stone.  Thinking is rigid &amp; resistance to  change. </a:t>
          </a:r>
        </a:p>
      </dsp:txBody>
      <dsp:txXfrm>
        <a:off x="4119371" y="0"/>
        <a:ext cx="2487168" cy="2741676"/>
      </dsp:txXfrm>
    </dsp:sp>
    <dsp:sp modelId="{94011FFF-E6A5-5244-BA56-00F69602F622}">
      <dsp:nvSpPr>
        <dsp:cNvPr id="0" name=""/>
        <dsp:cNvSpPr/>
      </dsp:nvSpPr>
      <dsp:spPr>
        <a:xfrm>
          <a:off x="4507992" y="3590290"/>
          <a:ext cx="2331720" cy="2611120"/>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EF1ECC-ECCA-234C-8334-3AE2D4C12661}">
      <dsp:nvSpPr>
        <dsp:cNvPr id="0" name=""/>
        <dsp:cNvSpPr/>
      </dsp:nvSpPr>
      <dsp:spPr>
        <a:xfrm>
          <a:off x="1165860" y="3786124"/>
          <a:ext cx="2487168" cy="2741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b="1" kern="1200" dirty="0"/>
            <a:t>Growth</a:t>
          </a:r>
          <a:r>
            <a:rPr lang="en-GB" sz="2400" kern="1200" dirty="0"/>
            <a:t>: Absorb new knowledge, are open to feedback and adaptable. </a:t>
          </a:r>
        </a:p>
      </dsp:txBody>
      <dsp:txXfrm>
        <a:off x="1165860" y="3786124"/>
        <a:ext cx="2487168" cy="274167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38B5E-1B32-4723-88EA-4F22C2707F05}">
      <dsp:nvSpPr>
        <dsp:cNvPr id="0" name=""/>
        <dsp:cNvSpPr/>
      </dsp:nvSpPr>
      <dsp:spPr>
        <a:xfrm>
          <a:off x="0" y="2359"/>
          <a:ext cx="17041200" cy="1005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897168-7B06-4B77-8FC8-08ED5CEA614D}">
      <dsp:nvSpPr>
        <dsp:cNvPr id="0" name=""/>
        <dsp:cNvSpPr/>
      </dsp:nvSpPr>
      <dsp:spPr>
        <a:xfrm>
          <a:off x="304156" y="228591"/>
          <a:ext cx="553011" cy="553011"/>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368C2AC-F983-445C-AD31-F650B22426ED}">
      <dsp:nvSpPr>
        <dsp:cNvPr id="0" name=""/>
        <dsp:cNvSpPr/>
      </dsp:nvSpPr>
      <dsp:spPr>
        <a:xfrm>
          <a:off x="1161324" y="2359"/>
          <a:ext cx="15879875" cy="1005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413" tIns="106413" rIns="106413" bIns="106413" numCol="1" spcCol="1270" anchor="ctr" anchorCtr="0">
          <a:noAutofit/>
        </a:bodyPr>
        <a:lstStyle/>
        <a:p>
          <a:pPr marL="0" lvl="0" indent="0" algn="l" defTabSz="844550">
            <a:lnSpc>
              <a:spcPct val="100000"/>
            </a:lnSpc>
            <a:spcBef>
              <a:spcPct val="0"/>
            </a:spcBef>
            <a:spcAft>
              <a:spcPct val="35000"/>
            </a:spcAft>
            <a:buNone/>
          </a:pPr>
          <a:r>
            <a:rPr lang="en-GB" sz="1900" kern="1200"/>
            <a:t>Leaders inspire positive, incremental change by empowering those around them to work toward common objectives. a leader’s most powerful tool for doing so is communication.</a:t>
          </a:r>
          <a:endParaRPr lang="en-US" sz="1900" kern="1200"/>
        </a:p>
      </dsp:txBody>
      <dsp:txXfrm>
        <a:off x="1161324" y="2359"/>
        <a:ext cx="15879875" cy="1005475"/>
      </dsp:txXfrm>
    </dsp:sp>
    <dsp:sp modelId="{D7814B0E-2F28-443E-A0F5-8F325DAF5981}">
      <dsp:nvSpPr>
        <dsp:cNvPr id="0" name=""/>
        <dsp:cNvSpPr/>
      </dsp:nvSpPr>
      <dsp:spPr>
        <a:xfrm>
          <a:off x="0" y="1259204"/>
          <a:ext cx="17041200" cy="1005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8148A7-3C3E-4C99-9847-B8660EC96534}">
      <dsp:nvSpPr>
        <dsp:cNvPr id="0" name=""/>
        <dsp:cNvSpPr/>
      </dsp:nvSpPr>
      <dsp:spPr>
        <a:xfrm>
          <a:off x="304156" y="1485436"/>
          <a:ext cx="553011" cy="553011"/>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DBEC20-EBC9-466E-AA1D-296C6E92097A}">
      <dsp:nvSpPr>
        <dsp:cNvPr id="0" name=""/>
        <dsp:cNvSpPr/>
      </dsp:nvSpPr>
      <dsp:spPr>
        <a:xfrm>
          <a:off x="1161324" y="1259204"/>
          <a:ext cx="15879875" cy="1005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413" tIns="106413" rIns="106413" bIns="106413" numCol="1" spcCol="1270" anchor="ctr" anchorCtr="0">
          <a:noAutofit/>
        </a:bodyPr>
        <a:lstStyle/>
        <a:p>
          <a:pPr marL="0" lvl="0" indent="0" algn="l" defTabSz="844550">
            <a:lnSpc>
              <a:spcPct val="100000"/>
            </a:lnSpc>
            <a:spcBef>
              <a:spcPct val="0"/>
            </a:spcBef>
            <a:spcAft>
              <a:spcPct val="35000"/>
            </a:spcAft>
            <a:buNone/>
          </a:pPr>
          <a:r>
            <a:rPr lang="en-GB" sz="1900" kern="1200" dirty="0"/>
            <a:t>Effective communication is vital to gain trust, aligning efforts to pursue goals and inspiring positive change. When communication is lacking, important information can be misinterpreted, causing relationships to suffer and, ultimately, creating barriers that hinder progress.</a:t>
          </a:r>
          <a:endParaRPr lang="en-US" sz="1900" kern="1200" dirty="0"/>
        </a:p>
      </dsp:txBody>
      <dsp:txXfrm>
        <a:off x="1161324" y="1259204"/>
        <a:ext cx="15879875" cy="1005475"/>
      </dsp:txXfrm>
    </dsp:sp>
    <dsp:sp modelId="{1BF68D67-A425-4CE6-B3AB-39948E590412}">
      <dsp:nvSpPr>
        <dsp:cNvPr id="0" name=""/>
        <dsp:cNvSpPr/>
      </dsp:nvSpPr>
      <dsp:spPr>
        <a:xfrm>
          <a:off x="0" y="2516048"/>
          <a:ext cx="17041200" cy="1005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2F7FFD-0857-4C8C-864F-D712D9B96C11}">
      <dsp:nvSpPr>
        <dsp:cNvPr id="0" name=""/>
        <dsp:cNvSpPr/>
      </dsp:nvSpPr>
      <dsp:spPr>
        <a:xfrm>
          <a:off x="304156" y="2742280"/>
          <a:ext cx="553011" cy="553011"/>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4183B5-E359-4741-B04A-4B22DC195C71}">
      <dsp:nvSpPr>
        <dsp:cNvPr id="0" name=""/>
        <dsp:cNvSpPr/>
      </dsp:nvSpPr>
      <dsp:spPr>
        <a:xfrm>
          <a:off x="1161324" y="2516048"/>
          <a:ext cx="15879875" cy="1005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413" tIns="106413" rIns="106413" bIns="106413" numCol="1" spcCol="1270" anchor="ctr" anchorCtr="0">
          <a:noAutofit/>
        </a:bodyPr>
        <a:lstStyle/>
        <a:p>
          <a:pPr marL="0" lvl="0" indent="0" algn="l" defTabSz="844550">
            <a:lnSpc>
              <a:spcPct val="100000"/>
            </a:lnSpc>
            <a:spcBef>
              <a:spcPct val="0"/>
            </a:spcBef>
            <a:spcAft>
              <a:spcPct val="35000"/>
            </a:spcAft>
            <a:buNone/>
          </a:pPr>
          <a:r>
            <a:rPr lang="en-GB" sz="1900" kern="1200"/>
            <a:t>Communicating clearly and persuasively gives you impact and influence.</a:t>
          </a:r>
          <a:endParaRPr lang="en-US" sz="1900" kern="1200"/>
        </a:p>
      </dsp:txBody>
      <dsp:txXfrm>
        <a:off x="1161324" y="2516048"/>
        <a:ext cx="15879875" cy="1005475"/>
      </dsp:txXfrm>
    </dsp:sp>
    <dsp:sp modelId="{E1D920D3-8E4C-41B3-B1F9-3F658F5DD738}">
      <dsp:nvSpPr>
        <dsp:cNvPr id="0" name=""/>
        <dsp:cNvSpPr/>
      </dsp:nvSpPr>
      <dsp:spPr>
        <a:xfrm>
          <a:off x="0" y="3772893"/>
          <a:ext cx="17041200" cy="1005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0C20F7-1E00-41C9-898C-6D47580397DD}">
      <dsp:nvSpPr>
        <dsp:cNvPr id="0" name=""/>
        <dsp:cNvSpPr/>
      </dsp:nvSpPr>
      <dsp:spPr>
        <a:xfrm>
          <a:off x="304156" y="3999125"/>
          <a:ext cx="553011" cy="553011"/>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66EE26-1386-4BC3-80E9-56272937288F}">
      <dsp:nvSpPr>
        <dsp:cNvPr id="0" name=""/>
        <dsp:cNvSpPr/>
      </dsp:nvSpPr>
      <dsp:spPr>
        <a:xfrm>
          <a:off x="1161324" y="3772893"/>
          <a:ext cx="15879875" cy="1005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413" tIns="106413" rIns="106413" bIns="106413" numCol="1" spcCol="1270" anchor="ctr" anchorCtr="0">
          <a:noAutofit/>
        </a:bodyPr>
        <a:lstStyle/>
        <a:p>
          <a:pPr marL="0" lvl="0" indent="0" algn="l" defTabSz="844550">
            <a:lnSpc>
              <a:spcPct val="100000"/>
            </a:lnSpc>
            <a:spcBef>
              <a:spcPct val="0"/>
            </a:spcBef>
            <a:spcAft>
              <a:spcPct val="35000"/>
            </a:spcAft>
            <a:buNone/>
          </a:pPr>
          <a:r>
            <a:rPr lang="en-GB" sz="1900" kern="1200"/>
            <a:t>Be clear on the ‘So What? ‘: Get specific about your purpose. If you don’t know precisely what you want from your communication, neither will your audience, all you will get is questions as they seek to clarify.</a:t>
          </a:r>
          <a:endParaRPr lang="en-US" sz="1900" kern="1200"/>
        </a:p>
      </dsp:txBody>
      <dsp:txXfrm>
        <a:off x="1161324" y="3772893"/>
        <a:ext cx="15879875" cy="1005475"/>
      </dsp:txXfrm>
    </dsp:sp>
    <dsp:sp modelId="{997AADA9-3A4D-49DF-8D26-7938EE5A9E65}">
      <dsp:nvSpPr>
        <dsp:cNvPr id="0" name=""/>
        <dsp:cNvSpPr/>
      </dsp:nvSpPr>
      <dsp:spPr>
        <a:xfrm>
          <a:off x="0" y="5029738"/>
          <a:ext cx="17041200" cy="1005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AD791D-BD6D-44A6-A431-E165F2BE3A0A}">
      <dsp:nvSpPr>
        <dsp:cNvPr id="0" name=""/>
        <dsp:cNvSpPr/>
      </dsp:nvSpPr>
      <dsp:spPr>
        <a:xfrm>
          <a:off x="304156" y="5255970"/>
          <a:ext cx="553011" cy="553011"/>
        </a:xfrm>
        <a:prstGeom prst="rect">
          <a:avLst/>
        </a:prstGeom>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28D3B4B-787B-401E-98ED-E2AABD49B999}">
      <dsp:nvSpPr>
        <dsp:cNvPr id="0" name=""/>
        <dsp:cNvSpPr/>
      </dsp:nvSpPr>
      <dsp:spPr>
        <a:xfrm>
          <a:off x="1161324" y="5029738"/>
          <a:ext cx="15879875" cy="1005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413" tIns="106413" rIns="106413" bIns="106413" numCol="1" spcCol="1270" anchor="ctr" anchorCtr="0">
          <a:noAutofit/>
        </a:bodyPr>
        <a:lstStyle/>
        <a:p>
          <a:pPr marL="0" lvl="0" indent="0" algn="l" defTabSz="844550">
            <a:lnSpc>
              <a:spcPct val="100000"/>
            </a:lnSpc>
            <a:spcBef>
              <a:spcPct val="0"/>
            </a:spcBef>
            <a:spcAft>
              <a:spcPct val="35000"/>
            </a:spcAft>
            <a:buNone/>
          </a:pPr>
          <a:r>
            <a:rPr lang="en-GB" sz="1900" kern="1200" dirty="0"/>
            <a:t>Know that your audience is not you! Start with your big idea (The So What)  and then the technical  - decision makers rarely want to know all the technical details before the why </a:t>
          </a:r>
          <a:endParaRPr lang="en-US" sz="1900" kern="1200" dirty="0"/>
        </a:p>
      </dsp:txBody>
      <dsp:txXfrm>
        <a:off x="1161324" y="5029738"/>
        <a:ext cx="15879875" cy="1005475"/>
      </dsp:txXfrm>
    </dsp:sp>
    <dsp:sp modelId="{B44C4241-B1E2-471A-9BE1-1085362D63BC}">
      <dsp:nvSpPr>
        <dsp:cNvPr id="0" name=""/>
        <dsp:cNvSpPr/>
      </dsp:nvSpPr>
      <dsp:spPr>
        <a:xfrm>
          <a:off x="0" y="6286582"/>
          <a:ext cx="17041200" cy="10054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3FC9A5-7E13-45C2-8C63-E7712870A8E3}">
      <dsp:nvSpPr>
        <dsp:cNvPr id="0" name=""/>
        <dsp:cNvSpPr/>
      </dsp:nvSpPr>
      <dsp:spPr>
        <a:xfrm>
          <a:off x="304156" y="6512814"/>
          <a:ext cx="553011" cy="553011"/>
        </a:xfrm>
        <a:prstGeom prst="rect">
          <a:avLst/>
        </a:prstGeom>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D8E1A0-60B2-4CCE-8369-7B5825A1E997}">
      <dsp:nvSpPr>
        <dsp:cNvPr id="0" name=""/>
        <dsp:cNvSpPr/>
      </dsp:nvSpPr>
      <dsp:spPr>
        <a:xfrm>
          <a:off x="1161324" y="6286582"/>
          <a:ext cx="15879875" cy="1005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413" tIns="106413" rIns="106413" bIns="106413" numCol="1" spcCol="1270" anchor="ctr" anchorCtr="0">
          <a:noAutofit/>
        </a:bodyPr>
        <a:lstStyle/>
        <a:p>
          <a:pPr marL="0" lvl="0" indent="0" algn="l" defTabSz="844550">
            <a:lnSpc>
              <a:spcPct val="100000"/>
            </a:lnSpc>
            <a:spcBef>
              <a:spcPct val="0"/>
            </a:spcBef>
            <a:spcAft>
              <a:spcPct val="35000"/>
            </a:spcAft>
            <a:buNone/>
          </a:pPr>
          <a:r>
            <a:rPr lang="en-GB" sz="1900" kern="1200"/>
            <a:t>“Confidence is the underlying issue permeating all of leadership presence” </a:t>
          </a:r>
          <a:r>
            <a:rPr lang="en-GB" sz="1900" kern="1200">
              <a:hlinkClick xmlns:r="http://schemas.openxmlformats.org/officeDocument/2006/relationships" r:id="rId13"/>
            </a:rPr>
            <a:t>https://www.linkedin.com/pulse/secrets-leadership-presence-every-woman-leader-byrne-phd/</a:t>
          </a:r>
          <a:endParaRPr lang="en-US" sz="1900" kern="1200"/>
        </a:p>
      </dsp:txBody>
      <dsp:txXfrm>
        <a:off x="1161324" y="6286582"/>
        <a:ext cx="15879875" cy="100547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FDB00F-9190-2947-814F-22D1B2D518E8}">
      <dsp:nvSpPr>
        <dsp:cNvPr id="0" name=""/>
        <dsp:cNvSpPr/>
      </dsp:nvSpPr>
      <dsp:spPr>
        <a:xfrm>
          <a:off x="0" y="395598"/>
          <a:ext cx="7772400" cy="1581425"/>
        </a:xfrm>
        <a:prstGeom prst="round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Corbel" panose="020B0503020204020204" pitchFamily="34" charset="0"/>
            </a:rPr>
            <a:t>Do you recognise these phrases in your communications or that of others? What is the impact?</a:t>
          </a:r>
          <a:endParaRPr lang="en-US" sz="2400" kern="1200" dirty="0">
            <a:latin typeface="Corbel" panose="020B0503020204020204" pitchFamily="34" charset="0"/>
          </a:endParaRPr>
        </a:p>
      </dsp:txBody>
      <dsp:txXfrm>
        <a:off x="77199" y="472797"/>
        <a:ext cx="7618002" cy="1427027"/>
      </dsp:txXfrm>
    </dsp:sp>
    <dsp:sp modelId="{C5EBC651-3F8E-FA45-8EEC-B34D67B52E21}">
      <dsp:nvSpPr>
        <dsp:cNvPr id="0" name=""/>
        <dsp:cNvSpPr/>
      </dsp:nvSpPr>
      <dsp:spPr>
        <a:xfrm>
          <a:off x="0" y="1977023"/>
          <a:ext cx="77724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774" tIns="2540" rIns="14224" bIns="2540" numCol="1" spcCol="1270" anchor="t" anchorCtr="0">
          <a:noAutofit/>
        </a:bodyPr>
        <a:lstStyle/>
        <a:p>
          <a:pPr marL="57150" lvl="1" indent="-57150" algn="l" defTabSz="88900">
            <a:lnSpc>
              <a:spcPct val="90000"/>
            </a:lnSpc>
            <a:spcBef>
              <a:spcPct val="0"/>
            </a:spcBef>
            <a:spcAft>
              <a:spcPct val="20000"/>
            </a:spcAft>
            <a:buChar char="•"/>
          </a:pPr>
          <a:endParaRPr lang="en-US" sz="200" kern="1200" dirty="0">
            <a:latin typeface="Corbel" panose="020B0503020204020204" pitchFamily="34" charset="0"/>
          </a:endParaRPr>
        </a:p>
      </dsp:txBody>
      <dsp:txXfrm>
        <a:off x="0" y="1977023"/>
        <a:ext cx="7772400" cy="1076400"/>
      </dsp:txXfrm>
    </dsp:sp>
    <dsp:sp modelId="{9EA21D80-5BDC-624B-9EF0-9AD261BDC311}">
      <dsp:nvSpPr>
        <dsp:cNvPr id="0" name=""/>
        <dsp:cNvSpPr/>
      </dsp:nvSpPr>
      <dsp:spPr>
        <a:xfrm>
          <a:off x="0" y="3053423"/>
          <a:ext cx="7772400" cy="2318730"/>
        </a:xfrm>
        <a:prstGeom prst="round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Clr>
              <a:srgbClr val="39866D"/>
            </a:buClr>
            <a:buFont typeface="Wingdings" panose="05000000000000000000" pitchFamily="2" charset="2"/>
            <a:buNone/>
          </a:pPr>
          <a:r>
            <a:rPr lang="en-GB" sz="2400" kern="1200" dirty="0">
              <a:latin typeface="Corbel" panose="020B0503020204020204" pitchFamily="34" charset="0"/>
            </a:rPr>
            <a:t>“Do you think, maybe, you could possibly read this? If it’s not a problem?”</a:t>
          </a:r>
          <a:br>
            <a:rPr lang="en-GB" sz="2400" kern="1200" dirty="0">
              <a:latin typeface="Corbel" panose="020B0503020204020204" pitchFamily="34" charset="0"/>
            </a:rPr>
          </a:br>
          <a:r>
            <a:rPr lang="en-GB" sz="2400" kern="1200" dirty="0">
              <a:latin typeface="Corbel" panose="020B0503020204020204" pitchFamily="34" charset="0"/>
            </a:rPr>
            <a:t> “I was wondering, actually, does that make sense?” </a:t>
          </a:r>
          <a:endParaRPr lang="en-US" sz="2400" kern="1200" dirty="0">
            <a:latin typeface="Corbel" panose="020B0503020204020204" pitchFamily="34" charset="0"/>
          </a:endParaRPr>
        </a:p>
      </dsp:txBody>
      <dsp:txXfrm>
        <a:off x="113191" y="3166614"/>
        <a:ext cx="7546018" cy="209234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2E00D-34AF-49E8-9CF7-4608057EF4BC}">
      <dsp:nvSpPr>
        <dsp:cNvPr id="0" name=""/>
        <dsp:cNvSpPr/>
      </dsp:nvSpPr>
      <dsp:spPr>
        <a:xfrm>
          <a:off x="0" y="1288540"/>
          <a:ext cx="17040225" cy="2378843"/>
        </a:xfrm>
        <a:prstGeom prst="roundRect">
          <a:avLst>
            <a:gd name="adj" fmla="val 10000"/>
          </a:avLst>
        </a:prstGeom>
        <a:solidFill>
          <a:schemeClr val="accent4">
            <a:lumMod val="20000"/>
            <a:lumOff val="80000"/>
          </a:schemeClr>
        </a:solidFill>
        <a:ln>
          <a:noFill/>
        </a:ln>
        <a:effectLst/>
      </dsp:spPr>
      <dsp:style>
        <a:lnRef idx="0">
          <a:scrgbClr r="0" g="0" b="0"/>
        </a:lnRef>
        <a:fillRef idx="1">
          <a:scrgbClr r="0" g="0" b="0"/>
        </a:fillRef>
        <a:effectRef idx="0">
          <a:scrgbClr r="0" g="0" b="0"/>
        </a:effectRef>
        <a:fontRef idx="minor"/>
      </dsp:style>
    </dsp:sp>
    <dsp:sp modelId="{E4A4054B-E52D-4259-A4A4-873343347171}">
      <dsp:nvSpPr>
        <dsp:cNvPr id="0" name=""/>
        <dsp:cNvSpPr/>
      </dsp:nvSpPr>
      <dsp:spPr>
        <a:xfrm>
          <a:off x="367565" y="1611910"/>
          <a:ext cx="1971325" cy="1732103"/>
        </a:xfrm>
        <a:prstGeom prst="rect">
          <a:avLst/>
        </a:prstGeom>
        <a:blipFill>
          <a:blip xmlns:r="http://schemas.openxmlformats.org/officeDocument/2006/relationships" r:embed="rId1">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5A33D5-81C5-4464-AC92-365F3171A6BE}">
      <dsp:nvSpPr>
        <dsp:cNvPr id="0" name=""/>
        <dsp:cNvSpPr/>
      </dsp:nvSpPr>
      <dsp:spPr>
        <a:xfrm>
          <a:off x="2747564" y="1288540"/>
          <a:ext cx="7668101" cy="2378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761" tIns="251761" rIns="251761" bIns="251761" numCol="1" spcCol="1270" anchor="ctr" anchorCtr="0">
          <a:noAutofit/>
        </a:bodyPr>
        <a:lstStyle/>
        <a:p>
          <a:pPr marL="0" lvl="0" indent="0" algn="l" defTabSz="1422400">
            <a:lnSpc>
              <a:spcPct val="100000"/>
            </a:lnSpc>
            <a:spcBef>
              <a:spcPct val="0"/>
            </a:spcBef>
            <a:spcAft>
              <a:spcPct val="35000"/>
            </a:spcAft>
            <a:buNone/>
          </a:pPr>
          <a:r>
            <a:rPr lang="en-GB" sz="3200" kern="1200"/>
            <a:t>Strength </a:t>
          </a:r>
        </a:p>
      </dsp:txBody>
      <dsp:txXfrm>
        <a:off x="2747564" y="1288540"/>
        <a:ext cx="7668101" cy="2378843"/>
      </dsp:txXfrm>
    </dsp:sp>
    <dsp:sp modelId="{C0DD7D7F-61B8-4A1A-BC4F-F717202B62F3}">
      <dsp:nvSpPr>
        <dsp:cNvPr id="0" name=""/>
        <dsp:cNvSpPr/>
      </dsp:nvSpPr>
      <dsp:spPr>
        <a:xfrm>
          <a:off x="10415665" y="1288540"/>
          <a:ext cx="6624559" cy="2378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761" tIns="251761" rIns="251761" bIns="251761" numCol="1" spcCol="1270" anchor="ctr" anchorCtr="0">
          <a:noAutofit/>
        </a:bodyPr>
        <a:lstStyle/>
        <a:p>
          <a:pPr marL="0" lvl="0" indent="0" algn="l" defTabSz="800100">
            <a:lnSpc>
              <a:spcPct val="100000"/>
            </a:lnSpc>
            <a:spcBef>
              <a:spcPct val="0"/>
            </a:spcBef>
            <a:spcAft>
              <a:spcPct val="35000"/>
            </a:spcAft>
            <a:buNone/>
          </a:pPr>
          <a:r>
            <a:rPr lang="en-GB" sz="1800" kern="1200">
              <a:latin typeface="Corbel" panose="020B0503020204020204" pitchFamily="34" charset="0"/>
            </a:rPr>
            <a:t>Active listening skills</a:t>
          </a:r>
        </a:p>
        <a:p>
          <a:pPr marL="0" lvl="0" indent="0" algn="l" defTabSz="800100">
            <a:lnSpc>
              <a:spcPct val="100000"/>
            </a:lnSpc>
            <a:spcBef>
              <a:spcPct val="0"/>
            </a:spcBef>
            <a:spcAft>
              <a:spcPct val="35000"/>
            </a:spcAft>
            <a:buNone/>
          </a:pPr>
          <a:r>
            <a:rPr lang="en-GB" sz="1800" kern="1200">
              <a:latin typeface="Corbel" panose="020B0503020204020204" pitchFamily="34" charset="0"/>
            </a:rPr>
            <a:t>Aptitude for understanding nonverbal cues</a:t>
          </a:r>
        </a:p>
        <a:p>
          <a:pPr marL="0" lvl="0" indent="0" algn="l" defTabSz="800100">
            <a:lnSpc>
              <a:spcPct val="100000"/>
            </a:lnSpc>
            <a:spcBef>
              <a:spcPct val="0"/>
            </a:spcBef>
            <a:spcAft>
              <a:spcPct val="35000"/>
            </a:spcAft>
            <a:buNone/>
          </a:pPr>
          <a:r>
            <a:rPr lang="en-GB" sz="1800" kern="1200">
              <a:latin typeface="Corbel" panose="020B0503020204020204" pitchFamily="34" charset="0"/>
            </a:rPr>
            <a:t>Displaying empathy</a:t>
          </a:r>
          <a:endParaRPr lang="en-GB" sz="1800" kern="1200"/>
        </a:p>
      </dsp:txBody>
      <dsp:txXfrm>
        <a:off x="10415665" y="1288540"/>
        <a:ext cx="6624559" cy="2378843"/>
      </dsp:txXfrm>
    </dsp:sp>
    <dsp:sp modelId="{5FD87827-F998-4934-A2A1-264CA1C19465}">
      <dsp:nvSpPr>
        <dsp:cNvPr id="0" name=""/>
        <dsp:cNvSpPr/>
      </dsp:nvSpPr>
      <dsp:spPr>
        <a:xfrm>
          <a:off x="0" y="4262094"/>
          <a:ext cx="17040225" cy="2378843"/>
        </a:xfrm>
        <a:prstGeom prst="roundRect">
          <a:avLst>
            <a:gd name="adj" fmla="val 1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dsp:style>
    </dsp:sp>
    <dsp:sp modelId="{FC47AF0E-FE17-4EE0-99C8-11965BF2D394}">
      <dsp:nvSpPr>
        <dsp:cNvPr id="0" name=""/>
        <dsp:cNvSpPr/>
      </dsp:nvSpPr>
      <dsp:spPr>
        <a:xfrm>
          <a:off x="367565" y="4585464"/>
          <a:ext cx="1971325" cy="1732103"/>
        </a:xfrm>
        <a:prstGeom prst="rect">
          <a:avLst/>
        </a:prstGeom>
        <a:blipFill>
          <a:blip xmlns:r="http://schemas.openxmlformats.org/officeDocument/2006/relationships" r:embed="rId3">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D44D7A2-8A20-412A-BCB5-CB264C550BAF}">
      <dsp:nvSpPr>
        <dsp:cNvPr id="0" name=""/>
        <dsp:cNvSpPr/>
      </dsp:nvSpPr>
      <dsp:spPr>
        <a:xfrm>
          <a:off x="2747564" y="4262094"/>
          <a:ext cx="7668101" cy="2378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761" tIns="251761" rIns="251761" bIns="251761" numCol="1" spcCol="1270" anchor="ctr" anchorCtr="0">
          <a:noAutofit/>
        </a:bodyPr>
        <a:lstStyle/>
        <a:p>
          <a:pPr marL="0" lvl="0" indent="0" algn="l" defTabSz="1422400">
            <a:lnSpc>
              <a:spcPct val="100000"/>
            </a:lnSpc>
            <a:spcBef>
              <a:spcPct val="0"/>
            </a:spcBef>
            <a:spcAft>
              <a:spcPct val="35000"/>
            </a:spcAft>
            <a:buNone/>
          </a:pPr>
          <a:r>
            <a:rPr lang="en-GB" sz="3200" kern="1200"/>
            <a:t>Weakness </a:t>
          </a:r>
        </a:p>
      </dsp:txBody>
      <dsp:txXfrm>
        <a:off x="2747564" y="4262094"/>
        <a:ext cx="7668101" cy="2378843"/>
      </dsp:txXfrm>
    </dsp:sp>
    <dsp:sp modelId="{B50F3059-9488-4547-BC8A-43A567B53042}">
      <dsp:nvSpPr>
        <dsp:cNvPr id="0" name=""/>
        <dsp:cNvSpPr/>
      </dsp:nvSpPr>
      <dsp:spPr>
        <a:xfrm>
          <a:off x="10415665" y="4262094"/>
          <a:ext cx="6624559" cy="2378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761" tIns="251761" rIns="251761" bIns="251761" numCol="1" spcCol="1270" anchor="ctr" anchorCtr="0">
          <a:noAutofit/>
        </a:bodyPr>
        <a:lstStyle/>
        <a:p>
          <a:pPr marL="0" lvl="0" indent="0" algn="l" defTabSz="800100">
            <a:lnSpc>
              <a:spcPct val="100000"/>
            </a:lnSpc>
            <a:spcBef>
              <a:spcPct val="0"/>
            </a:spcBef>
            <a:spcAft>
              <a:spcPct val="35000"/>
            </a:spcAft>
            <a:buNone/>
          </a:pPr>
          <a:r>
            <a:rPr lang="en-GB" sz="1800" kern="1200">
              <a:latin typeface="Corbel" panose="020B0503020204020204" pitchFamily="34" charset="0"/>
            </a:rPr>
            <a:t>Meander – take time to get to the point </a:t>
          </a:r>
        </a:p>
        <a:p>
          <a:pPr marL="0" lvl="0" indent="0" algn="l" defTabSz="800100">
            <a:lnSpc>
              <a:spcPct val="100000"/>
            </a:lnSpc>
            <a:spcBef>
              <a:spcPct val="0"/>
            </a:spcBef>
            <a:spcAft>
              <a:spcPct val="35000"/>
            </a:spcAft>
            <a:buNone/>
          </a:pPr>
          <a:r>
            <a:rPr lang="en-GB" sz="1800" kern="1200">
              <a:latin typeface="Corbel" panose="020B0503020204020204" pitchFamily="34" charset="0"/>
            </a:rPr>
            <a:t>Act overly emotional when communicating</a:t>
          </a:r>
        </a:p>
        <a:p>
          <a:pPr marL="0" lvl="0" indent="0" algn="l" defTabSz="800100">
            <a:lnSpc>
              <a:spcPct val="100000"/>
            </a:lnSpc>
            <a:spcBef>
              <a:spcPct val="0"/>
            </a:spcBef>
            <a:spcAft>
              <a:spcPct val="35000"/>
            </a:spcAft>
            <a:buNone/>
          </a:pPr>
          <a:r>
            <a:rPr lang="en-GB" sz="1800" kern="1200">
              <a:latin typeface="Corbel" panose="020B0503020204020204" pitchFamily="34" charset="0"/>
            </a:rPr>
            <a:t>Not being authoritative enough</a:t>
          </a:r>
          <a:endParaRPr lang="en-GB" sz="1800" kern="1200"/>
        </a:p>
      </dsp:txBody>
      <dsp:txXfrm>
        <a:off x="10415665" y="4262094"/>
        <a:ext cx="6624559" cy="237884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5AB61-FCBC-4D8B-872B-083E4EA8B55F}">
      <dsp:nvSpPr>
        <dsp:cNvPr id="0" name=""/>
        <dsp:cNvSpPr/>
      </dsp:nvSpPr>
      <dsp:spPr>
        <a:xfrm>
          <a:off x="1202053" y="1730244"/>
          <a:ext cx="1837687" cy="1837687"/>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AA41C0C-BFBA-4C48-8720-C0CB154E6967}">
      <dsp:nvSpPr>
        <dsp:cNvPr id="0" name=""/>
        <dsp:cNvSpPr/>
      </dsp:nvSpPr>
      <dsp:spPr>
        <a:xfrm>
          <a:off x="79021" y="4047162"/>
          <a:ext cx="4083750" cy="87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kern="1200" dirty="0"/>
            <a:t>Any message that is intended to shape, reinforce, or change the responses of another or others.</a:t>
          </a:r>
          <a:endParaRPr lang="en-US" sz="2000" kern="1200" dirty="0"/>
        </a:p>
      </dsp:txBody>
      <dsp:txXfrm>
        <a:off x="79021" y="4047162"/>
        <a:ext cx="4083750" cy="877500"/>
      </dsp:txXfrm>
    </dsp:sp>
    <dsp:sp modelId="{C7A00A01-44B6-4C77-AB90-294A90364692}">
      <dsp:nvSpPr>
        <dsp:cNvPr id="0" name=""/>
        <dsp:cNvSpPr/>
      </dsp:nvSpPr>
      <dsp:spPr>
        <a:xfrm>
          <a:off x="6000459" y="1730244"/>
          <a:ext cx="1837687" cy="1837687"/>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ADFB2A-D487-4544-9A0A-FE0AFB26CC7D}">
      <dsp:nvSpPr>
        <dsp:cNvPr id="0" name=""/>
        <dsp:cNvSpPr/>
      </dsp:nvSpPr>
      <dsp:spPr>
        <a:xfrm>
          <a:off x="4877428" y="4047162"/>
          <a:ext cx="4083750" cy="87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kern="1200" dirty="0"/>
            <a:t>Such responses are modified by messages that appeal to the target’s reason and emotions</a:t>
          </a:r>
          <a:endParaRPr lang="en-US" sz="2000" kern="1200" dirty="0"/>
        </a:p>
      </dsp:txBody>
      <dsp:txXfrm>
        <a:off x="4877428" y="4047162"/>
        <a:ext cx="4083750" cy="877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4B550-E7B0-4942-98C2-A8CDB97F6A6B}">
      <dsp:nvSpPr>
        <dsp:cNvPr id="0" name=""/>
        <dsp:cNvSpPr/>
      </dsp:nvSpPr>
      <dsp:spPr>
        <a:xfrm>
          <a:off x="0" y="1538567"/>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GB" sz="3500" b="0" i="0" u="none" kern="1200" dirty="0"/>
            <a:t>Understand the concept and styles of leadership</a:t>
          </a:r>
          <a:endParaRPr lang="en-US" sz="3500" kern="1200" dirty="0">
            <a:latin typeface="Corbel" panose="020B0503020204020204" pitchFamily="34" charset="0"/>
          </a:endParaRPr>
        </a:p>
      </dsp:txBody>
      <dsp:txXfrm>
        <a:off x="40980" y="1579547"/>
        <a:ext cx="15691440" cy="757514"/>
      </dsp:txXfrm>
    </dsp:sp>
    <dsp:sp modelId="{0BEF9ACF-9301-494A-B34E-882B307A39F3}">
      <dsp:nvSpPr>
        <dsp:cNvPr id="0" name=""/>
        <dsp:cNvSpPr/>
      </dsp:nvSpPr>
      <dsp:spPr>
        <a:xfrm>
          <a:off x="0" y="2478842"/>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GB" sz="3500" b="0" i="0" u="none" kern="1200" dirty="0"/>
            <a:t>Enhance self-awareness and self-confidence to overcome imposter syndrome</a:t>
          </a:r>
        </a:p>
      </dsp:txBody>
      <dsp:txXfrm>
        <a:off x="40980" y="2519822"/>
        <a:ext cx="15691440" cy="757514"/>
      </dsp:txXfrm>
    </dsp:sp>
    <dsp:sp modelId="{2F16B37E-104E-D441-BBF4-41DB50D4E6ED}">
      <dsp:nvSpPr>
        <dsp:cNvPr id="0" name=""/>
        <dsp:cNvSpPr/>
      </dsp:nvSpPr>
      <dsp:spPr>
        <a:xfrm>
          <a:off x="0" y="3419117"/>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GB" sz="3500" b="0" i="0" u="none" kern="1200" dirty="0"/>
            <a:t>Cultivate confident communication skills for more effective leadership</a:t>
          </a:r>
        </a:p>
      </dsp:txBody>
      <dsp:txXfrm>
        <a:off x="40980" y="3460097"/>
        <a:ext cx="15691440" cy="757514"/>
      </dsp:txXfrm>
    </dsp:sp>
    <dsp:sp modelId="{E06BEB6E-F8E0-B249-BC01-829AFFB68E21}">
      <dsp:nvSpPr>
        <dsp:cNvPr id="0" name=""/>
        <dsp:cNvSpPr/>
      </dsp:nvSpPr>
      <dsp:spPr>
        <a:xfrm>
          <a:off x="0" y="4359392"/>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GB" sz="3500" b="0" i="0" u="none" kern="1200" dirty="0"/>
            <a:t>Master the art building support and persuasive negotiating</a:t>
          </a:r>
        </a:p>
      </dsp:txBody>
      <dsp:txXfrm>
        <a:off x="40980" y="4400372"/>
        <a:ext cx="15691440" cy="757514"/>
      </dsp:txXfrm>
    </dsp:sp>
    <dsp:sp modelId="{AD1F5720-AC86-4B44-8DC8-054643674E5A}">
      <dsp:nvSpPr>
        <dsp:cNvPr id="0" name=""/>
        <dsp:cNvSpPr/>
      </dsp:nvSpPr>
      <dsp:spPr>
        <a:xfrm>
          <a:off x="0" y="5299667"/>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GB" sz="3500" b="0" i="0" u="none" kern="1200" dirty="0"/>
            <a:t>Recognise and articulate your unique value proposition</a:t>
          </a:r>
        </a:p>
      </dsp:txBody>
      <dsp:txXfrm>
        <a:off x="40980" y="5340647"/>
        <a:ext cx="15691440" cy="757514"/>
      </dsp:txXfrm>
    </dsp:sp>
    <dsp:sp modelId="{0A3D49C8-3021-B949-9A2F-8685527C85D2}">
      <dsp:nvSpPr>
        <dsp:cNvPr id="0" name=""/>
        <dsp:cNvSpPr/>
      </dsp:nvSpPr>
      <dsp:spPr>
        <a:xfrm>
          <a:off x="0" y="6239942"/>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GB" sz="3500" b="0" i="0" u="none" kern="1200" dirty="0"/>
            <a:t>Self-reflect to enhance personal growth and leadership effectiveness</a:t>
          </a:r>
        </a:p>
      </dsp:txBody>
      <dsp:txXfrm>
        <a:off x="40980" y="6280922"/>
        <a:ext cx="15691440" cy="75751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67F97-06EC-B94B-8D72-BA43C875D17E}">
      <dsp:nvSpPr>
        <dsp:cNvPr id="0" name=""/>
        <dsp:cNvSpPr/>
      </dsp:nvSpPr>
      <dsp:spPr>
        <a:xfrm rot="5400000">
          <a:off x="3763669" y="1039044"/>
          <a:ext cx="2471870" cy="2150526"/>
        </a:xfrm>
        <a:prstGeom prst="hexagon">
          <a:avLst>
            <a:gd name="adj" fmla="val 25000"/>
            <a:gd name="vf" fmla="val 115470"/>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The advice giver </a:t>
          </a:r>
        </a:p>
      </dsp:txBody>
      <dsp:txXfrm rot="-5400000">
        <a:off x="4259465" y="1263572"/>
        <a:ext cx="1480278" cy="1701470"/>
      </dsp:txXfrm>
    </dsp:sp>
    <dsp:sp modelId="{36029540-99F3-3D47-9637-68C30475C003}">
      <dsp:nvSpPr>
        <dsp:cNvPr id="0" name=""/>
        <dsp:cNvSpPr/>
      </dsp:nvSpPr>
      <dsp:spPr>
        <a:xfrm>
          <a:off x="6140125" y="1372747"/>
          <a:ext cx="2758606" cy="1483122"/>
        </a:xfrm>
        <a:prstGeom prst="rect">
          <a:avLst/>
        </a:prstGeom>
        <a:noFill/>
        <a:ln>
          <a:noFill/>
        </a:ln>
        <a:effectLst/>
      </dsp:spPr>
      <dsp:style>
        <a:lnRef idx="0">
          <a:scrgbClr r="0" g="0" b="0"/>
        </a:lnRef>
        <a:fillRef idx="0">
          <a:scrgbClr r="0" g="0" b="0"/>
        </a:fillRef>
        <a:effectRef idx="0">
          <a:scrgbClr r="0" g="0" b="0"/>
        </a:effectRef>
        <a:fontRef idx="minor"/>
      </dsp:style>
    </dsp:sp>
    <dsp:sp modelId="{8A37F5F5-CA6A-DF4E-AFE6-C6CE68F759C9}">
      <dsp:nvSpPr>
        <dsp:cNvPr id="0" name=""/>
        <dsp:cNvSpPr/>
      </dsp:nvSpPr>
      <dsp:spPr>
        <a:xfrm rot="5400000">
          <a:off x="700136" y="1022310"/>
          <a:ext cx="2471870" cy="2150526"/>
        </a:xfrm>
        <a:prstGeom prst="hexagon">
          <a:avLst>
            <a:gd name="adj" fmla="val 25000"/>
            <a:gd name="vf" fmla="val 115470"/>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a:t>The faker </a:t>
          </a:r>
        </a:p>
      </dsp:txBody>
      <dsp:txXfrm rot="-5400000">
        <a:off x="1195932" y="1246838"/>
        <a:ext cx="1480278" cy="1701470"/>
      </dsp:txXfrm>
    </dsp:sp>
    <dsp:sp modelId="{C225DF2B-948D-A744-81A9-7B5CE993026F}">
      <dsp:nvSpPr>
        <dsp:cNvPr id="0" name=""/>
        <dsp:cNvSpPr/>
      </dsp:nvSpPr>
      <dsp:spPr>
        <a:xfrm rot="5400000">
          <a:off x="1624649" y="2907806"/>
          <a:ext cx="2471870" cy="2702588"/>
        </a:xfrm>
        <a:prstGeom prst="hexagon">
          <a:avLst>
            <a:gd name="adj" fmla="val 25000"/>
            <a:gd name="vf" fmla="val 115470"/>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The rebuttal maker</a:t>
          </a:r>
        </a:p>
      </dsp:txBody>
      <dsp:txXfrm rot="-5400000">
        <a:off x="1959721" y="3435143"/>
        <a:ext cx="1801726" cy="1647914"/>
      </dsp:txXfrm>
    </dsp:sp>
    <dsp:sp modelId="{CABC7867-1373-5745-BDF4-D371B64D3560}">
      <dsp:nvSpPr>
        <dsp:cNvPr id="0" name=""/>
        <dsp:cNvSpPr/>
      </dsp:nvSpPr>
      <dsp:spPr>
        <a:xfrm>
          <a:off x="0" y="3470870"/>
          <a:ext cx="2669619" cy="1483122"/>
        </a:xfrm>
        <a:prstGeom prst="rect">
          <a:avLst/>
        </a:prstGeom>
        <a:noFill/>
        <a:ln>
          <a:noFill/>
        </a:ln>
        <a:effectLst/>
      </dsp:spPr>
      <dsp:style>
        <a:lnRef idx="0">
          <a:scrgbClr r="0" g="0" b="0"/>
        </a:lnRef>
        <a:fillRef idx="0">
          <a:scrgbClr r="0" g="0" b="0"/>
        </a:fillRef>
        <a:effectRef idx="0">
          <a:scrgbClr r="0" g="0" b="0"/>
        </a:effectRef>
        <a:fontRef idx="minor"/>
      </dsp:style>
    </dsp:sp>
    <dsp:sp modelId="{2445DCFE-9BCA-5B45-9253-13FC649EE651}">
      <dsp:nvSpPr>
        <dsp:cNvPr id="0" name=""/>
        <dsp:cNvSpPr/>
      </dsp:nvSpPr>
      <dsp:spPr>
        <a:xfrm rot="5400000">
          <a:off x="4920504" y="2804761"/>
          <a:ext cx="2471870" cy="2815340"/>
        </a:xfrm>
        <a:prstGeom prst="hexagon">
          <a:avLst>
            <a:gd name="adj" fmla="val 25000"/>
            <a:gd name="vf" fmla="val 115470"/>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a:t>The interrupter </a:t>
          </a:r>
        </a:p>
      </dsp:txBody>
      <dsp:txXfrm rot="-5400000">
        <a:off x="5217992" y="3388474"/>
        <a:ext cx="1876894" cy="1647914"/>
      </dsp:txXfrm>
    </dsp:sp>
    <dsp:sp modelId="{C3BD531C-DC9C-3544-80CF-1EEFA060EB8B}">
      <dsp:nvSpPr>
        <dsp:cNvPr id="0" name=""/>
        <dsp:cNvSpPr/>
      </dsp:nvSpPr>
      <dsp:spPr>
        <a:xfrm rot="5400000">
          <a:off x="3763669" y="4610993"/>
          <a:ext cx="2471870" cy="3399122"/>
        </a:xfrm>
        <a:prstGeom prst="hexagon">
          <a:avLst>
            <a:gd name="adj" fmla="val 25000"/>
            <a:gd name="vf" fmla="val 115470"/>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The intellectual or logical listener  </a:t>
          </a:r>
        </a:p>
      </dsp:txBody>
      <dsp:txXfrm rot="-5400000">
        <a:off x="3866563" y="5486597"/>
        <a:ext cx="2266082" cy="1647914"/>
      </dsp:txXfrm>
    </dsp:sp>
    <dsp:sp modelId="{BB279848-05D2-CB4C-BC3F-F32D456042B8}">
      <dsp:nvSpPr>
        <dsp:cNvPr id="0" name=""/>
        <dsp:cNvSpPr/>
      </dsp:nvSpPr>
      <dsp:spPr>
        <a:xfrm>
          <a:off x="6140125" y="5568993"/>
          <a:ext cx="2758606" cy="1483122"/>
        </a:xfrm>
        <a:prstGeom prst="rect">
          <a:avLst/>
        </a:prstGeom>
        <a:noFill/>
        <a:ln>
          <a:noFill/>
        </a:ln>
        <a:effectLst/>
      </dsp:spPr>
      <dsp:style>
        <a:lnRef idx="0">
          <a:scrgbClr r="0" g="0" b="0"/>
        </a:lnRef>
        <a:fillRef idx="0">
          <a:scrgbClr r="0" g="0" b="0"/>
        </a:fillRef>
        <a:effectRef idx="0">
          <a:scrgbClr r="0" g="0" b="0"/>
        </a:effectRef>
        <a:fontRef idx="minor"/>
      </dsp:style>
    </dsp:sp>
    <dsp:sp modelId="{972341D8-B092-5049-A291-1DBECC60B877}">
      <dsp:nvSpPr>
        <dsp:cNvPr id="0" name=""/>
        <dsp:cNvSpPr/>
      </dsp:nvSpPr>
      <dsp:spPr>
        <a:xfrm rot="5400000">
          <a:off x="483900" y="4914557"/>
          <a:ext cx="2471870" cy="2799211"/>
        </a:xfrm>
        <a:prstGeom prst="hexagon">
          <a:avLst>
            <a:gd name="adj" fmla="val 25000"/>
            <a:gd name="vf" fmla="val 115470"/>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a:t>The dominating speaker </a:t>
          </a:r>
        </a:p>
      </dsp:txBody>
      <dsp:txXfrm rot="-5400000">
        <a:off x="786765" y="5490205"/>
        <a:ext cx="1866141" cy="164791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57740-1C5D-1D4D-81EC-892D01AE8F1A}">
      <dsp:nvSpPr>
        <dsp:cNvPr id="0" name=""/>
        <dsp:cNvSpPr/>
      </dsp:nvSpPr>
      <dsp:spPr>
        <a:xfrm>
          <a:off x="0" y="0"/>
          <a:ext cx="17041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F3A74F-A0CB-FA4D-B98D-46E3DB241A82}">
      <dsp:nvSpPr>
        <dsp:cNvPr id="0" name=""/>
        <dsp:cNvSpPr/>
      </dsp:nvSpPr>
      <dsp:spPr>
        <a:xfrm>
          <a:off x="0" y="0"/>
          <a:ext cx="3408240" cy="5624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n-GB" sz="4500" kern="1200"/>
            <a:t>‘To confer or discuss with a view to reaching agreement’.</a:t>
          </a:r>
          <a:endParaRPr lang="en-US" sz="4500" kern="1200"/>
        </a:p>
      </dsp:txBody>
      <dsp:txXfrm>
        <a:off x="0" y="0"/>
        <a:ext cx="3408240" cy="5624835"/>
      </dsp:txXfrm>
    </dsp:sp>
    <dsp:sp modelId="{3628B41E-C0E6-9E4E-AEF5-499605461248}">
      <dsp:nvSpPr>
        <dsp:cNvPr id="0" name=""/>
        <dsp:cNvSpPr/>
      </dsp:nvSpPr>
      <dsp:spPr>
        <a:xfrm>
          <a:off x="3663858" y="87888"/>
          <a:ext cx="13377342" cy="175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Font typeface="+mj-lt"/>
            <a:buNone/>
          </a:pPr>
          <a:r>
            <a:rPr lang="en-GB" sz="4000" kern="1200" dirty="0"/>
            <a:t>Women report experiencing a great deal of apprehension about negotiation how much more than men?</a:t>
          </a:r>
          <a:endParaRPr lang="en-US" sz="4000" kern="1200" dirty="0"/>
        </a:p>
      </dsp:txBody>
      <dsp:txXfrm>
        <a:off x="3663858" y="87888"/>
        <a:ext cx="13377342" cy="1757760"/>
      </dsp:txXfrm>
    </dsp:sp>
    <dsp:sp modelId="{D4D73D72-100D-A64C-9E5E-B9EB83D96199}">
      <dsp:nvSpPr>
        <dsp:cNvPr id="0" name=""/>
        <dsp:cNvSpPr/>
      </dsp:nvSpPr>
      <dsp:spPr>
        <a:xfrm>
          <a:off x="3408240" y="1845648"/>
          <a:ext cx="1363296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CFFEB0-EE7F-3342-9F1B-59529C23CC9F}">
      <dsp:nvSpPr>
        <dsp:cNvPr id="0" name=""/>
        <dsp:cNvSpPr/>
      </dsp:nvSpPr>
      <dsp:spPr>
        <a:xfrm>
          <a:off x="3663858" y="1933537"/>
          <a:ext cx="13377342" cy="175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GB" sz="4000" kern="1200" dirty="0"/>
            <a:t>When you think about negotiating an outcome for yourself, what words would you use to describe it?</a:t>
          </a:r>
          <a:endParaRPr lang="en-US" sz="4000" kern="1200" dirty="0"/>
        </a:p>
      </dsp:txBody>
      <dsp:txXfrm>
        <a:off x="3663858" y="1933537"/>
        <a:ext cx="13377342" cy="1757760"/>
      </dsp:txXfrm>
    </dsp:sp>
    <dsp:sp modelId="{E8032D8E-8F4B-8E43-80ED-0F2499AB1F9B}">
      <dsp:nvSpPr>
        <dsp:cNvPr id="0" name=""/>
        <dsp:cNvSpPr/>
      </dsp:nvSpPr>
      <dsp:spPr>
        <a:xfrm>
          <a:off x="3408240" y="3691297"/>
          <a:ext cx="1363296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7EB65F-25E5-B84A-A8D6-A5C9B519959E}">
      <dsp:nvSpPr>
        <dsp:cNvPr id="0" name=""/>
        <dsp:cNvSpPr/>
      </dsp:nvSpPr>
      <dsp:spPr>
        <a:xfrm>
          <a:off x="3663858" y="3779186"/>
          <a:ext cx="13377342" cy="175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GB" sz="4000" kern="1200"/>
            <a:t>Are there differences in how men and women are perceived when they negotiate?  </a:t>
          </a:r>
          <a:endParaRPr lang="en-US" sz="4000" kern="1200"/>
        </a:p>
      </dsp:txBody>
      <dsp:txXfrm>
        <a:off x="3663858" y="3779186"/>
        <a:ext cx="13377342" cy="1757760"/>
      </dsp:txXfrm>
    </dsp:sp>
    <dsp:sp modelId="{BE9D9ABE-4BE9-D541-B497-86CD47A23123}">
      <dsp:nvSpPr>
        <dsp:cNvPr id="0" name=""/>
        <dsp:cNvSpPr/>
      </dsp:nvSpPr>
      <dsp:spPr>
        <a:xfrm>
          <a:off x="3408240" y="5536946"/>
          <a:ext cx="1363296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76F5E-5A50-4B76-AC98-C0FC66B2119B}">
      <dsp:nvSpPr>
        <dsp:cNvPr id="0" name=""/>
        <dsp:cNvSpPr/>
      </dsp:nvSpPr>
      <dsp:spPr>
        <a:xfrm>
          <a:off x="-48749" y="14391"/>
          <a:ext cx="17041200" cy="12709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CC24B5-B814-41FF-9D92-2B3A3B285A9B}">
      <dsp:nvSpPr>
        <dsp:cNvPr id="0" name=""/>
        <dsp:cNvSpPr/>
      </dsp:nvSpPr>
      <dsp:spPr>
        <a:xfrm>
          <a:off x="97943" y="62586"/>
          <a:ext cx="1174554" cy="11745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49FDC1-12B8-4CF1-9EFE-EA54D7E1AE1E}">
      <dsp:nvSpPr>
        <dsp:cNvPr id="0" name=""/>
        <dsp:cNvSpPr/>
      </dsp:nvSpPr>
      <dsp:spPr>
        <a:xfrm>
          <a:off x="1419190" y="14391"/>
          <a:ext cx="15570388" cy="1270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508" tIns="134508" rIns="134508" bIns="134508" numCol="1" spcCol="1270" anchor="ctr" anchorCtr="0">
          <a:noAutofit/>
        </a:bodyPr>
        <a:lstStyle/>
        <a:p>
          <a:pPr marL="0" lvl="0" indent="0" algn="l" defTabSz="977900">
            <a:lnSpc>
              <a:spcPct val="90000"/>
            </a:lnSpc>
            <a:spcBef>
              <a:spcPct val="0"/>
            </a:spcBef>
            <a:spcAft>
              <a:spcPct val="35000"/>
            </a:spcAft>
            <a:buNone/>
          </a:pPr>
          <a:r>
            <a:rPr lang="en-GB" sz="2200" kern="1200" dirty="0"/>
            <a:t>A course of action you’d take if a deal is not possible (i.e. what you can do if you fail to reach agreement)</a:t>
          </a:r>
          <a:endParaRPr lang="en-US" sz="2200" kern="1200" dirty="0"/>
        </a:p>
      </dsp:txBody>
      <dsp:txXfrm>
        <a:off x="1419190" y="14391"/>
        <a:ext cx="15570388" cy="1270943"/>
      </dsp:txXfrm>
    </dsp:sp>
    <dsp:sp modelId="{26ECA8CB-BFA9-4D9D-B11F-C2A47058E29A}">
      <dsp:nvSpPr>
        <dsp:cNvPr id="0" name=""/>
        <dsp:cNvSpPr/>
      </dsp:nvSpPr>
      <dsp:spPr>
        <a:xfrm>
          <a:off x="-48749" y="1603071"/>
          <a:ext cx="17041200" cy="12709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52F70B-7EC8-4EC6-966E-45F6C1005918}">
      <dsp:nvSpPr>
        <dsp:cNvPr id="0" name=""/>
        <dsp:cNvSpPr/>
      </dsp:nvSpPr>
      <dsp:spPr>
        <a:xfrm>
          <a:off x="100672" y="1653995"/>
          <a:ext cx="1169095" cy="11690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9A5A0FE-91E0-430E-B9D0-E09AD57C467E}">
      <dsp:nvSpPr>
        <dsp:cNvPr id="0" name=""/>
        <dsp:cNvSpPr/>
      </dsp:nvSpPr>
      <dsp:spPr>
        <a:xfrm>
          <a:off x="1419190" y="1603071"/>
          <a:ext cx="15570388" cy="1270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508" tIns="134508" rIns="134508" bIns="134508" numCol="1" spcCol="1270" anchor="ctr" anchorCtr="0">
          <a:noAutofit/>
        </a:bodyPr>
        <a:lstStyle/>
        <a:p>
          <a:pPr marL="0" lvl="0" indent="0" algn="l" defTabSz="977900">
            <a:lnSpc>
              <a:spcPct val="90000"/>
            </a:lnSpc>
            <a:spcBef>
              <a:spcPct val="0"/>
            </a:spcBef>
            <a:spcAft>
              <a:spcPct val="35000"/>
            </a:spcAft>
            <a:buNone/>
          </a:pPr>
          <a:r>
            <a:rPr lang="en-GB" sz="2200" kern="1200"/>
            <a:t>Gives walk-away power</a:t>
          </a:r>
          <a:endParaRPr lang="en-US" sz="2200" kern="1200"/>
        </a:p>
      </dsp:txBody>
      <dsp:txXfrm>
        <a:off x="1419190" y="1603071"/>
        <a:ext cx="15570388" cy="1270943"/>
      </dsp:txXfrm>
    </dsp:sp>
    <dsp:sp modelId="{3DD16A42-3A82-4B62-904D-305865D474D5}">
      <dsp:nvSpPr>
        <dsp:cNvPr id="0" name=""/>
        <dsp:cNvSpPr/>
      </dsp:nvSpPr>
      <dsp:spPr>
        <a:xfrm>
          <a:off x="48749" y="3389376"/>
          <a:ext cx="17041200" cy="12709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51EFFD-5229-4ABF-AC2C-369C10187A07}">
      <dsp:nvSpPr>
        <dsp:cNvPr id="0" name=""/>
        <dsp:cNvSpPr/>
      </dsp:nvSpPr>
      <dsp:spPr>
        <a:xfrm>
          <a:off x="-48749" y="3191750"/>
          <a:ext cx="1662938" cy="16661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0187C6-DC59-4297-A042-4F25994FD942}">
      <dsp:nvSpPr>
        <dsp:cNvPr id="0" name=""/>
        <dsp:cNvSpPr/>
      </dsp:nvSpPr>
      <dsp:spPr>
        <a:xfrm>
          <a:off x="1516689" y="3389376"/>
          <a:ext cx="15570388" cy="1270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508" tIns="134508" rIns="134508" bIns="134508" numCol="1" spcCol="1270" anchor="ctr" anchorCtr="0">
          <a:noAutofit/>
        </a:bodyPr>
        <a:lstStyle/>
        <a:p>
          <a:pPr marL="0" lvl="0" indent="0" algn="l" defTabSz="977900">
            <a:lnSpc>
              <a:spcPct val="90000"/>
            </a:lnSpc>
            <a:spcBef>
              <a:spcPct val="0"/>
            </a:spcBef>
            <a:spcAft>
              <a:spcPct val="35000"/>
            </a:spcAft>
            <a:buNone/>
          </a:pPr>
          <a:r>
            <a:rPr lang="en-GB" sz="2200" kern="1200"/>
            <a:t>Have at least a tentative answer before you conduct a negotiation </a:t>
          </a:r>
          <a:endParaRPr lang="en-US" sz="2200" kern="1200"/>
        </a:p>
      </dsp:txBody>
      <dsp:txXfrm>
        <a:off x="1516689" y="3389376"/>
        <a:ext cx="15570388" cy="1270943"/>
      </dsp:txXfrm>
    </dsp:sp>
    <dsp:sp modelId="{E9C8F5AB-DD0B-4234-BCF0-A9129A07AF38}">
      <dsp:nvSpPr>
        <dsp:cNvPr id="0" name=""/>
        <dsp:cNvSpPr/>
      </dsp:nvSpPr>
      <dsp:spPr>
        <a:xfrm>
          <a:off x="-48749" y="5216518"/>
          <a:ext cx="17041200" cy="12709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148E0D-81E1-4E3F-A204-21EC0F34DE93}">
      <dsp:nvSpPr>
        <dsp:cNvPr id="0" name=""/>
        <dsp:cNvSpPr/>
      </dsp:nvSpPr>
      <dsp:spPr>
        <a:xfrm>
          <a:off x="8915" y="5175682"/>
          <a:ext cx="1352608" cy="13526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CD89DD1-8E08-4B78-8555-B22B80B8B69E}">
      <dsp:nvSpPr>
        <dsp:cNvPr id="0" name=""/>
        <dsp:cNvSpPr/>
      </dsp:nvSpPr>
      <dsp:spPr>
        <a:xfrm>
          <a:off x="1419190" y="5216518"/>
          <a:ext cx="15570388" cy="1270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508" tIns="134508" rIns="134508" bIns="134508" numCol="1" spcCol="1270" anchor="ctr" anchorCtr="0">
          <a:noAutofit/>
        </a:bodyPr>
        <a:lstStyle/>
        <a:p>
          <a:pPr marL="0" lvl="0" indent="0" algn="l" defTabSz="977900">
            <a:lnSpc>
              <a:spcPct val="90000"/>
            </a:lnSpc>
            <a:spcBef>
              <a:spcPct val="0"/>
            </a:spcBef>
            <a:spcAft>
              <a:spcPct val="35000"/>
            </a:spcAft>
            <a:buNone/>
          </a:pPr>
          <a:r>
            <a:rPr lang="en-GB" sz="2200" kern="1200"/>
            <a:t>Try to consider the other side’s BATNA </a:t>
          </a:r>
          <a:endParaRPr lang="en-US" sz="2200" kern="1200"/>
        </a:p>
      </dsp:txBody>
      <dsp:txXfrm>
        <a:off x="1419190" y="5216518"/>
        <a:ext cx="15570388" cy="127094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74393F-732F-C141-8A7C-399A51B801A3}">
      <dsp:nvSpPr>
        <dsp:cNvPr id="0" name=""/>
        <dsp:cNvSpPr/>
      </dsp:nvSpPr>
      <dsp:spPr>
        <a:xfrm>
          <a:off x="0" y="1166403"/>
          <a:ext cx="8381655" cy="13689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b="0" i="0" kern="1200" dirty="0"/>
            <a:t>Learn to identify and control your tendencies in the face of conflict</a:t>
          </a:r>
          <a:endParaRPr lang="en-US" sz="3600" kern="1200" dirty="0"/>
        </a:p>
      </dsp:txBody>
      <dsp:txXfrm>
        <a:off x="66824" y="1233227"/>
        <a:ext cx="8248007" cy="1235252"/>
      </dsp:txXfrm>
    </dsp:sp>
    <dsp:sp modelId="{5E16639A-ADC9-B647-979B-7DD44C47A326}">
      <dsp:nvSpPr>
        <dsp:cNvPr id="0" name=""/>
        <dsp:cNvSpPr/>
      </dsp:nvSpPr>
      <dsp:spPr>
        <a:xfrm>
          <a:off x="0" y="2722503"/>
          <a:ext cx="8381655" cy="13689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b="0" i="0" kern="1200" dirty="0"/>
            <a:t>Examine whether negotiation triggers within you?</a:t>
          </a:r>
          <a:endParaRPr lang="en-US" sz="3600" kern="1200" dirty="0"/>
        </a:p>
      </dsp:txBody>
      <dsp:txXfrm>
        <a:off x="66824" y="2789327"/>
        <a:ext cx="8248007" cy="1235252"/>
      </dsp:txXfrm>
    </dsp:sp>
    <dsp:sp modelId="{C20D1224-AEB0-954A-8E4A-043BABCF7B10}">
      <dsp:nvSpPr>
        <dsp:cNvPr id="0" name=""/>
        <dsp:cNvSpPr/>
      </dsp:nvSpPr>
      <dsp:spPr>
        <a:xfrm>
          <a:off x="0" y="4091403"/>
          <a:ext cx="8381655" cy="282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18" tIns="45720" rIns="256032" bIns="45720" numCol="1" spcCol="1270" anchor="t" anchorCtr="0">
          <a:noAutofit/>
        </a:bodyPr>
        <a:lstStyle/>
        <a:p>
          <a:pPr marL="285750" lvl="1" indent="-285750" algn="l" defTabSz="1600200">
            <a:lnSpc>
              <a:spcPct val="90000"/>
            </a:lnSpc>
            <a:spcBef>
              <a:spcPct val="0"/>
            </a:spcBef>
            <a:spcAft>
              <a:spcPct val="20000"/>
            </a:spcAft>
            <a:buChar char="•"/>
          </a:pPr>
          <a:r>
            <a:rPr lang="en-GB" sz="3600" b="0" i="0" kern="1200" dirty="0"/>
            <a:t>A tendency towards aggressiveness</a:t>
          </a:r>
          <a:endParaRPr lang="en-US" sz="3600" kern="1200" dirty="0"/>
        </a:p>
        <a:p>
          <a:pPr marL="285750" lvl="1" indent="-285750" algn="l" defTabSz="1600200">
            <a:lnSpc>
              <a:spcPct val="90000"/>
            </a:lnSpc>
            <a:spcBef>
              <a:spcPct val="0"/>
            </a:spcBef>
            <a:spcAft>
              <a:spcPct val="20000"/>
            </a:spcAft>
            <a:buChar char="•"/>
          </a:pPr>
          <a:r>
            <a:rPr lang="en-GB" sz="3600" b="0" i="0" kern="1200" dirty="0"/>
            <a:t>Accommodation</a:t>
          </a:r>
          <a:endParaRPr lang="en-US" sz="3600" kern="1200" dirty="0"/>
        </a:p>
        <a:p>
          <a:pPr marL="285750" lvl="1" indent="-285750" algn="l" defTabSz="1600200">
            <a:lnSpc>
              <a:spcPct val="90000"/>
            </a:lnSpc>
            <a:spcBef>
              <a:spcPct val="0"/>
            </a:spcBef>
            <a:spcAft>
              <a:spcPct val="20000"/>
            </a:spcAft>
            <a:buChar char="•"/>
          </a:pPr>
          <a:r>
            <a:rPr lang="en-GB" sz="3600" b="0" i="0" kern="1200" dirty="0"/>
            <a:t>Avoidance</a:t>
          </a:r>
          <a:endParaRPr lang="en-US" sz="3600" kern="1200" dirty="0"/>
        </a:p>
        <a:p>
          <a:pPr marL="285750" lvl="1" indent="-285750" algn="l" defTabSz="1600200">
            <a:lnSpc>
              <a:spcPct val="90000"/>
            </a:lnSpc>
            <a:spcBef>
              <a:spcPct val="0"/>
            </a:spcBef>
            <a:spcAft>
              <a:spcPct val="20000"/>
            </a:spcAft>
            <a:buChar char="•"/>
          </a:pPr>
          <a:r>
            <a:rPr lang="en-GB" sz="3600" b="0" i="0" kern="1200" dirty="0"/>
            <a:t>Or trying to take care of a protect the other party. </a:t>
          </a:r>
          <a:endParaRPr lang="en-US" sz="3600" kern="1200" dirty="0"/>
        </a:p>
      </dsp:txBody>
      <dsp:txXfrm>
        <a:off x="0" y="4091403"/>
        <a:ext cx="8381655" cy="282555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B6764-3E59-48A0-A147-1D98F08E4AD2}">
      <dsp:nvSpPr>
        <dsp:cNvPr id="0" name=""/>
        <dsp:cNvSpPr/>
      </dsp:nvSpPr>
      <dsp:spPr>
        <a:xfrm>
          <a:off x="525986" y="99143"/>
          <a:ext cx="1386063" cy="13860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E58BE6-8402-4955-A465-2BD6F76CDED3}">
      <dsp:nvSpPr>
        <dsp:cNvPr id="0" name=""/>
        <dsp:cNvSpPr/>
      </dsp:nvSpPr>
      <dsp:spPr>
        <a:xfrm>
          <a:off x="817059" y="390216"/>
          <a:ext cx="803916" cy="8039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FCC2AE-2213-4DC4-841B-AB6C3BE755EC}">
      <dsp:nvSpPr>
        <dsp:cNvPr id="0" name=""/>
        <dsp:cNvSpPr/>
      </dsp:nvSpPr>
      <dsp:spPr>
        <a:xfrm>
          <a:off x="2209063" y="99143"/>
          <a:ext cx="3267148" cy="1386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What experiences do you want to have?</a:t>
          </a:r>
          <a:endParaRPr lang="en-US" sz="2400" kern="1200" dirty="0"/>
        </a:p>
      </dsp:txBody>
      <dsp:txXfrm>
        <a:off x="2209063" y="99143"/>
        <a:ext cx="3267148" cy="1386063"/>
      </dsp:txXfrm>
    </dsp:sp>
    <dsp:sp modelId="{0D8DB3B1-47DB-46D6-BC81-7D1B45F526B8}">
      <dsp:nvSpPr>
        <dsp:cNvPr id="0" name=""/>
        <dsp:cNvSpPr/>
      </dsp:nvSpPr>
      <dsp:spPr>
        <a:xfrm>
          <a:off x="6045487" y="99143"/>
          <a:ext cx="1386063" cy="13860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7C4A01-635C-4C95-80A6-6D8E0CBADF3C}">
      <dsp:nvSpPr>
        <dsp:cNvPr id="0" name=""/>
        <dsp:cNvSpPr/>
      </dsp:nvSpPr>
      <dsp:spPr>
        <a:xfrm>
          <a:off x="6336560" y="390216"/>
          <a:ext cx="803916" cy="8039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A9C484A-CC31-4E50-90C4-FFDFE4598489}">
      <dsp:nvSpPr>
        <dsp:cNvPr id="0" name=""/>
        <dsp:cNvSpPr/>
      </dsp:nvSpPr>
      <dsp:spPr>
        <a:xfrm>
          <a:off x="7728564" y="99143"/>
          <a:ext cx="3267148" cy="1386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What skills do you want to develop?</a:t>
          </a:r>
          <a:endParaRPr lang="en-US" sz="2400" kern="1200" dirty="0"/>
        </a:p>
      </dsp:txBody>
      <dsp:txXfrm>
        <a:off x="7728564" y="99143"/>
        <a:ext cx="3267148" cy="1386063"/>
      </dsp:txXfrm>
    </dsp:sp>
    <dsp:sp modelId="{D14FA5DE-A766-43D8-9E36-7EE20D384C5A}">
      <dsp:nvSpPr>
        <dsp:cNvPr id="0" name=""/>
        <dsp:cNvSpPr/>
      </dsp:nvSpPr>
      <dsp:spPr>
        <a:xfrm>
          <a:off x="11564988" y="99143"/>
          <a:ext cx="1386063" cy="13860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192F1C-699E-478E-9DAD-7C9498A577E8}">
      <dsp:nvSpPr>
        <dsp:cNvPr id="0" name=""/>
        <dsp:cNvSpPr/>
      </dsp:nvSpPr>
      <dsp:spPr>
        <a:xfrm>
          <a:off x="11856061" y="390216"/>
          <a:ext cx="803916" cy="8039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D9C268-3D46-426E-924E-1F81F0E7C507}">
      <dsp:nvSpPr>
        <dsp:cNvPr id="0" name=""/>
        <dsp:cNvSpPr/>
      </dsp:nvSpPr>
      <dsp:spPr>
        <a:xfrm>
          <a:off x="13248064" y="99143"/>
          <a:ext cx="3267148" cy="1386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What knowledge would you like to get?</a:t>
          </a:r>
          <a:endParaRPr lang="en-US" sz="2400" kern="1200" dirty="0"/>
        </a:p>
      </dsp:txBody>
      <dsp:txXfrm>
        <a:off x="13248064" y="99143"/>
        <a:ext cx="3267148" cy="1386063"/>
      </dsp:txXfrm>
    </dsp:sp>
    <dsp:sp modelId="{387C0A0A-DD8A-4453-9267-423950B0B980}">
      <dsp:nvSpPr>
        <dsp:cNvPr id="0" name=""/>
        <dsp:cNvSpPr/>
      </dsp:nvSpPr>
      <dsp:spPr>
        <a:xfrm>
          <a:off x="525986" y="2607328"/>
          <a:ext cx="1386063" cy="13860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F92720-8A59-4240-8B86-B6A919EE6D78}">
      <dsp:nvSpPr>
        <dsp:cNvPr id="0" name=""/>
        <dsp:cNvSpPr/>
      </dsp:nvSpPr>
      <dsp:spPr>
        <a:xfrm>
          <a:off x="817059" y="2898402"/>
          <a:ext cx="803916" cy="8039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BEFE662-BE38-4A6C-A838-471495D74253}">
      <dsp:nvSpPr>
        <dsp:cNvPr id="0" name=""/>
        <dsp:cNvSpPr/>
      </dsp:nvSpPr>
      <dsp:spPr>
        <a:xfrm>
          <a:off x="2209063" y="2607328"/>
          <a:ext cx="3267148" cy="1386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Are there problems or challenges you would love to get your teeth into?</a:t>
          </a:r>
          <a:endParaRPr lang="en-US" sz="2400" kern="1200" dirty="0"/>
        </a:p>
      </dsp:txBody>
      <dsp:txXfrm>
        <a:off x="2209063" y="2607328"/>
        <a:ext cx="3267148" cy="1386063"/>
      </dsp:txXfrm>
    </dsp:sp>
    <dsp:sp modelId="{956BD40E-2CD3-4E84-AEEC-E29782ED9E41}">
      <dsp:nvSpPr>
        <dsp:cNvPr id="0" name=""/>
        <dsp:cNvSpPr/>
      </dsp:nvSpPr>
      <dsp:spPr>
        <a:xfrm>
          <a:off x="6045487" y="2607328"/>
          <a:ext cx="1386063" cy="13860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00B921-189F-4273-8CE4-9BD39DE61466}">
      <dsp:nvSpPr>
        <dsp:cNvPr id="0" name=""/>
        <dsp:cNvSpPr/>
      </dsp:nvSpPr>
      <dsp:spPr>
        <a:xfrm>
          <a:off x="6336560" y="2898402"/>
          <a:ext cx="803916" cy="80391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B578EF-3353-48B1-9942-CF0614728042}">
      <dsp:nvSpPr>
        <dsp:cNvPr id="0" name=""/>
        <dsp:cNvSpPr/>
      </dsp:nvSpPr>
      <dsp:spPr>
        <a:xfrm>
          <a:off x="7728564" y="2607328"/>
          <a:ext cx="3267148" cy="1386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Are you hoping for a promotion, a new assignment or a new role in a different area?</a:t>
          </a:r>
          <a:endParaRPr lang="en-US" sz="2400" kern="1200" dirty="0"/>
        </a:p>
      </dsp:txBody>
      <dsp:txXfrm>
        <a:off x="7728564" y="2607328"/>
        <a:ext cx="3267148" cy="1386063"/>
      </dsp:txXfrm>
    </dsp:sp>
    <dsp:sp modelId="{C8F09D2D-5034-4E87-81C3-07CFE300FBC8}">
      <dsp:nvSpPr>
        <dsp:cNvPr id="0" name=""/>
        <dsp:cNvSpPr/>
      </dsp:nvSpPr>
      <dsp:spPr>
        <a:xfrm>
          <a:off x="11564988" y="2607328"/>
          <a:ext cx="1386063" cy="13860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26D817-22F6-4F17-84E2-C89C803872AD}">
      <dsp:nvSpPr>
        <dsp:cNvPr id="0" name=""/>
        <dsp:cNvSpPr/>
      </dsp:nvSpPr>
      <dsp:spPr>
        <a:xfrm>
          <a:off x="11856061" y="2898402"/>
          <a:ext cx="803916" cy="80391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C1C5A1-5025-4D04-A767-F7C1F77B5A66}">
      <dsp:nvSpPr>
        <dsp:cNvPr id="0" name=""/>
        <dsp:cNvSpPr/>
      </dsp:nvSpPr>
      <dsp:spPr>
        <a:xfrm>
          <a:off x="13248064" y="2607328"/>
          <a:ext cx="3267148" cy="1386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a:t>Work with higher-profile clients/stakeholders?</a:t>
          </a:r>
          <a:endParaRPr lang="en-US" sz="2400" kern="1200"/>
        </a:p>
      </dsp:txBody>
      <dsp:txXfrm>
        <a:off x="13248064" y="2607328"/>
        <a:ext cx="3267148" cy="1386063"/>
      </dsp:txXfrm>
    </dsp:sp>
    <dsp:sp modelId="{E77C9842-6EA4-4BD8-815F-7D927FCB53F7}">
      <dsp:nvSpPr>
        <dsp:cNvPr id="0" name=""/>
        <dsp:cNvSpPr/>
      </dsp:nvSpPr>
      <dsp:spPr>
        <a:xfrm>
          <a:off x="525986" y="5115514"/>
          <a:ext cx="1386063" cy="138606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C7503D-66DA-4F50-AEED-A632F4247134}">
      <dsp:nvSpPr>
        <dsp:cNvPr id="0" name=""/>
        <dsp:cNvSpPr/>
      </dsp:nvSpPr>
      <dsp:spPr>
        <a:xfrm>
          <a:off x="817059" y="5406587"/>
          <a:ext cx="803916" cy="803916"/>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0B8A40-DBF5-481F-B277-03FEF443CF57}">
      <dsp:nvSpPr>
        <dsp:cNvPr id="0" name=""/>
        <dsp:cNvSpPr/>
      </dsp:nvSpPr>
      <dsp:spPr>
        <a:xfrm>
          <a:off x="2209063" y="5115514"/>
          <a:ext cx="3267148" cy="1386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Stretch into a new area or become more expert in a current field?</a:t>
          </a:r>
          <a:endParaRPr lang="en-US" sz="2400" kern="1200" dirty="0"/>
        </a:p>
      </dsp:txBody>
      <dsp:txXfrm>
        <a:off x="2209063" y="5115514"/>
        <a:ext cx="3267148" cy="1386063"/>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4B550-E7B0-4942-98C2-A8CDB97F6A6B}">
      <dsp:nvSpPr>
        <dsp:cNvPr id="0" name=""/>
        <dsp:cNvSpPr/>
      </dsp:nvSpPr>
      <dsp:spPr>
        <a:xfrm>
          <a:off x="0" y="1572975"/>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GB" sz="3500" b="0" i="0" u="none" kern="1200" dirty="0"/>
            <a:t>Understand the concept and styles of leadership</a:t>
          </a:r>
          <a:endParaRPr lang="en-US" sz="3500" kern="1200" dirty="0">
            <a:latin typeface="Corbel" panose="020B0503020204020204" pitchFamily="34" charset="0"/>
          </a:endParaRPr>
        </a:p>
      </dsp:txBody>
      <dsp:txXfrm>
        <a:off x="40980" y="1613955"/>
        <a:ext cx="15691440" cy="757514"/>
      </dsp:txXfrm>
    </dsp:sp>
    <dsp:sp modelId="{0BEF9ACF-9301-494A-B34E-882B307A39F3}">
      <dsp:nvSpPr>
        <dsp:cNvPr id="0" name=""/>
        <dsp:cNvSpPr/>
      </dsp:nvSpPr>
      <dsp:spPr>
        <a:xfrm>
          <a:off x="0" y="2513250"/>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GB" sz="3500" b="0" i="0" u="none" kern="1200" dirty="0"/>
            <a:t>Enhance self-awareness and self-confidence to overcome imposter syndrome</a:t>
          </a:r>
        </a:p>
      </dsp:txBody>
      <dsp:txXfrm>
        <a:off x="40980" y="2554230"/>
        <a:ext cx="15691440" cy="757514"/>
      </dsp:txXfrm>
    </dsp:sp>
    <dsp:sp modelId="{2F16B37E-104E-D441-BBF4-41DB50D4E6ED}">
      <dsp:nvSpPr>
        <dsp:cNvPr id="0" name=""/>
        <dsp:cNvSpPr/>
      </dsp:nvSpPr>
      <dsp:spPr>
        <a:xfrm>
          <a:off x="0" y="3453525"/>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GB" sz="3500" b="0" i="0" u="none" kern="1200" dirty="0"/>
            <a:t>Cultivate confident communication skills for more effective leadership</a:t>
          </a:r>
        </a:p>
      </dsp:txBody>
      <dsp:txXfrm>
        <a:off x="40980" y="3494505"/>
        <a:ext cx="15691440" cy="757514"/>
      </dsp:txXfrm>
    </dsp:sp>
    <dsp:sp modelId="{E06BEB6E-F8E0-B249-BC01-829AFFB68E21}">
      <dsp:nvSpPr>
        <dsp:cNvPr id="0" name=""/>
        <dsp:cNvSpPr/>
      </dsp:nvSpPr>
      <dsp:spPr>
        <a:xfrm>
          <a:off x="0" y="4393800"/>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GB" sz="3500" b="0" i="0" u="none" kern="1200" dirty="0"/>
            <a:t>Master the art building support and persuasive negotiating</a:t>
          </a:r>
        </a:p>
      </dsp:txBody>
      <dsp:txXfrm>
        <a:off x="40980" y="4434780"/>
        <a:ext cx="15691440" cy="757514"/>
      </dsp:txXfrm>
    </dsp:sp>
    <dsp:sp modelId="{AD1F5720-AC86-4B44-8DC8-054643674E5A}">
      <dsp:nvSpPr>
        <dsp:cNvPr id="0" name=""/>
        <dsp:cNvSpPr/>
      </dsp:nvSpPr>
      <dsp:spPr>
        <a:xfrm>
          <a:off x="0" y="5334075"/>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GB" sz="3500" b="0" i="0" u="none" kern="1200" dirty="0"/>
            <a:t>Recognise and articulate your unique value proposition</a:t>
          </a:r>
        </a:p>
      </dsp:txBody>
      <dsp:txXfrm>
        <a:off x="40980" y="5375055"/>
        <a:ext cx="15691440" cy="757514"/>
      </dsp:txXfrm>
    </dsp:sp>
    <dsp:sp modelId="{0A3D49C8-3021-B949-9A2F-8685527C85D2}">
      <dsp:nvSpPr>
        <dsp:cNvPr id="0" name=""/>
        <dsp:cNvSpPr/>
      </dsp:nvSpPr>
      <dsp:spPr>
        <a:xfrm>
          <a:off x="0" y="6274350"/>
          <a:ext cx="15773400" cy="839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GB" sz="3500" b="0" i="0" u="none" kern="1200" dirty="0"/>
            <a:t>Self-reflect to enhance personal growth and leadership effectiveness</a:t>
          </a:r>
        </a:p>
      </dsp:txBody>
      <dsp:txXfrm>
        <a:off x="40980" y="6315330"/>
        <a:ext cx="15691440" cy="7575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535D7-AA52-EF4E-9E5B-9015727CAF43}">
      <dsp:nvSpPr>
        <dsp:cNvPr id="0" name=""/>
        <dsp:cNvSpPr/>
      </dsp:nvSpPr>
      <dsp:spPr>
        <a:xfrm>
          <a:off x="0" y="593245"/>
          <a:ext cx="15764298" cy="8567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EF8029-38A1-A14B-9C72-B582B50E51B4}">
      <dsp:nvSpPr>
        <dsp:cNvPr id="0" name=""/>
        <dsp:cNvSpPr/>
      </dsp:nvSpPr>
      <dsp:spPr>
        <a:xfrm>
          <a:off x="788214" y="91405"/>
          <a:ext cx="11035008"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7097" tIns="0" rIns="417097" bIns="0" numCol="1" spcCol="1270" anchor="ctr" anchorCtr="0">
          <a:noAutofit/>
        </a:bodyPr>
        <a:lstStyle/>
        <a:p>
          <a:pPr marL="0" lvl="0" indent="0" algn="l" defTabSz="1511300">
            <a:lnSpc>
              <a:spcPct val="90000"/>
            </a:lnSpc>
            <a:spcBef>
              <a:spcPct val="0"/>
            </a:spcBef>
            <a:spcAft>
              <a:spcPct val="35000"/>
            </a:spcAft>
            <a:buNone/>
          </a:pPr>
          <a:r>
            <a:rPr lang="en-GB" sz="3400" kern="1200" dirty="0"/>
            <a:t>Name</a:t>
          </a:r>
          <a:endParaRPr lang="en-US" sz="3400" kern="1200" dirty="0"/>
        </a:p>
      </dsp:txBody>
      <dsp:txXfrm>
        <a:off x="837210" y="140401"/>
        <a:ext cx="10937016" cy="905688"/>
      </dsp:txXfrm>
    </dsp:sp>
    <dsp:sp modelId="{9CD8F498-AF63-1D46-AC9D-1A1719D2903B}">
      <dsp:nvSpPr>
        <dsp:cNvPr id="0" name=""/>
        <dsp:cNvSpPr/>
      </dsp:nvSpPr>
      <dsp:spPr>
        <a:xfrm>
          <a:off x="0" y="2135485"/>
          <a:ext cx="15764298" cy="8567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23455F-73BF-A342-9284-15022B523F1F}">
      <dsp:nvSpPr>
        <dsp:cNvPr id="0" name=""/>
        <dsp:cNvSpPr/>
      </dsp:nvSpPr>
      <dsp:spPr>
        <a:xfrm>
          <a:off x="788214" y="1633645"/>
          <a:ext cx="11035008"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7097" tIns="0" rIns="417097" bIns="0" numCol="1" spcCol="1270" anchor="ctr" anchorCtr="0">
          <a:noAutofit/>
        </a:bodyPr>
        <a:lstStyle/>
        <a:p>
          <a:pPr marL="0" lvl="0" indent="0" algn="l" defTabSz="1511300">
            <a:lnSpc>
              <a:spcPct val="90000"/>
            </a:lnSpc>
            <a:spcBef>
              <a:spcPct val="0"/>
            </a:spcBef>
            <a:spcAft>
              <a:spcPct val="35000"/>
            </a:spcAft>
            <a:buNone/>
          </a:pPr>
          <a:r>
            <a:rPr lang="en-GB" sz="3400" kern="1200" dirty="0"/>
            <a:t>Role</a:t>
          </a:r>
          <a:endParaRPr lang="en-US" sz="3400" kern="1200" dirty="0"/>
        </a:p>
      </dsp:txBody>
      <dsp:txXfrm>
        <a:off x="837210" y="1682641"/>
        <a:ext cx="10937016" cy="905688"/>
      </dsp:txXfrm>
    </dsp:sp>
    <dsp:sp modelId="{094F9C79-B1EC-7842-801D-6137FB90EB00}">
      <dsp:nvSpPr>
        <dsp:cNvPr id="0" name=""/>
        <dsp:cNvSpPr/>
      </dsp:nvSpPr>
      <dsp:spPr>
        <a:xfrm>
          <a:off x="0" y="3677725"/>
          <a:ext cx="15764298" cy="8567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D9474B-9771-2B40-BB8B-FBF955CE45AF}">
      <dsp:nvSpPr>
        <dsp:cNvPr id="0" name=""/>
        <dsp:cNvSpPr/>
      </dsp:nvSpPr>
      <dsp:spPr>
        <a:xfrm>
          <a:off x="788214" y="3175885"/>
          <a:ext cx="11035008"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7097" tIns="0" rIns="417097" bIns="0" numCol="1" spcCol="1270" anchor="ctr" anchorCtr="0">
          <a:noAutofit/>
        </a:bodyPr>
        <a:lstStyle/>
        <a:p>
          <a:pPr marL="0" lvl="0" indent="0" algn="l" defTabSz="1511300">
            <a:lnSpc>
              <a:spcPct val="90000"/>
            </a:lnSpc>
            <a:spcBef>
              <a:spcPct val="0"/>
            </a:spcBef>
            <a:spcAft>
              <a:spcPct val="35000"/>
            </a:spcAft>
            <a:buNone/>
          </a:pPr>
          <a:r>
            <a:rPr lang="en-GB" sz="3400" kern="1200" dirty="0"/>
            <a:t>Reasons for being here today?</a:t>
          </a:r>
          <a:endParaRPr lang="en-US" sz="3400" kern="1200" dirty="0"/>
        </a:p>
      </dsp:txBody>
      <dsp:txXfrm>
        <a:off x="837210" y="3224881"/>
        <a:ext cx="10937016" cy="905688"/>
      </dsp:txXfrm>
    </dsp:sp>
    <dsp:sp modelId="{1C7FAAB1-4B7C-854F-85B8-F5950C625917}">
      <dsp:nvSpPr>
        <dsp:cNvPr id="0" name=""/>
        <dsp:cNvSpPr/>
      </dsp:nvSpPr>
      <dsp:spPr>
        <a:xfrm>
          <a:off x="0" y="5219965"/>
          <a:ext cx="15764298" cy="8567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E9D765-D3F4-334A-97A0-21670A4627AD}">
      <dsp:nvSpPr>
        <dsp:cNvPr id="0" name=""/>
        <dsp:cNvSpPr/>
      </dsp:nvSpPr>
      <dsp:spPr>
        <a:xfrm>
          <a:off x="788214" y="4718125"/>
          <a:ext cx="11035008"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7097" tIns="0" rIns="417097" bIns="0" numCol="1" spcCol="1270" anchor="ctr" anchorCtr="0">
          <a:noAutofit/>
        </a:bodyPr>
        <a:lstStyle/>
        <a:p>
          <a:pPr marL="0" lvl="0" indent="0" algn="l" defTabSz="1511300">
            <a:lnSpc>
              <a:spcPct val="90000"/>
            </a:lnSpc>
            <a:spcBef>
              <a:spcPct val="0"/>
            </a:spcBef>
            <a:spcAft>
              <a:spcPct val="35000"/>
            </a:spcAft>
            <a:buNone/>
          </a:pPr>
          <a:r>
            <a:rPr lang="en-GB" sz="3400" kern="1200" dirty="0"/>
            <a:t>What are you most looking forward to in the next three months?</a:t>
          </a:r>
          <a:endParaRPr lang="en-US" sz="3400" kern="1200" dirty="0"/>
        </a:p>
      </dsp:txBody>
      <dsp:txXfrm>
        <a:off x="837210" y="4767121"/>
        <a:ext cx="10937016" cy="905688"/>
      </dsp:txXfrm>
    </dsp:sp>
    <dsp:sp modelId="{BCC80D94-3D45-D145-A1D9-873BA284D160}">
      <dsp:nvSpPr>
        <dsp:cNvPr id="0" name=""/>
        <dsp:cNvSpPr/>
      </dsp:nvSpPr>
      <dsp:spPr>
        <a:xfrm>
          <a:off x="0" y="6762205"/>
          <a:ext cx="15764298" cy="8567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8F6C08-A9C1-A04B-8EE0-B047AD6D6096}">
      <dsp:nvSpPr>
        <dsp:cNvPr id="0" name=""/>
        <dsp:cNvSpPr/>
      </dsp:nvSpPr>
      <dsp:spPr>
        <a:xfrm>
          <a:off x="788214" y="6260365"/>
          <a:ext cx="11035008"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7097" tIns="0" rIns="417097" bIns="0" numCol="1" spcCol="1270" anchor="ctr" anchorCtr="0">
          <a:noAutofit/>
        </a:bodyPr>
        <a:lstStyle/>
        <a:p>
          <a:pPr marL="0" lvl="0" indent="0" algn="l" defTabSz="1511300">
            <a:lnSpc>
              <a:spcPct val="90000"/>
            </a:lnSpc>
            <a:spcBef>
              <a:spcPct val="0"/>
            </a:spcBef>
            <a:spcAft>
              <a:spcPct val="35000"/>
            </a:spcAft>
            <a:buNone/>
          </a:pPr>
          <a:r>
            <a:rPr lang="en-GB" sz="3400" kern="1200" dirty="0"/>
            <a:t>‘The one thing that I most want to change is...because  …’</a:t>
          </a:r>
        </a:p>
      </dsp:txBody>
      <dsp:txXfrm>
        <a:off x="837210" y="6309361"/>
        <a:ext cx="10937016" cy="9056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4A3EE-DC5B-4DD3-A06D-18FB76715F46}">
      <dsp:nvSpPr>
        <dsp:cNvPr id="0" name=""/>
        <dsp:cNvSpPr/>
      </dsp:nvSpPr>
      <dsp:spPr>
        <a:xfrm>
          <a:off x="0" y="1047721"/>
          <a:ext cx="17041200" cy="19342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B06DC1-9A69-4F9F-AC24-24BD23A38202}">
      <dsp:nvSpPr>
        <dsp:cNvPr id="0" name=""/>
        <dsp:cNvSpPr/>
      </dsp:nvSpPr>
      <dsp:spPr>
        <a:xfrm>
          <a:off x="585111" y="1482928"/>
          <a:ext cx="1063839" cy="10638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52BF85B-90B2-455A-8861-6235638BD977}">
      <dsp:nvSpPr>
        <dsp:cNvPr id="0" name=""/>
        <dsp:cNvSpPr/>
      </dsp:nvSpPr>
      <dsp:spPr>
        <a:xfrm>
          <a:off x="2234063" y="1047721"/>
          <a:ext cx="14807136" cy="1934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709" tIns="204709" rIns="204709" bIns="204709" numCol="1" spcCol="1270" anchor="ctr" anchorCtr="0">
          <a:noAutofit/>
        </a:bodyPr>
        <a:lstStyle/>
        <a:p>
          <a:pPr marL="0" lvl="0" indent="0" algn="l" defTabSz="977900">
            <a:lnSpc>
              <a:spcPct val="100000"/>
            </a:lnSpc>
            <a:spcBef>
              <a:spcPct val="0"/>
            </a:spcBef>
            <a:spcAft>
              <a:spcPct val="35000"/>
            </a:spcAft>
            <a:buNone/>
          </a:pPr>
          <a:r>
            <a:rPr lang="en-GB" sz="2200" b="0" i="0" kern="1200" dirty="0"/>
            <a:t>A clear correlation between companies' gender diversity and profitability: 25% more likely to have above average profitability - a source of competitive advantage and an enabler of growth </a:t>
          </a:r>
        </a:p>
        <a:p>
          <a:pPr marL="0" lvl="0" indent="0" algn="l" defTabSz="977900">
            <a:lnSpc>
              <a:spcPct val="100000"/>
            </a:lnSpc>
            <a:spcBef>
              <a:spcPct val="0"/>
            </a:spcBef>
            <a:spcAft>
              <a:spcPct val="35000"/>
            </a:spcAft>
            <a:buNone/>
          </a:pPr>
          <a:r>
            <a:rPr lang="en-GB" sz="2200" b="0" i="0" kern="1200" dirty="0"/>
            <a:t>McKinsey, </a:t>
          </a:r>
          <a:r>
            <a:rPr lang="en-GB" sz="2200" b="0" i="0" kern="1200" dirty="0">
              <a:hlinkClick xmlns:r="http://schemas.openxmlformats.org/officeDocument/2006/relationships" r:id="rId3"/>
            </a:rPr>
            <a:t>Diversity wins: How inclusion matters </a:t>
          </a:r>
          <a:r>
            <a:rPr lang="en-GB" sz="2200" b="0" i="0" kern="1200" dirty="0"/>
            <a:t>2020</a:t>
          </a:r>
          <a:endParaRPr lang="en-US" sz="2200" kern="1200" dirty="0"/>
        </a:p>
      </dsp:txBody>
      <dsp:txXfrm>
        <a:off x="2234063" y="1047721"/>
        <a:ext cx="14807136" cy="1934254"/>
      </dsp:txXfrm>
    </dsp:sp>
    <dsp:sp modelId="{5BBEEDE3-C3DD-4880-987A-7249F120930E}">
      <dsp:nvSpPr>
        <dsp:cNvPr id="0" name=""/>
        <dsp:cNvSpPr/>
      </dsp:nvSpPr>
      <dsp:spPr>
        <a:xfrm>
          <a:off x="0" y="3465539"/>
          <a:ext cx="17041200" cy="19342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5EE7DA-AFA7-4D23-AC3A-3298D211E10C}">
      <dsp:nvSpPr>
        <dsp:cNvPr id="0" name=""/>
        <dsp:cNvSpPr/>
      </dsp:nvSpPr>
      <dsp:spPr>
        <a:xfrm>
          <a:off x="585111" y="3900746"/>
          <a:ext cx="1063839" cy="1063839"/>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6FDC533-A8DC-4CE1-9FB1-84A1766C3B62}">
      <dsp:nvSpPr>
        <dsp:cNvPr id="0" name=""/>
        <dsp:cNvSpPr/>
      </dsp:nvSpPr>
      <dsp:spPr>
        <a:xfrm>
          <a:off x="2234063" y="3465539"/>
          <a:ext cx="14807136" cy="1934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709" tIns="204709" rIns="204709" bIns="204709" numCol="1" spcCol="1270" anchor="ctr" anchorCtr="0">
          <a:noAutofit/>
        </a:bodyPr>
        <a:lstStyle/>
        <a:p>
          <a:pPr marL="0" lvl="0" indent="0" algn="l" defTabSz="977900">
            <a:lnSpc>
              <a:spcPct val="100000"/>
            </a:lnSpc>
            <a:spcBef>
              <a:spcPct val="0"/>
            </a:spcBef>
            <a:spcAft>
              <a:spcPct val="35000"/>
            </a:spcAft>
            <a:buNone/>
          </a:pPr>
          <a:r>
            <a:rPr lang="en-GB" sz="2200" b="0" i="0" kern="1200" dirty="0"/>
            <a:t>A survey of the Institute of Directors Members found that a diverse board strongly drives effective business, 64% agree. </a:t>
          </a:r>
        </a:p>
        <a:p>
          <a:pPr marL="0" lvl="0" indent="0" algn="l" defTabSz="977900">
            <a:lnSpc>
              <a:spcPct val="100000"/>
            </a:lnSpc>
            <a:spcBef>
              <a:spcPct val="0"/>
            </a:spcBef>
            <a:spcAft>
              <a:spcPct val="35000"/>
            </a:spcAft>
            <a:buNone/>
          </a:pPr>
          <a:r>
            <a:rPr lang="en-GB" sz="2200" b="0" i="0" kern="1200" dirty="0"/>
            <a:t>Diverse leadership reduces groupthink and increases the ability to innovate </a:t>
          </a:r>
        </a:p>
        <a:p>
          <a:pPr marL="0" lvl="0" indent="0" algn="l" defTabSz="977900">
            <a:lnSpc>
              <a:spcPct val="100000"/>
            </a:lnSpc>
            <a:spcBef>
              <a:spcPct val="0"/>
            </a:spcBef>
            <a:spcAft>
              <a:spcPct val="35000"/>
            </a:spcAft>
            <a:buNone/>
          </a:pPr>
          <a:r>
            <a:rPr lang="en-GB" sz="2200" b="0" i="0" kern="1200" dirty="0"/>
            <a:t>The Future of Business: harnessing diverse talent for success. The </a:t>
          </a:r>
          <a:r>
            <a:rPr lang="en-GB" sz="2200" b="0" i="0" kern="1200" dirty="0" err="1"/>
            <a:t>IoD</a:t>
          </a:r>
          <a:r>
            <a:rPr lang="en-GB" sz="2200" b="0" i="0" kern="1200" dirty="0"/>
            <a:t>, 2023 </a:t>
          </a:r>
          <a:endParaRPr lang="en-US" sz="2200" kern="1200" dirty="0"/>
        </a:p>
      </dsp:txBody>
      <dsp:txXfrm>
        <a:off x="2234063" y="3465539"/>
        <a:ext cx="14807136" cy="19342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9387C-7CFF-8145-BF7E-876CEECD9389}">
      <dsp:nvSpPr>
        <dsp:cNvPr id="0" name=""/>
        <dsp:cNvSpPr/>
      </dsp:nvSpPr>
      <dsp:spPr>
        <a:xfrm>
          <a:off x="4300004" y="3563834"/>
          <a:ext cx="4355798" cy="4355798"/>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GB" sz="1800" kern="1200" dirty="0">
              <a:effectLst/>
              <a:latin typeface="Calibri" panose="020F0502020204030204" pitchFamily="34" charset="0"/>
            </a:rPr>
            <a:t>Where and how do you add value? </a:t>
          </a:r>
          <a:endParaRPr lang="en-GB" sz="1800" kern="1200" dirty="0"/>
        </a:p>
      </dsp:txBody>
      <dsp:txXfrm>
        <a:off x="5175713" y="4584159"/>
        <a:ext cx="2604380" cy="2238970"/>
      </dsp:txXfrm>
    </dsp:sp>
    <dsp:sp modelId="{2EBA149A-1241-B842-9F7A-2A420EA6CE24}">
      <dsp:nvSpPr>
        <dsp:cNvPr id="0" name=""/>
        <dsp:cNvSpPr/>
      </dsp:nvSpPr>
      <dsp:spPr>
        <a:xfrm>
          <a:off x="1765722" y="2534282"/>
          <a:ext cx="3167853" cy="3167853"/>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What Makes You Special? </a:t>
          </a:r>
        </a:p>
      </dsp:txBody>
      <dsp:txXfrm>
        <a:off x="2563239" y="3336619"/>
        <a:ext cx="1572819" cy="1563179"/>
      </dsp:txXfrm>
    </dsp:sp>
    <dsp:sp modelId="{91D5CAAC-E83B-5E43-9DEF-9AA0D09A9519}">
      <dsp:nvSpPr>
        <dsp:cNvPr id="0" name=""/>
        <dsp:cNvSpPr/>
      </dsp:nvSpPr>
      <dsp:spPr>
        <a:xfrm rot="20700000">
          <a:off x="3540043" y="348787"/>
          <a:ext cx="3103849" cy="3103849"/>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Who Are You?</a:t>
          </a:r>
        </a:p>
      </dsp:txBody>
      <dsp:txXfrm rot="-20700000">
        <a:off x="4220808" y="1029552"/>
        <a:ext cx="1742319" cy="1742319"/>
      </dsp:txXfrm>
    </dsp:sp>
    <dsp:sp modelId="{19A6D06B-1743-884D-8D5F-2602BB16A6A1}">
      <dsp:nvSpPr>
        <dsp:cNvPr id="0" name=""/>
        <dsp:cNvSpPr/>
      </dsp:nvSpPr>
      <dsp:spPr>
        <a:xfrm>
          <a:off x="4007629" y="2882066"/>
          <a:ext cx="5575421" cy="5575421"/>
        </a:xfrm>
        <a:prstGeom prst="circularArrow">
          <a:avLst>
            <a:gd name="adj1" fmla="val 4687"/>
            <a:gd name="adj2" fmla="val 299029"/>
            <a:gd name="adj3" fmla="val 2565841"/>
            <a:gd name="adj4" fmla="val 15758138"/>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4326C1-5D9B-0B44-843A-9F7A7300C3BA}">
      <dsp:nvSpPr>
        <dsp:cNvPr id="0" name=""/>
        <dsp:cNvSpPr/>
      </dsp:nvSpPr>
      <dsp:spPr>
        <a:xfrm>
          <a:off x="1204701" y="1817369"/>
          <a:ext cx="4050892" cy="4050892"/>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3314D4-BB4B-EB40-9605-428B85AC2704}">
      <dsp:nvSpPr>
        <dsp:cNvPr id="0" name=""/>
        <dsp:cNvSpPr/>
      </dsp:nvSpPr>
      <dsp:spPr>
        <a:xfrm>
          <a:off x="2822090" y="-347060"/>
          <a:ext cx="4367677" cy="4367677"/>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9F0E0-E7EF-A249-BE8B-16F70729D812}">
      <dsp:nvSpPr>
        <dsp:cNvPr id="0" name=""/>
        <dsp:cNvSpPr/>
      </dsp:nvSpPr>
      <dsp:spPr>
        <a:xfrm>
          <a:off x="582930" y="0"/>
          <a:ext cx="6606539" cy="6527006"/>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4D10B7-821A-1448-A07C-D451003DBDF4}">
      <dsp:nvSpPr>
        <dsp:cNvPr id="0" name=""/>
        <dsp:cNvSpPr/>
      </dsp:nvSpPr>
      <dsp:spPr>
        <a:xfrm>
          <a:off x="3059" y="1958102"/>
          <a:ext cx="1870767" cy="2610802"/>
        </a:xfrm>
        <a:prstGeom prst="roundRect">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What are my top skills? </a:t>
          </a:r>
        </a:p>
      </dsp:txBody>
      <dsp:txXfrm>
        <a:off x="94382" y="2049425"/>
        <a:ext cx="1688121" cy="2428156"/>
      </dsp:txXfrm>
    </dsp:sp>
    <dsp:sp modelId="{2E23055B-36A8-8B49-A72D-230E40402402}">
      <dsp:nvSpPr>
        <dsp:cNvPr id="0" name=""/>
        <dsp:cNvSpPr/>
      </dsp:nvSpPr>
      <dsp:spPr>
        <a:xfrm>
          <a:off x="1968230" y="1958102"/>
          <a:ext cx="1870767" cy="2610802"/>
        </a:xfrm>
        <a:prstGeom prst="roundRect">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What experience do I have? </a:t>
          </a:r>
        </a:p>
      </dsp:txBody>
      <dsp:txXfrm>
        <a:off x="2059553" y="2049425"/>
        <a:ext cx="1688121" cy="2428156"/>
      </dsp:txXfrm>
    </dsp:sp>
    <dsp:sp modelId="{F0568FF3-F213-D344-A64D-F70815E3FF33}">
      <dsp:nvSpPr>
        <dsp:cNvPr id="0" name=""/>
        <dsp:cNvSpPr/>
      </dsp:nvSpPr>
      <dsp:spPr>
        <a:xfrm>
          <a:off x="3933401" y="1958102"/>
          <a:ext cx="1870767" cy="2610802"/>
        </a:xfrm>
        <a:prstGeom prst="roundRect">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What are my strengths? </a:t>
          </a:r>
        </a:p>
      </dsp:txBody>
      <dsp:txXfrm>
        <a:off x="4024724" y="2049425"/>
        <a:ext cx="1688121" cy="2428156"/>
      </dsp:txXfrm>
    </dsp:sp>
    <dsp:sp modelId="{2AE7C1D7-2827-8447-9582-9FD54E8FC0F6}">
      <dsp:nvSpPr>
        <dsp:cNvPr id="0" name=""/>
        <dsp:cNvSpPr/>
      </dsp:nvSpPr>
      <dsp:spPr>
        <a:xfrm>
          <a:off x="5898573" y="1958102"/>
          <a:ext cx="1870767" cy="2610802"/>
        </a:xfrm>
        <a:prstGeom prst="roundRect">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t>What problems am I good at solving? </a:t>
          </a:r>
        </a:p>
      </dsp:txBody>
      <dsp:txXfrm>
        <a:off x="5989896" y="2049425"/>
        <a:ext cx="1688121" cy="24281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A0B650-DEDC-3C4C-B661-5CC3653A2FDC}">
      <dsp:nvSpPr>
        <dsp:cNvPr id="0" name=""/>
        <dsp:cNvSpPr/>
      </dsp:nvSpPr>
      <dsp:spPr>
        <a:xfrm>
          <a:off x="622696" y="0"/>
          <a:ext cx="6527006" cy="6527006"/>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E9874C-38DD-9F47-9B24-4F526BA526C0}">
      <dsp:nvSpPr>
        <dsp:cNvPr id="0" name=""/>
        <dsp:cNvSpPr/>
      </dsp:nvSpPr>
      <dsp:spPr>
        <a:xfrm>
          <a:off x="1242762" y="620065"/>
          <a:ext cx="2545532" cy="2545532"/>
        </a:xfrm>
        <a:prstGeom prst="roundRect">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What am I passionate about</a:t>
          </a:r>
        </a:p>
      </dsp:txBody>
      <dsp:txXfrm>
        <a:off x="1367025" y="744328"/>
        <a:ext cx="2297006" cy="2297006"/>
      </dsp:txXfrm>
    </dsp:sp>
    <dsp:sp modelId="{4C76063B-7CF6-D44A-8E9A-7EC69CAE74F9}">
      <dsp:nvSpPr>
        <dsp:cNvPr id="0" name=""/>
        <dsp:cNvSpPr/>
      </dsp:nvSpPr>
      <dsp:spPr>
        <a:xfrm>
          <a:off x="3984105" y="620065"/>
          <a:ext cx="2545532" cy="2545532"/>
        </a:xfrm>
        <a:prstGeom prst="roundRect">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What are my core values?</a:t>
          </a:r>
        </a:p>
      </dsp:txBody>
      <dsp:txXfrm>
        <a:off x="4108368" y="744328"/>
        <a:ext cx="2297006" cy="2297006"/>
      </dsp:txXfrm>
    </dsp:sp>
    <dsp:sp modelId="{DF67CE9A-8CCA-6D4D-A20E-EAEA5BB2B11E}">
      <dsp:nvSpPr>
        <dsp:cNvPr id="0" name=""/>
        <dsp:cNvSpPr/>
      </dsp:nvSpPr>
      <dsp:spPr>
        <a:xfrm>
          <a:off x="1242762" y="3361408"/>
          <a:ext cx="2545532" cy="2545532"/>
        </a:xfrm>
        <a:prstGeom prst="roundRect">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What is my vision for my future?</a:t>
          </a:r>
        </a:p>
      </dsp:txBody>
      <dsp:txXfrm>
        <a:off x="1367025" y="3485671"/>
        <a:ext cx="2297006" cy="2297006"/>
      </dsp:txXfrm>
    </dsp:sp>
    <dsp:sp modelId="{C483A4FC-C8BC-9B43-88BC-79218DC9E06E}">
      <dsp:nvSpPr>
        <dsp:cNvPr id="0" name=""/>
        <dsp:cNvSpPr/>
      </dsp:nvSpPr>
      <dsp:spPr>
        <a:xfrm>
          <a:off x="3984105" y="3361408"/>
          <a:ext cx="2545532" cy="2545532"/>
        </a:xfrm>
        <a:prstGeom prst="roundRect">
          <a:avLst/>
        </a:prstGeom>
        <a:solidFill>
          <a:srgbClr val="39866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What motivates me?</a:t>
          </a:r>
        </a:p>
      </dsp:txBody>
      <dsp:txXfrm>
        <a:off x="4108368" y="3485671"/>
        <a:ext cx="2297006" cy="22970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4EB41-A9CD-CB44-9787-DF8B87B61895}">
      <dsp:nvSpPr>
        <dsp:cNvPr id="0" name=""/>
        <dsp:cNvSpPr/>
      </dsp:nvSpPr>
      <dsp:spPr>
        <a:xfrm>
          <a:off x="4005189" y="1949576"/>
          <a:ext cx="4663194" cy="4663194"/>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GB" sz="4000" b="1" kern="1200">
              <a:latin typeface="Corbel" panose="020B0503020204020204" pitchFamily="34" charset="0"/>
            </a:rPr>
            <a:t>Christine Lagarde</a:t>
          </a:r>
        </a:p>
        <a:p>
          <a:pPr marL="0" lvl="0" indent="0" algn="ctr" defTabSz="1778000">
            <a:lnSpc>
              <a:spcPct val="90000"/>
            </a:lnSpc>
            <a:spcBef>
              <a:spcPct val="0"/>
            </a:spcBef>
            <a:spcAft>
              <a:spcPct val="35000"/>
            </a:spcAft>
            <a:buNone/>
          </a:pPr>
          <a:r>
            <a:rPr lang="en-GB" sz="2800" b="0" i="0" kern="1200">
              <a:latin typeface="Corbel" panose="020B0503020204020204" pitchFamily="34" charset="0"/>
            </a:rPr>
            <a:t>President of the European Central Bank</a:t>
          </a:r>
          <a:endParaRPr lang="en-GB" sz="2800" kern="1200">
            <a:latin typeface="Corbel" panose="020B0503020204020204" pitchFamily="34" charset="0"/>
          </a:endParaRPr>
        </a:p>
      </dsp:txBody>
      <dsp:txXfrm>
        <a:off x="4688098" y="2632485"/>
        <a:ext cx="3297376" cy="3297376"/>
      </dsp:txXfrm>
    </dsp:sp>
    <dsp:sp modelId="{7410EB8A-52F7-EE47-88F9-19E15E153B60}">
      <dsp:nvSpPr>
        <dsp:cNvPr id="0" name=""/>
        <dsp:cNvSpPr/>
      </dsp:nvSpPr>
      <dsp:spPr>
        <a:xfrm>
          <a:off x="5170987" y="76849"/>
          <a:ext cx="2331597" cy="2331597"/>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a:latin typeface="Corbel" panose="020B0503020204020204" pitchFamily="34" charset="0"/>
            </a:rPr>
            <a:t>Authentic</a:t>
          </a:r>
        </a:p>
        <a:p>
          <a:pPr marL="0" lvl="0" indent="0" algn="ctr" defTabSz="800100">
            <a:lnSpc>
              <a:spcPct val="90000"/>
            </a:lnSpc>
            <a:spcBef>
              <a:spcPct val="0"/>
            </a:spcBef>
            <a:spcAft>
              <a:spcPct val="35000"/>
            </a:spcAft>
            <a:buNone/>
          </a:pPr>
          <a:r>
            <a:rPr lang="en-GB" sz="1800" b="0" i="1" kern="1200">
              <a:latin typeface="Corbel" panose="020B0503020204020204" pitchFamily="34" charset="0"/>
            </a:rPr>
            <a:t>Does not compromise personal style to appeal to stereotypes about women</a:t>
          </a:r>
          <a:endParaRPr lang="en-GB" sz="1800" i="1" kern="1200">
            <a:latin typeface="Corbel" panose="020B0503020204020204" pitchFamily="34" charset="0"/>
          </a:endParaRPr>
        </a:p>
      </dsp:txBody>
      <dsp:txXfrm>
        <a:off x="5512441" y="418303"/>
        <a:ext cx="1648689" cy="1648689"/>
      </dsp:txXfrm>
    </dsp:sp>
    <dsp:sp modelId="{04FBBE18-2D06-B846-A3AC-6C4C38050315}">
      <dsp:nvSpPr>
        <dsp:cNvPr id="0" name=""/>
        <dsp:cNvSpPr/>
      </dsp:nvSpPr>
      <dsp:spPr>
        <a:xfrm>
          <a:off x="7546602" y="1220884"/>
          <a:ext cx="2331597" cy="2331597"/>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a:latin typeface="Corbel" panose="020B0503020204020204" pitchFamily="34" charset="0"/>
            </a:rPr>
            <a:t>Strong and Considerate</a:t>
          </a:r>
        </a:p>
        <a:p>
          <a:pPr marL="0" lvl="0" indent="0" algn="ctr" defTabSz="800100">
            <a:lnSpc>
              <a:spcPct val="90000"/>
            </a:lnSpc>
            <a:spcBef>
              <a:spcPct val="0"/>
            </a:spcBef>
            <a:spcAft>
              <a:spcPct val="35000"/>
            </a:spcAft>
            <a:buNone/>
          </a:pPr>
          <a:r>
            <a:rPr lang="en-GB" sz="1800" b="0" i="1" kern="1200">
              <a:latin typeface="Corbel" panose="020B0503020204020204" pitchFamily="34" charset="0"/>
            </a:rPr>
            <a:t>Prepared to take risks Respectful of others</a:t>
          </a:r>
        </a:p>
      </dsp:txBody>
      <dsp:txXfrm>
        <a:off x="7888056" y="1562338"/>
        <a:ext cx="1648689" cy="1648689"/>
      </dsp:txXfrm>
    </dsp:sp>
    <dsp:sp modelId="{8FD987CC-C284-FB49-A4D0-053C8685CE1D}">
      <dsp:nvSpPr>
        <dsp:cNvPr id="0" name=""/>
        <dsp:cNvSpPr/>
      </dsp:nvSpPr>
      <dsp:spPr>
        <a:xfrm>
          <a:off x="8133331" y="3791510"/>
          <a:ext cx="2331597" cy="2331597"/>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a:latin typeface="Corbel" panose="020B0503020204020204" pitchFamily="34" charset="0"/>
            </a:rPr>
            <a:t>Confident &amp; Determined</a:t>
          </a:r>
        </a:p>
        <a:p>
          <a:pPr marL="0" lvl="0" indent="0" algn="ctr" defTabSz="800100">
            <a:lnSpc>
              <a:spcPct val="90000"/>
            </a:lnSpc>
            <a:spcBef>
              <a:spcPct val="0"/>
            </a:spcBef>
            <a:spcAft>
              <a:spcPct val="35000"/>
            </a:spcAft>
            <a:buNone/>
          </a:pPr>
          <a:r>
            <a:rPr lang="en-GB" sz="1800" i="1" kern="1200">
              <a:latin typeface="Corbel" panose="020B0503020204020204" pitchFamily="34" charset="0"/>
            </a:rPr>
            <a:t>Inspires &amp; develops others</a:t>
          </a:r>
        </a:p>
      </dsp:txBody>
      <dsp:txXfrm>
        <a:off x="8474785" y="4132964"/>
        <a:ext cx="1648689" cy="1648689"/>
      </dsp:txXfrm>
    </dsp:sp>
    <dsp:sp modelId="{E8505951-705F-9B42-94ED-936548C7F8AA}">
      <dsp:nvSpPr>
        <dsp:cNvPr id="0" name=""/>
        <dsp:cNvSpPr/>
      </dsp:nvSpPr>
      <dsp:spPr>
        <a:xfrm>
          <a:off x="6489354" y="5852991"/>
          <a:ext cx="2331597" cy="2331597"/>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i="0" kern="1200">
              <a:latin typeface="Corbel" panose="020B0503020204020204" pitchFamily="34" charset="0"/>
            </a:rPr>
            <a:t>Diverse Experience</a:t>
          </a:r>
        </a:p>
        <a:p>
          <a:pPr marL="0" lvl="0" indent="0" algn="ctr" defTabSz="800100">
            <a:lnSpc>
              <a:spcPct val="90000"/>
            </a:lnSpc>
            <a:spcBef>
              <a:spcPct val="0"/>
            </a:spcBef>
            <a:spcAft>
              <a:spcPct val="35000"/>
            </a:spcAft>
            <a:buNone/>
          </a:pPr>
          <a:r>
            <a:rPr lang="en-GB" sz="1800" b="0" i="0" kern="1200">
              <a:latin typeface="Corbel" panose="020B0503020204020204" pitchFamily="34" charset="0"/>
            </a:rPr>
            <a:t> </a:t>
          </a:r>
          <a:r>
            <a:rPr lang="en-GB" sz="1800" b="0" i="1" kern="1200">
              <a:latin typeface="Corbel" panose="020B0503020204020204" pitchFamily="34" charset="0"/>
            </a:rPr>
            <a:t>Government, the Private sector, and the Non-profit sectors</a:t>
          </a:r>
          <a:endParaRPr lang="en-GB" sz="1800" i="1" kern="1200">
            <a:latin typeface="Corbel" panose="020B0503020204020204" pitchFamily="34" charset="0"/>
          </a:endParaRPr>
        </a:p>
      </dsp:txBody>
      <dsp:txXfrm>
        <a:off x="6830808" y="6194445"/>
        <a:ext cx="1648689" cy="1648689"/>
      </dsp:txXfrm>
    </dsp:sp>
    <dsp:sp modelId="{E250CEE6-097A-3747-B575-438BDDE1FF2A}">
      <dsp:nvSpPr>
        <dsp:cNvPr id="0" name=""/>
        <dsp:cNvSpPr/>
      </dsp:nvSpPr>
      <dsp:spPr>
        <a:xfrm>
          <a:off x="3852621" y="5852991"/>
          <a:ext cx="2331597" cy="2331597"/>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a:latin typeface="Corbel" panose="020B0503020204020204" pitchFamily="34" charset="0"/>
            </a:rPr>
            <a:t>Activist</a:t>
          </a:r>
          <a:r>
            <a:rPr lang="en-GB" sz="1800" kern="1200">
              <a:latin typeface="Corbel" panose="020B0503020204020204" pitchFamily="34" charset="0"/>
            </a:rPr>
            <a:t> </a:t>
          </a:r>
        </a:p>
        <a:p>
          <a:pPr marL="0" lvl="0" indent="0" algn="ctr" defTabSz="800100">
            <a:lnSpc>
              <a:spcPct val="90000"/>
            </a:lnSpc>
            <a:spcBef>
              <a:spcPct val="0"/>
            </a:spcBef>
            <a:spcAft>
              <a:spcPct val="35000"/>
            </a:spcAft>
            <a:buNone/>
          </a:pPr>
          <a:r>
            <a:rPr lang="en-GB" sz="1800" i="1" kern="1200">
              <a:latin typeface="Corbel" panose="020B0503020204020204" pitchFamily="34" charset="0"/>
            </a:rPr>
            <a:t>Action not just words. </a:t>
          </a:r>
        </a:p>
      </dsp:txBody>
      <dsp:txXfrm>
        <a:off x="4194075" y="6194445"/>
        <a:ext cx="1648689" cy="1648689"/>
      </dsp:txXfrm>
    </dsp:sp>
    <dsp:sp modelId="{C0DEDD3F-32DD-B149-ADFB-78A03AC6CC44}">
      <dsp:nvSpPr>
        <dsp:cNvPr id="0" name=""/>
        <dsp:cNvSpPr/>
      </dsp:nvSpPr>
      <dsp:spPr>
        <a:xfrm>
          <a:off x="2208644" y="3791510"/>
          <a:ext cx="2331597" cy="2331597"/>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a:latin typeface="Corbel" panose="020B0503020204020204" pitchFamily="34" charset="0"/>
            </a:rPr>
            <a:t>SABR</a:t>
          </a:r>
        </a:p>
        <a:p>
          <a:pPr marL="0" lvl="0" indent="0" algn="ctr" defTabSz="800100">
            <a:lnSpc>
              <a:spcPct val="90000"/>
            </a:lnSpc>
            <a:spcBef>
              <a:spcPct val="0"/>
            </a:spcBef>
            <a:spcAft>
              <a:spcPct val="35000"/>
            </a:spcAft>
            <a:buNone/>
          </a:pPr>
          <a:r>
            <a:rPr lang="en-GB" sz="1800" i="1" kern="1200">
              <a:latin typeface="Corbel" panose="020B0503020204020204" pitchFamily="34" charset="0"/>
            </a:rPr>
            <a:t>Refuses to attend meeting where she is the only woman</a:t>
          </a:r>
        </a:p>
      </dsp:txBody>
      <dsp:txXfrm>
        <a:off x="2550098" y="4132964"/>
        <a:ext cx="1648689" cy="1648689"/>
      </dsp:txXfrm>
    </dsp:sp>
    <dsp:sp modelId="{A9A86A6F-5E1F-DA43-AEB5-3136AC9EFF34}">
      <dsp:nvSpPr>
        <dsp:cNvPr id="0" name=""/>
        <dsp:cNvSpPr/>
      </dsp:nvSpPr>
      <dsp:spPr>
        <a:xfrm>
          <a:off x="2682372" y="1220884"/>
          <a:ext cx="2557598" cy="2331597"/>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i="0" kern="1200">
              <a:latin typeface="Corbel" panose="020B0503020204020204" pitchFamily="34" charset="0"/>
            </a:rPr>
            <a:t>Communication</a:t>
          </a:r>
        </a:p>
        <a:p>
          <a:pPr marL="0" lvl="0" indent="0" algn="ctr" defTabSz="800100">
            <a:lnSpc>
              <a:spcPct val="90000"/>
            </a:lnSpc>
            <a:spcBef>
              <a:spcPct val="0"/>
            </a:spcBef>
            <a:spcAft>
              <a:spcPct val="35000"/>
            </a:spcAft>
            <a:buNone/>
          </a:pPr>
          <a:r>
            <a:rPr lang="en-GB" sz="1800" b="0" i="1" kern="1200">
              <a:latin typeface="Corbel" panose="020B0503020204020204" pitchFamily="34" charset="0"/>
            </a:rPr>
            <a:t>Builds s</a:t>
          </a:r>
          <a:r>
            <a:rPr lang="en-GB" sz="1800" b="0" i="1" u="none" kern="1200">
              <a:latin typeface="Corbel" panose="020B0503020204020204" pitchFamily="34" charset="0"/>
            </a:rPr>
            <a:t>trong relationships </a:t>
          </a:r>
          <a:r>
            <a:rPr lang="en-GB" sz="1800" b="0" i="1" u="none" kern="1200"/>
            <a:t>produce easy communication </a:t>
          </a:r>
          <a:r>
            <a:rPr lang="en-GB" sz="1800" i="1" kern="1200">
              <a:latin typeface="Corbel" panose="020B0503020204020204" pitchFamily="34" charset="0"/>
            </a:rPr>
            <a:t>without need for protocol</a:t>
          </a:r>
        </a:p>
      </dsp:txBody>
      <dsp:txXfrm>
        <a:off x="3056924" y="1562338"/>
        <a:ext cx="1808494" cy="164868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4188BD-7090-5B45-924C-04F2D4952EDA}">
      <dsp:nvSpPr>
        <dsp:cNvPr id="0" name=""/>
        <dsp:cNvSpPr/>
      </dsp:nvSpPr>
      <dsp:spPr>
        <a:xfrm>
          <a:off x="1675153" y="2142124"/>
          <a:ext cx="4536392" cy="453639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en-GB" sz="4600" kern="1200" dirty="0">
              <a:latin typeface="Corbel" panose="020B0503020204020204" pitchFamily="34" charset="0"/>
            </a:rPr>
            <a:t>What’s your Value Proposition?</a:t>
          </a:r>
        </a:p>
      </dsp:txBody>
      <dsp:txXfrm>
        <a:off x="2339492" y="2806463"/>
        <a:ext cx="3207714" cy="3207714"/>
      </dsp:txXfrm>
    </dsp:sp>
    <dsp:sp modelId="{A2CF0D5D-0F19-684F-96F3-9D4947C6C10C}">
      <dsp:nvSpPr>
        <dsp:cNvPr id="0" name=""/>
        <dsp:cNvSpPr/>
      </dsp:nvSpPr>
      <dsp:spPr>
        <a:xfrm>
          <a:off x="2809251" y="325124"/>
          <a:ext cx="2268196" cy="226819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en-GB" sz="4600" kern="1200">
              <a:latin typeface="Corbel" panose="020B0503020204020204" pitchFamily="34" charset="0"/>
            </a:rPr>
            <a:t>?</a:t>
          </a:r>
        </a:p>
      </dsp:txBody>
      <dsp:txXfrm>
        <a:off x="3141421" y="657294"/>
        <a:ext cx="1603856" cy="1603856"/>
      </dsp:txXfrm>
    </dsp:sp>
    <dsp:sp modelId="{F3660B59-265A-A644-927A-228149443F2B}">
      <dsp:nvSpPr>
        <dsp:cNvPr id="0" name=""/>
        <dsp:cNvSpPr/>
      </dsp:nvSpPr>
      <dsp:spPr>
        <a:xfrm>
          <a:off x="5615912" y="2364283"/>
          <a:ext cx="2268196" cy="226819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en-GB" sz="4600" kern="1200">
              <a:latin typeface="Corbel" panose="020B0503020204020204" pitchFamily="34" charset="0"/>
            </a:rPr>
            <a:t>?</a:t>
          </a:r>
        </a:p>
      </dsp:txBody>
      <dsp:txXfrm>
        <a:off x="5948082" y="2696453"/>
        <a:ext cx="1603856" cy="1603856"/>
      </dsp:txXfrm>
    </dsp:sp>
    <dsp:sp modelId="{6D4A4C93-E7AB-C349-AD87-012356416469}">
      <dsp:nvSpPr>
        <dsp:cNvPr id="0" name=""/>
        <dsp:cNvSpPr/>
      </dsp:nvSpPr>
      <dsp:spPr>
        <a:xfrm>
          <a:off x="4543863" y="5663711"/>
          <a:ext cx="2268196" cy="226819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en-GB" sz="4600" kern="1200">
              <a:latin typeface="Corbel" panose="020B0503020204020204" pitchFamily="34" charset="0"/>
            </a:rPr>
            <a:t>?</a:t>
          </a:r>
        </a:p>
      </dsp:txBody>
      <dsp:txXfrm>
        <a:off x="4876033" y="5995881"/>
        <a:ext cx="1603856" cy="1603856"/>
      </dsp:txXfrm>
    </dsp:sp>
    <dsp:sp modelId="{CC3F51F6-F51B-6540-9D6D-4E1CB529DF11}">
      <dsp:nvSpPr>
        <dsp:cNvPr id="0" name=""/>
        <dsp:cNvSpPr/>
      </dsp:nvSpPr>
      <dsp:spPr>
        <a:xfrm>
          <a:off x="1074639" y="5663711"/>
          <a:ext cx="2268196" cy="226819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en-GB" sz="4600" kern="1200">
              <a:latin typeface="Corbel" panose="020B0503020204020204" pitchFamily="34" charset="0"/>
            </a:rPr>
            <a:t>?</a:t>
          </a:r>
        </a:p>
      </dsp:txBody>
      <dsp:txXfrm>
        <a:off x="1406809" y="5995881"/>
        <a:ext cx="1603856" cy="1603856"/>
      </dsp:txXfrm>
    </dsp:sp>
    <dsp:sp modelId="{384C0DA5-9B96-2549-AEFD-58787DF74018}">
      <dsp:nvSpPr>
        <dsp:cNvPr id="0" name=""/>
        <dsp:cNvSpPr/>
      </dsp:nvSpPr>
      <dsp:spPr>
        <a:xfrm>
          <a:off x="2590" y="2364283"/>
          <a:ext cx="2268196" cy="226819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en-GB" sz="4600" kern="1200">
              <a:latin typeface="Corbel" panose="020B0503020204020204" pitchFamily="34" charset="0"/>
            </a:rPr>
            <a:t>?</a:t>
          </a:r>
        </a:p>
      </dsp:txBody>
      <dsp:txXfrm>
        <a:off x="334760" y="2696453"/>
        <a:ext cx="1603856" cy="1603856"/>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8652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0013" y="749300"/>
            <a:ext cx="6665912" cy="37496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6594" y="4748332"/>
            <a:ext cx="5492750" cy="4498420"/>
          </a:xfrm>
          <a:prstGeom prst="rect">
            <a:avLst/>
          </a:prstGeom>
          <a:noFill/>
          <a:ln>
            <a:noFill/>
          </a:ln>
        </p:spPr>
        <p:txBody>
          <a:bodyPr spcFirstLastPara="1" wrap="square" lIns="96344" tIns="96344" rIns="96344" bIns="96344"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76523708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ckinsey.com/featured-insights/diversity-and-inclusion/diversity-wins-how-inclusion-matter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astcompany.com/3034895/the-one-word-men-never-see-in-their-performance-review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hbr.org/2005/01/how-to-play-to-your-strength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leadershipcircle.com/wp-content/uploads/2022/03/Research-on-Female-and-Male-Leaders-White-Paper-2022-03-17.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hbr.org/2015/01/the-authenticity-paradox"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howtopronounce.com/ikigai"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matthewrehrl.com/blog/ikigai/how-to-pronounce-ikigai/"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uk.indeed.com/lead/working-on-wellbeing-2022-report"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8" Type="http://schemas.openxmlformats.org/officeDocument/2006/relationships/hyperlink" Target="https://positive.b-cdn.net/wp-content/uploads/2020/11/Visualize-Success.pdf" TargetMode="External"/><Relationship Id="rId13" Type="http://schemas.openxmlformats.org/officeDocument/2006/relationships/hyperlink" Target="https://positive.b-cdn.net/wp-content/uploads/Breath-Awareness.pdf" TargetMode="External"/><Relationship Id="rId3" Type="http://schemas.openxmlformats.org/officeDocument/2006/relationships/hyperlink" Target="https://positive.b-cdn.net/wp-content/uploads/2020/11/Dispute-Negative-Thinking.pdf" TargetMode="External"/><Relationship Id="rId7" Type="http://schemas.openxmlformats.org/officeDocument/2006/relationships/hyperlink" Target="https://positivepsychology.com/resilience-in-the-workplace/" TargetMode="External"/><Relationship Id="rId12" Type="http://schemas.openxmlformats.org/officeDocument/2006/relationships/hyperlink" Target="https://positive.b-cdn.net/wp-content/uploads/The-What-If-Bias.pdf" TargetMode="External"/><Relationship Id="rId2" Type="http://schemas.openxmlformats.org/officeDocument/2006/relationships/slide" Target="../slides/slide43.xml"/><Relationship Id="rId1" Type="http://schemas.openxmlformats.org/officeDocument/2006/relationships/notesMaster" Target="../notesMasters/notesMaster1.xml"/><Relationship Id="rId6" Type="http://schemas.openxmlformats.org/officeDocument/2006/relationships/hyperlink" Target="https://positive.b-cdn.net/wp-content/uploads/2020/11/Adopt-A-Growth-Mindset.pdf" TargetMode="External"/><Relationship Id="rId11" Type="http://schemas.openxmlformats.org/officeDocument/2006/relationships/hyperlink" Target="https://positive.b-cdn.net/wp-content/uploads/Reverse-the-Rabbit-Hole.pdf" TargetMode="External"/><Relationship Id="rId5" Type="http://schemas.openxmlformats.org/officeDocument/2006/relationships/hyperlink" Target="https://positivepsychology.com/growth-mindset-vs-fixed-mindset/" TargetMode="External"/><Relationship Id="rId10" Type="http://schemas.openxmlformats.org/officeDocument/2006/relationships/hyperlink" Target="https://positive.b-cdn.net/wp-content/uploads/2020/11/Track-and-Measure-Success.pdf" TargetMode="External"/><Relationship Id="rId4" Type="http://schemas.openxmlformats.org/officeDocument/2006/relationships/hyperlink" Target="https://positive.b-cdn.net/wp-content/uploads/2020/11/Build-An-Emotions-Portfolio.pdf" TargetMode="External"/><Relationship Id="rId9" Type="http://schemas.openxmlformats.org/officeDocument/2006/relationships/hyperlink" Target="https://positive.b-cdn.net/wp-content/uploads/2020/11/Replace-Negative-Self-Talk.pdf"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positivepsychology.com/assertiveness/"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s://www.hbs.edu/faculty/Pages/item.aspx?num=48642"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hbr.org/2013/08/why-do-so-many-incompetent-men" TargetMode="External"/><Relationship Id="rId2" Type="http://schemas.openxmlformats.org/officeDocument/2006/relationships/slide" Target="../slides/slide47.xml"/><Relationship Id="rId1" Type="http://schemas.openxmlformats.org/officeDocument/2006/relationships/notesMaster" Target="../notesMasters/notesMaster1.xml"/><Relationship Id="rId5" Type="http://schemas.openxmlformats.org/officeDocument/2006/relationships/hyperlink" Target="https://hbr.org/2014/08/why-women-dont-apply-for-jobs-unless-theyre-100-qualified" TargetMode="External"/><Relationship Id="rId4" Type="http://schemas.openxmlformats.org/officeDocument/2006/relationships/hyperlink" Target="https://hbr.org/2018/05/what-most-people-get-wrong-about-men-and-women"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eiuperspectives.economist.com/sites/default/files/EIU_Lucidchart-Communication%20barriers%20in%20the%20modern%20workplace.pdf" TargetMode="External"/><Relationship Id="rId2" Type="http://schemas.openxmlformats.org/officeDocument/2006/relationships/slide" Target="../slides/slide51.xml"/><Relationship Id="rId1" Type="http://schemas.openxmlformats.org/officeDocument/2006/relationships/notesMaster" Target="../notesMasters/notesMaster1.xml"/><Relationship Id="rId6" Type="http://schemas.openxmlformats.org/officeDocument/2006/relationships/hyperlink" Target="https://online.hbs.edu/blog/post/how-to-communicate-organizational-change" TargetMode="External"/><Relationship Id="rId5" Type="http://schemas.openxmlformats.org/officeDocument/2006/relationships/hyperlink" Target="https://online.hbs.edu/blog/post/how-to-empower-employees" TargetMode="External"/><Relationship Id="rId4" Type="http://schemas.openxmlformats.org/officeDocument/2006/relationships/hyperlink" Target="https://www.shrm.org/resourcesandtools/hr-topics/behavioral-competencies/communication/pages/the-cost-of-poor-communications.aspx"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bokcenter.harvard.edu/how-memory-works"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8" Type="http://schemas.openxmlformats.org/officeDocument/2006/relationships/hyperlink" Target="http://www.pon.harvard.edu/faculty/hannah-riley-bowles-2/" TargetMode="External"/><Relationship Id="rId3" Type="http://schemas.openxmlformats.org/officeDocument/2006/relationships/hyperlink" Target="https://www.pon.harvard.edu/author/katies5/" TargetMode="External"/><Relationship Id="rId7" Type="http://schemas.openxmlformats.org/officeDocument/2006/relationships/hyperlink" Target="https://www.pon.harvard.edu/freemium/real-leaders-negotiate-understanding-the-difference-between-leadership-and-management/?ecid=RealLead-Ldrsp-00-tx" TargetMode="External"/><Relationship Id="rId2" Type="http://schemas.openxmlformats.org/officeDocument/2006/relationships/slide" Target="../slides/slide59.xml"/><Relationship Id="rId1" Type="http://schemas.openxmlformats.org/officeDocument/2006/relationships/notesMaster" Target="../notesMasters/notesMaster1.xml"/><Relationship Id="rId6" Type="http://schemas.openxmlformats.org/officeDocument/2006/relationships/hyperlink" Target="http://www.pon.harvard.edu/daily/conflict-resolution/women-and-negotiation-barriers-to-getting-to-the-table/" TargetMode="External"/><Relationship Id="rId5" Type="http://schemas.openxmlformats.org/officeDocument/2006/relationships/hyperlink" Target="http://www.pon.harvard.edu/tag/women-and-negotiation/" TargetMode="External"/><Relationship Id="rId4" Type="http://schemas.openxmlformats.org/officeDocument/2006/relationships/hyperlink" Target="https://www.pon.harvard.edu/category/daily/leadership-skills-daily/" TargetMode="Externa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antoinetteoglethorpe.com/resources/confident-career-conversations/"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papers.ssrn.com/sol3/papers.cfm?abstract_id=2441471"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docs.google.com/forms/d/e/1FAIpQLSeDanb9I73T_CQgtfjw7D5xQrR57PsfS4VWFMX6XdBL64looQ/viewform?usp=sf_link"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dgs.un.org/2030agenda"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bloomberg.com/diversity-inclusion/blog/top-10-things-everyone-know-women-consumer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00013" y="749300"/>
            <a:ext cx="6665912" cy="37496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6594" y="4748332"/>
            <a:ext cx="5492750" cy="4498420"/>
          </a:xfrm>
          <a:prstGeom prst="rect">
            <a:avLst/>
          </a:prstGeom>
        </p:spPr>
        <p:txBody>
          <a:bodyPr spcFirstLastPara="1" wrap="square" lIns="96344" tIns="96344" rIns="96344" bIns="96344" anchor="t" anchorCtr="0">
            <a:noAutofit/>
          </a:bodyPr>
          <a:lstStyle/>
          <a:p>
            <a:pPr marL="0" indent="0">
              <a:buNone/>
            </a:pPr>
            <a:r>
              <a:rPr lang="en-GB" dirty="0"/>
              <a:t>Welcome to today.</a:t>
            </a:r>
          </a:p>
          <a:p>
            <a:pPr marL="0" indent="0">
              <a:buNone/>
            </a:pPr>
            <a:r>
              <a:rPr lang="en-GB" dirty="0"/>
              <a:t>Women in Leadership </a:t>
            </a:r>
          </a:p>
          <a:p>
            <a:pPr marL="0" indent="0">
              <a:buNone/>
            </a:pPr>
            <a:r>
              <a:rPr lang="en-GB" dirty="0"/>
              <a:t>Need Paper &amp; pen or electronic way to make notes </a:t>
            </a:r>
          </a:p>
          <a:p>
            <a:pPr marL="0" indent="0">
              <a:buNone/>
            </a:pPr>
            <a:r>
              <a:rPr lang="en-GB" dirty="0"/>
              <a:t>Reflection is a key part of today </a:t>
            </a:r>
          </a:p>
          <a:p>
            <a:pPr marL="0" indent="0">
              <a:buNone/>
            </a:pPr>
            <a:r>
              <a:rPr lang="en-GB" dirty="0"/>
              <a:t>A word about language – using male and female, know things are not binary </a:t>
            </a:r>
          </a:p>
          <a:p>
            <a:pPr marL="0" indent="0">
              <a:buNone/>
            </a:pPr>
            <a:r>
              <a:rPr lang="en-GB" dirty="0"/>
              <a:t>  </a:t>
            </a:r>
          </a:p>
          <a:p>
            <a:pPr marL="0" indent="0">
              <a:buNone/>
            </a:pPr>
            <a:endParaRPr lang="en-GB" dirty="0"/>
          </a:p>
        </p:txBody>
      </p:sp>
    </p:spTree>
    <p:extLst>
      <p:ext uri="{BB962C8B-B14F-4D97-AF65-F5344CB8AC3E}">
        <p14:creationId xmlns:p14="http://schemas.microsoft.com/office/powerpoint/2010/main" val="2462245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GB" b="0" i="0" u="none" strike="noStrike" dirty="0">
                <a:solidFill>
                  <a:srgbClr val="4D4D4D"/>
                </a:solidFill>
                <a:effectLst/>
                <a:latin typeface="Roboto" panose="02000000000000000000" pitchFamily="2" charset="0"/>
              </a:rPr>
              <a:t>So let’s look at efforts to create equality. In 2015, 17 Sustainable Development Goals (SDGs) were created -  urgent call for action by all countries - They recognise that ending poverty and other deprivations must go hand-in-hand with strategies that improve health and education, reduce inequality, and spur economic growth.</a:t>
            </a:r>
          </a:p>
          <a:p>
            <a:pPr algn="l">
              <a:buFont typeface="Arial" panose="020B0604020202020204" pitchFamily="34" charset="0"/>
              <a:buChar char="•"/>
            </a:pPr>
            <a:endParaRPr lang="en-GB" b="0" i="0" u="none" strike="noStrike" dirty="0">
              <a:solidFill>
                <a:srgbClr val="4D4D4D"/>
              </a:solidFill>
              <a:effectLst/>
              <a:latin typeface="Roboto" panose="02000000000000000000" pitchFamily="2" charset="0"/>
            </a:endParaRPr>
          </a:p>
          <a:p>
            <a:pPr algn="l">
              <a:buFont typeface="Arial" panose="020B0604020202020204" pitchFamily="34" charset="0"/>
              <a:buChar char="•"/>
            </a:pPr>
            <a:r>
              <a:rPr lang="en-GB" b="0" i="0" u="none" strike="noStrike" dirty="0">
                <a:solidFill>
                  <a:srgbClr val="4D4D4D"/>
                </a:solidFill>
                <a:effectLst/>
                <a:latin typeface="Roboto" panose="02000000000000000000" pitchFamily="2" charset="0"/>
              </a:rPr>
              <a:t>One of them is no. 5 gender equality  - Achieve gender equality and empower all women's and girls.</a:t>
            </a:r>
          </a:p>
          <a:p>
            <a:pPr algn="l">
              <a:buFont typeface="Arial" panose="020B0604020202020204" pitchFamily="34" charset="0"/>
              <a:buChar char="•"/>
            </a:pPr>
            <a:endParaRPr lang="en-GB" b="0" i="0" u="none" strike="noStrike" dirty="0">
              <a:solidFill>
                <a:srgbClr val="4D4D4D"/>
              </a:solidFill>
              <a:effectLst/>
              <a:latin typeface="Roboto" panose="02000000000000000000" pitchFamily="2" charset="0"/>
            </a:endParaRPr>
          </a:p>
          <a:p>
            <a:pPr algn="l">
              <a:buFont typeface="Arial" panose="020B0604020202020204" pitchFamily="34" charset="0"/>
              <a:buChar char="•"/>
            </a:pPr>
            <a:r>
              <a:rPr lang="en-GB" b="0" i="0" u="none" strike="noStrike" dirty="0">
                <a:solidFill>
                  <a:srgbClr val="4D4D4D"/>
                </a:solidFill>
                <a:effectLst/>
                <a:latin typeface="Roboto" panose="02000000000000000000" pitchFamily="2" charset="0"/>
              </a:rPr>
              <a:t>Gender inequalities are still deep-rooted in our societies. </a:t>
            </a:r>
          </a:p>
          <a:p>
            <a:pPr algn="l">
              <a:buFont typeface="Arial" panose="020B0604020202020204" pitchFamily="34" charset="0"/>
              <a:buChar char="•"/>
            </a:pPr>
            <a:endParaRPr lang="en-GB" b="0" i="0" u="none" strike="noStrike" dirty="0">
              <a:solidFill>
                <a:srgbClr val="4D4D4D"/>
              </a:solidFill>
              <a:effectLst/>
              <a:latin typeface="Roboto" panose="02000000000000000000" pitchFamily="2" charset="0"/>
            </a:endParaRPr>
          </a:p>
          <a:p>
            <a:pPr algn="l">
              <a:buFont typeface="Arial" panose="020B0604020202020204" pitchFamily="34" charset="0"/>
              <a:buChar char="•"/>
            </a:pPr>
            <a:r>
              <a:rPr lang="en-GB" b="0" i="0" u="none" strike="noStrike" dirty="0">
                <a:solidFill>
                  <a:srgbClr val="4D4D4D"/>
                </a:solidFill>
                <a:effectLst/>
                <a:latin typeface="Roboto" panose="02000000000000000000" pitchFamily="2" charset="0"/>
              </a:rPr>
              <a:t>The SDG is good progress – but there is still more to do. All countries monitor their progress against achieving the goal. It will take 286 years to reform legal frameworks to promote, enforce and monitor gender equality in public life</a:t>
            </a:r>
          </a:p>
          <a:p>
            <a:pPr algn="l">
              <a:buFont typeface="Arial" panose="020B0604020202020204" pitchFamily="34" charset="0"/>
              <a:buChar char="•"/>
            </a:pPr>
            <a:endParaRPr lang="en-GB" b="0" i="0" u="none" strike="noStrike" dirty="0">
              <a:solidFill>
                <a:srgbClr val="4D4D4D"/>
              </a:solidFill>
              <a:effectLst/>
              <a:latin typeface="Roboto" panose="02000000000000000000" pitchFamily="2" charset="0"/>
            </a:endParaRPr>
          </a:p>
          <a:p>
            <a:pPr algn="l">
              <a:buFont typeface="Arial" panose="020B0604020202020204" pitchFamily="34" charset="0"/>
              <a:buChar char="•"/>
            </a:pPr>
            <a:r>
              <a:rPr lang="en-GB" b="0" i="0" u="none" strike="noStrike" dirty="0">
                <a:solidFill>
                  <a:srgbClr val="4D4D4D"/>
                </a:solidFill>
                <a:effectLst/>
                <a:latin typeface="Roboto" panose="02000000000000000000" pitchFamily="2" charset="0"/>
              </a:rPr>
              <a:t>Why should we do support global equality this, aside from it being the right thing to do? </a:t>
            </a:r>
          </a:p>
          <a:p>
            <a:pPr algn="l">
              <a:buFont typeface="Arial" panose="020B0604020202020204" pitchFamily="34" charset="0"/>
              <a:buChar char="•"/>
            </a:pPr>
            <a:endParaRPr lang="en-GB" b="0" i="0" u="none" strike="noStrike" dirty="0">
              <a:solidFill>
                <a:srgbClr val="4D4D4D"/>
              </a:solidFill>
              <a:effectLst/>
              <a:latin typeface="Roboto" panose="02000000000000000000" pitchFamily="2" charset="0"/>
            </a:endParaRPr>
          </a:p>
          <a:p>
            <a:pPr algn="l">
              <a:buFont typeface="Arial" panose="020B0604020202020204" pitchFamily="34" charset="0"/>
              <a:buChar char="•"/>
            </a:pPr>
            <a:r>
              <a:rPr lang="en-GB" b="0" i="0" u="none" strike="noStrike" dirty="0">
                <a:solidFill>
                  <a:srgbClr val="4D4D4D"/>
                </a:solidFill>
                <a:effectLst/>
                <a:latin typeface="Roboto" panose="02000000000000000000" pitchFamily="2" charset="0"/>
              </a:rPr>
              <a:t>Organizations that hold more executive leadership positions are more profitable.  </a:t>
            </a:r>
          </a:p>
          <a:p>
            <a:pPr algn="l">
              <a:buFont typeface="Arial" panose="020B0604020202020204" pitchFamily="34" charset="0"/>
              <a:buChar char="•"/>
            </a:pPr>
            <a:endParaRPr lang="en-GB" b="0" i="0" u="none" strike="noStrike" dirty="0">
              <a:solidFill>
                <a:srgbClr val="4D4D4D"/>
              </a:solidFill>
              <a:effectLst/>
              <a:latin typeface="Roboto" panose="02000000000000000000" pitchFamily="2" charset="0"/>
            </a:endParaRPr>
          </a:p>
          <a:p>
            <a:pPr algn="l">
              <a:buFont typeface="Arial" panose="020B0604020202020204" pitchFamily="34" charset="0"/>
              <a:buChar char="•"/>
            </a:pPr>
            <a:r>
              <a:rPr lang="en-GB" b="0" i="0" u="none" strike="noStrike" dirty="0">
                <a:solidFill>
                  <a:srgbClr val="4D4D4D"/>
                </a:solidFill>
                <a:effectLst/>
                <a:latin typeface="Roboto" panose="02000000000000000000" pitchFamily="2" charset="0"/>
              </a:rPr>
              <a:t>    </a:t>
            </a:r>
          </a:p>
          <a:p>
            <a:pPr algn="l">
              <a:buFont typeface="Arial" panose="020B0604020202020204" pitchFamily="34" charset="0"/>
              <a:buChar char="•"/>
            </a:pPr>
            <a:endParaRPr lang="en-GB" b="0" i="0" u="none" strike="noStrike" dirty="0">
              <a:solidFill>
                <a:srgbClr val="4D4D4D"/>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fld id="{1E56D1AA-C225-4CF5-973C-FEB1F4A98190}" type="slidenum">
              <a:rPr lang="en-GB" smtClean="0"/>
              <a:t>10</a:t>
            </a:fld>
            <a:endParaRPr lang="en-GB"/>
          </a:p>
        </p:txBody>
      </p:sp>
    </p:spTree>
    <p:extLst>
      <p:ext uri="{BB962C8B-B14F-4D97-AF65-F5344CB8AC3E}">
        <p14:creationId xmlns:p14="http://schemas.microsoft.com/office/powerpoint/2010/main" val="1089628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1" dirty="0">
                <a:solidFill>
                  <a:srgbClr val="303030"/>
                </a:solidFill>
                <a:effectLst/>
                <a:latin typeface="FreightTextProBook"/>
              </a:rPr>
              <a:t>There is a clear business case for increasing the share of women in leadership teams. </a:t>
            </a:r>
            <a:endParaRPr lang="en-GB" sz="1100" b="1"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100" dirty="0">
              <a:solidFill>
                <a:srgbClr val="303030"/>
              </a:solidFill>
              <a:effectLst/>
              <a:latin typeface="FreightTextProBook"/>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dirty="0">
                <a:solidFill>
                  <a:srgbClr val="303030"/>
                </a:solidFill>
                <a:effectLst/>
                <a:latin typeface="FreightTextProBook"/>
              </a:rPr>
              <a:t>There is already evidence that valuing and prioritising gender diversity in leadership benefits companies in multiple areas, improving their market share, return on investment, and culture. Many studies indicate that women in leadership are also highly motivated to make a positive impact on the world.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100" b="1" dirty="0">
              <a:solidFill>
                <a:srgbClr val="303030"/>
              </a:solidFill>
              <a:effectLst/>
              <a:latin typeface="FreightTextProBook"/>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dirty="0">
                <a:solidFill>
                  <a:srgbClr val="303030"/>
                </a:solidFill>
                <a:effectLst/>
                <a:latin typeface="FreightTextProBook"/>
              </a:rPr>
              <a:t>A 2016 Credit Suisse analysis </a:t>
            </a:r>
            <a:r>
              <a:rPr lang="en-GB" sz="1800" b="0" dirty="0">
                <a:solidFill>
                  <a:srgbClr val="000000"/>
                </a:solidFill>
                <a:effectLst/>
                <a:latin typeface="Arial"/>
              </a:rPr>
              <a:t>found that </a:t>
            </a:r>
            <a:r>
              <a:rPr lang="en-GB" sz="1100" b="1" dirty="0">
                <a:solidFill>
                  <a:srgbClr val="303030"/>
                </a:solidFill>
                <a:effectLst/>
                <a:latin typeface="AcuminPro"/>
              </a:rPr>
              <a:t>Companies where women made up at least 15 percent of senior managers had 18 percent higher profitability, and companies with a woman as CEO experienced 19 percent higher profitability. </a:t>
            </a:r>
            <a:endParaRPr lang="en-GB" sz="1800"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a:p>
            <a:endParaRPr lang="en-GB" dirty="0"/>
          </a:p>
          <a:p>
            <a:r>
              <a:rPr lang="en-GB" dirty="0"/>
              <a:t>This is a quote from  2022 research on leadership – link to a great white paper comedy Adam’s the chief learning officer at leadership circles </a:t>
            </a:r>
            <a:endParaRPr lang="en-US" dirty="0"/>
          </a:p>
          <a:p>
            <a:endParaRPr lang="en-GB" b="0" i="0" u="none" strike="noStrike" dirty="0">
              <a:solidFill>
                <a:srgbClr val="333333"/>
              </a:solidFill>
              <a:effectLst/>
              <a:latin typeface="Roboto Slab" panose="020F0502020204030204" pitchFamily="34" charset="0"/>
            </a:endParaRPr>
          </a:p>
          <a:p>
            <a:r>
              <a:rPr lang="en-GB" b="0" i="0" u="none" strike="noStrike" dirty="0">
                <a:solidFill>
                  <a:srgbClr val="333333"/>
                </a:solidFill>
                <a:effectLst/>
                <a:latin typeface="Roboto Slab" panose="020F0502020204030204" pitchFamily="34" charset="0"/>
              </a:rPr>
              <a:t>In a report from McKinsey entitled ‘</a:t>
            </a:r>
            <a:r>
              <a:rPr lang="en-GB" b="0" i="0" dirty="0">
                <a:solidFill>
                  <a:srgbClr val="D15E62"/>
                </a:solidFill>
                <a:effectLst/>
                <a:latin typeface="Roboto Slab" pitchFamily="2" charset="0"/>
                <a:hlinkClick r:id="rId3"/>
              </a:rPr>
              <a:t>Diversity wins: How inclusion matters</a:t>
            </a:r>
            <a:r>
              <a:rPr lang="en-GB" b="0" i="0" u="none" strike="noStrike" dirty="0">
                <a:solidFill>
                  <a:srgbClr val="333333"/>
                </a:solidFill>
                <a:effectLst/>
                <a:latin typeface="Roboto Slab" pitchFamily="2" charset="0"/>
              </a:rPr>
              <a:t>’, published in May 2020, the report’s authors said, “our 2019 analysis finds that companies in the top quartile for gender diversity on executive teams were 25 percent more likely to have above-average profitability than companies in the fourth quartile – up from 21 percent in 2017 and 15 percent in 2014.”</a:t>
            </a:r>
          </a:p>
          <a:p>
            <a:endParaRPr lang="en-GB" b="0" i="0" u="none" strike="noStrike" dirty="0">
              <a:solidFill>
                <a:srgbClr val="333333"/>
              </a:solidFill>
              <a:effectLst/>
              <a:latin typeface="Roboto Slab" pitchFamily="2" charset="0"/>
            </a:endParaRPr>
          </a:p>
          <a:p>
            <a:r>
              <a:rPr lang="en-GB" b="0" i="0" u="none" strike="noStrike" dirty="0">
                <a:solidFill>
                  <a:srgbClr val="333333"/>
                </a:solidFill>
                <a:effectLst/>
                <a:latin typeface="Roboto Slab" pitchFamily="2" charset="0"/>
              </a:rPr>
              <a:t>3 key points; business case for diversity is clear:   </a:t>
            </a:r>
          </a:p>
          <a:p>
            <a:endParaRPr lang="en-GB" b="0" i="0" u="none" strike="noStrike" dirty="0">
              <a:solidFill>
                <a:srgbClr val="333333"/>
              </a:solidFill>
              <a:effectLst/>
              <a:latin typeface="Roboto Slab" pitchFamily="2" charset="0"/>
            </a:endParaRPr>
          </a:p>
          <a:p>
            <a:pPr marL="411480" indent="-411480">
              <a:spcAft>
                <a:spcPts val="600"/>
              </a:spcAft>
              <a:buFont typeface="+mj-lt"/>
              <a:buAutoNum type="arabicPeriod"/>
            </a:pPr>
            <a:r>
              <a:rPr lang="en-GB" sz="1100" b="0" i="0" u="none" strike="noStrike" cap="none" dirty="0">
                <a:solidFill>
                  <a:srgbClr val="000000"/>
                </a:solidFill>
                <a:latin typeface="Arial"/>
                <a:ea typeface="Arial"/>
                <a:cs typeface="Arial"/>
                <a:sym typeface="Arial"/>
              </a:rPr>
              <a:t>Diversity is part of recruiting top talent</a:t>
            </a:r>
          </a:p>
          <a:p>
            <a:pPr marL="457200"/>
            <a:r>
              <a:rPr lang="en-GB" sz="1800" dirty="0">
                <a:effectLst/>
                <a:latin typeface="Calibri" panose="020F0502020204030204" pitchFamily="34" charset="0"/>
                <a:ea typeface="Calibri" panose="020F0502020204030204" pitchFamily="34" charset="0"/>
                <a:cs typeface="Times New Roman" panose="02020603050405020304" pitchFamily="18" charset="0"/>
              </a:rPr>
              <a:t>Past research has found that gender-role stereotyping is reinforced in how competencies are defined, with the result that women are consistently rated lower than men in terms of leadership ability</a:t>
            </a:r>
          </a:p>
          <a:p>
            <a:pPr marL="411480" indent="-411480">
              <a:spcAft>
                <a:spcPts val="600"/>
              </a:spcAft>
              <a:buFont typeface="+mj-lt"/>
              <a:buAutoNum type="arabicPeriod"/>
            </a:pPr>
            <a:endParaRPr lang="en-GB" sz="1100" b="0" i="0" u="none" strike="noStrike" cap="none" dirty="0">
              <a:solidFill>
                <a:srgbClr val="000000"/>
              </a:solidFill>
              <a:latin typeface="Arial"/>
              <a:ea typeface="Arial"/>
              <a:cs typeface="Arial"/>
              <a:sym typeface="Arial"/>
            </a:endParaRPr>
          </a:p>
          <a:p>
            <a:pPr marL="411480" indent="-411480">
              <a:spcAft>
                <a:spcPts val="600"/>
              </a:spcAft>
              <a:buFont typeface="+mj-lt"/>
              <a:buAutoNum type="arabicPeriod"/>
            </a:pPr>
            <a:endParaRPr lang="en-GB" sz="1100" b="0" i="0" u="none" strike="noStrike" cap="none" dirty="0">
              <a:solidFill>
                <a:srgbClr val="000000"/>
              </a:solidFill>
              <a:latin typeface="Arial"/>
              <a:ea typeface="Arial"/>
              <a:cs typeface="Arial"/>
              <a:sym typeface="Arial"/>
            </a:endParaRPr>
          </a:p>
          <a:p>
            <a:pPr marL="411480" indent="-411480">
              <a:spcAft>
                <a:spcPts val="600"/>
              </a:spcAft>
              <a:buFont typeface="+mj-lt"/>
              <a:buAutoNum type="arabicPeriod"/>
            </a:pPr>
            <a:r>
              <a:rPr lang="en-GB" sz="1100" b="0" i="0" u="none" strike="noStrike" cap="none" dirty="0">
                <a:solidFill>
                  <a:srgbClr val="000000"/>
                </a:solidFill>
                <a:latin typeface="Arial"/>
                <a:ea typeface="Arial"/>
                <a:cs typeface="Arial"/>
                <a:sym typeface="Arial"/>
              </a:rPr>
              <a:t>Diversity initiatives help to engage and retain employees</a:t>
            </a:r>
          </a:p>
          <a:p>
            <a:pPr indent="228600"/>
            <a:r>
              <a:rPr lang="en-GB" sz="1800" dirty="0">
                <a:effectLst/>
                <a:latin typeface="Calibri" panose="020F0502020204030204" pitchFamily="34" charset="0"/>
                <a:ea typeface="Calibri" panose="020F0502020204030204" pitchFamily="34" charset="0"/>
                <a:cs typeface="Times New Roman" panose="02020603050405020304" pitchFamily="18" charset="0"/>
              </a:rPr>
              <a:t>Discrimination, exclusion and barriers at work are ‘push’ factors that can cause staff to</a:t>
            </a:r>
          </a:p>
          <a:p>
            <a:pPr indent="228600"/>
            <a:r>
              <a:rPr lang="en-GB" sz="1800" dirty="0">
                <a:effectLst/>
                <a:latin typeface="Calibri" panose="020F0502020204030204" pitchFamily="34" charset="0"/>
                <a:ea typeface="Calibri" panose="020F0502020204030204" pitchFamily="34" charset="0"/>
                <a:cs typeface="Times New Roman" panose="02020603050405020304" pitchFamily="18" charset="0"/>
              </a:rPr>
              <a:t>leave their employer.</a:t>
            </a:r>
          </a:p>
          <a:p>
            <a:pPr marL="228600"/>
            <a:r>
              <a:rPr lang="en-GB" sz="1800" dirty="0">
                <a:effectLst/>
                <a:latin typeface="Calibri" panose="020F0502020204030204" pitchFamily="34" charset="0"/>
                <a:ea typeface="Calibri" panose="020F0502020204030204" pitchFamily="34" charset="0"/>
                <a:cs typeface="Times New Roman" panose="02020603050405020304" pitchFamily="18" charset="0"/>
              </a:rPr>
              <a:t>Conversely, organisations perceived by their staff as committed to D&amp;I register higher rates of employee engagement and retention. </a:t>
            </a:r>
          </a:p>
          <a:p>
            <a:pPr marL="228600"/>
            <a:r>
              <a:rPr lang="en-GB" sz="1800" dirty="0">
                <a:effectLst/>
                <a:latin typeface="Calibri" panose="020F0502020204030204" pitchFamily="34" charset="0"/>
                <a:ea typeface="Calibri" panose="020F0502020204030204" pitchFamily="34" charset="0"/>
                <a:cs typeface="Times New Roman" panose="02020603050405020304" pitchFamily="18" charset="0"/>
              </a:rPr>
              <a:t>In particular, millennial (ages 26-41) and Generation Z (18-25) are more likely to want to stay with their organisation for more than five years when they feel satisfied with their employer’s efforts to create a diverse and inclusive workplace.</a:t>
            </a:r>
          </a:p>
          <a:p>
            <a:pPr marL="411480" indent="-411480">
              <a:spcAft>
                <a:spcPts val="600"/>
              </a:spcAft>
              <a:buFont typeface="+mj-lt"/>
              <a:buAutoNum type="arabicPeriod"/>
            </a:pPr>
            <a:endParaRPr lang="en-GB" sz="1100" b="0" i="0" u="none" strike="noStrike" cap="none" dirty="0">
              <a:solidFill>
                <a:srgbClr val="000000"/>
              </a:solidFill>
              <a:latin typeface="Arial"/>
              <a:ea typeface="Arial"/>
              <a:cs typeface="Arial"/>
              <a:sym typeface="Arial"/>
            </a:endParaRPr>
          </a:p>
          <a:p>
            <a:pPr marL="411480" indent="-411480">
              <a:spcAft>
                <a:spcPts val="600"/>
              </a:spcAft>
              <a:buFont typeface="+mj-lt"/>
              <a:buAutoNum type="arabicPeriod"/>
            </a:pPr>
            <a:endParaRPr lang="en-GB" sz="1100" b="0" i="0" u="none" strike="noStrike" cap="none" dirty="0">
              <a:solidFill>
                <a:srgbClr val="000000"/>
              </a:solidFill>
              <a:latin typeface="Arial"/>
              <a:ea typeface="Arial"/>
              <a:cs typeface="Arial"/>
              <a:sym typeface="Arial"/>
            </a:endParaRPr>
          </a:p>
          <a:p>
            <a:pPr marL="411480" indent="-411480">
              <a:spcAft>
                <a:spcPts val="600"/>
              </a:spcAft>
              <a:buFont typeface="+mj-lt"/>
              <a:buAutoNum type="arabicPeriod"/>
            </a:pPr>
            <a:endParaRPr lang="en-GB" sz="1100" b="0" i="0" u="none" strike="noStrike" cap="none" dirty="0">
              <a:solidFill>
                <a:srgbClr val="000000"/>
              </a:solidFill>
              <a:latin typeface="Arial"/>
              <a:ea typeface="Arial"/>
              <a:cs typeface="Arial"/>
              <a:sym typeface="Arial"/>
            </a:endParaRPr>
          </a:p>
          <a:p>
            <a:pPr marL="411480" indent="-411480">
              <a:spcAft>
                <a:spcPts val="600"/>
              </a:spcAft>
              <a:buFont typeface="+mj-lt"/>
              <a:buAutoNum type="arabicPeriod"/>
            </a:pPr>
            <a:r>
              <a:rPr lang="en-GB" sz="1100" b="0" i="0" u="none" strike="noStrike" cap="none" dirty="0">
                <a:solidFill>
                  <a:srgbClr val="000000"/>
                </a:solidFill>
                <a:latin typeface="Arial"/>
                <a:ea typeface="Arial"/>
                <a:cs typeface="Arial"/>
                <a:sym typeface="Arial"/>
              </a:rPr>
              <a:t>Diversity can improve decision making</a:t>
            </a:r>
          </a:p>
          <a:p>
            <a:pPr marL="457200"/>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r>
              <a:rPr lang="en-GB" sz="1800" dirty="0">
                <a:effectLst/>
                <a:latin typeface="Calibri" panose="020F0502020204030204" pitchFamily="34" charset="0"/>
                <a:ea typeface="Calibri" panose="020F0502020204030204" pitchFamily="34" charset="0"/>
                <a:cs typeface="Times New Roman" panose="02020603050405020304" pitchFamily="18" charset="0"/>
              </a:rPr>
              <a:t>Private sector organizations such as McKinsey argue that building a diverse workforce reflecting their customer base allows them to better understand consumer perspectives, spot and react to market developments, because staff are likely to operate in different networks and engage with a wider pool of stakeholders. </a:t>
            </a:r>
          </a:p>
          <a:p>
            <a:pPr marL="228600"/>
            <a:r>
              <a:rPr lang="en-GB" sz="1800" dirty="0">
                <a:effectLst/>
                <a:latin typeface="Calibri" panose="020F0502020204030204" pitchFamily="34" charset="0"/>
                <a:ea typeface="Calibri" panose="020F0502020204030204" pitchFamily="34" charset="0"/>
                <a:cs typeface="Times New Roman" panose="02020603050405020304" pitchFamily="18" charset="0"/>
              </a:rPr>
              <a:t>Similarly, the Good Governance Institute has made the case that diversity in the NHS workforce results in better access and quality of care for its patients. The civil service helps formulate and deliver policy for all of UK society, so it is vitally important for it to get officials with varied backgrounds and experiences around the table</a:t>
            </a:r>
          </a:p>
          <a:p>
            <a:pPr marL="411480" indent="-411480">
              <a:spcAft>
                <a:spcPts val="600"/>
              </a:spcAft>
              <a:buFont typeface="+mj-lt"/>
              <a:buAutoNum type="arabicPeriod"/>
            </a:pPr>
            <a:endParaRPr lang="en-GB" sz="1100" b="0" i="0" u="none" strike="noStrike" cap="none" dirty="0">
              <a:solidFill>
                <a:srgbClr val="000000"/>
              </a:solidFill>
              <a:latin typeface="Arial"/>
              <a:ea typeface="Arial"/>
              <a:cs typeface="Arial"/>
              <a:sym typeface="Arial"/>
            </a:endParaRPr>
          </a:p>
          <a:p>
            <a:endParaRPr lang="en-GB" b="0" i="0" u="none" strike="noStrike" dirty="0">
              <a:solidFill>
                <a:srgbClr val="333333"/>
              </a:solidFill>
              <a:effectLst/>
              <a:latin typeface="Roboto Slab" pitchFamily="2" charset="0"/>
            </a:endParaRPr>
          </a:p>
          <a:p>
            <a:endParaRPr lang="en-GB" b="0" i="0" u="none" strike="noStrike" dirty="0">
              <a:solidFill>
                <a:srgbClr val="333333"/>
              </a:solidFill>
              <a:effectLst/>
              <a:latin typeface="Roboto Slab" pitchFamily="2" charset="0"/>
            </a:endParaRPr>
          </a:p>
          <a:p>
            <a:endParaRPr lang="en-GB" dirty="0"/>
          </a:p>
        </p:txBody>
      </p:sp>
    </p:spTree>
    <p:extLst>
      <p:ext uri="{BB962C8B-B14F-4D97-AF65-F5344CB8AC3E}">
        <p14:creationId xmlns:p14="http://schemas.microsoft.com/office/powerpoint/2010/main" val="2569978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b="1" dirty="0">
                <a:solidFill>
                  <a:srgbClr val="303030"/>
                </a:solidFill>
                <a:effectLst/>
                <a:latin typeface="FreightTextProBook"/>
              </a:rPr>
              <a:t>There is a clear business case for increasing the share of women in leadership teams. </a:t>
            </a:r>
            <a:endParaRPr lang="en-GB" sz="1800" b="1"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dirty="0">
              <a:solidFill>
                <a:srgbClr val="303030"/>
              </a:solidFill>
              <a:effectLst/>
              <a:latin typeface="FreightTextProBook"/>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303030"/>
                </a:solidFill>
                <a:effectLst/>
                <a:latin typeface="FreightTextProBook"/>
              </a:rPr>
              <a:t>There is already evidence that valuing and prioritising gender diversity in leadership benefits companies in multiple areas, improving their market share, return on investment, and culture. Many studies indicate that women in leadership are also highly motivated to make a positive impact on the world.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b="1" dirty="0">
              <a:solidFill>
                <a:srgbClr val="303030"/>
              </a:solidFill>
              <a:effectLst/>
              <a:latin typeface="FreightTextProBook"/>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303030"/>
                </a:solidFill>
                <a:effectLst/>
                <a:latin typeface="FreightTextProBook"/>
              </a:rPr>
              <a:t>A 2016 Credit Suisse analysis </a:t>
            </a:r>
            <a:r>
              <a:rPr lang="en-GB" sz="3200" b="0" dirty="0">
                <a:solidFill>
                  <a:srgbClr val="000000"/>
                </a:solidFill>
                <a:effectLst/>
                <a:latin typeface="Arial"/>
              </a:rPr>
              <a:t>found that </a:t>
            </a:r>
            <a:r>
              <a:rPr lang="en-GB" sz="1800" b="1" dirty="0">
                <a:solidFill>
                  <a:srgbClr val="303030"/>
                </a:solidFill>
                <a:effectLst/>
                <a:latin typeface="AcuminPro"/>
              </a:rPr>
              <a:t>Companies where women made up at least 15 percent of senior managers had 18 percent higher profitability, and companies with a woman as CEO experienced 19 percent higher profitability. </a:t>
            </a:r>
            <a:endParaRPr lang="en-GB" sz="3200"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a:p>
            <a:endParaRPr lang="en-GB" dirty="0"/>
          </a:p>
          <a:p>
            <a:r>
              <a:rPr lang="en-GB" dirty="0"/>
              <a:t>This is a quote from  2022 research on leadership – link to a great white paper comedy Adam’s the chief learning officer at leadership circles </a:t>
            </a:r>
            <a:endParaRPr lang="en-US" dirty="0"/>
          </a:p>
        </p:txBody>
      </p:sp>
    </p:spTree>
    <p:extLst>
      <p:ext uri="{BB962C8B-B14F-4D97-AF65-F5344CB8AC3E}">
        <p14:creationId xmlns:p14="http://schemas.microsoft.com/office/powerpoint/2010/main" val="1574711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dirty="0">
              <a:solidFill>
                <a:srgbClr val="000000"/>
              </a:solidFill>
              <a:effectLst/>
              <a:latin typeface="Open Sans" panose="020B0606030504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dirty="0">
                <a:solidFill>
                  <a:srgbClr val="000000"/>
                </a:solidFill>
                <a:effectLst/>
                <a:latin typeface="Open Sans" panose="020B0606030504020204" pitchFamily="34" charset="0"/>
              </a:rPr>
              <a:t>The report segments companies thar are  leading in gender equality and those that are not – that are flagging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b="0" i="0" dirty="0">
              <a:solidFill>
                <a:srgbClr val="000000"/>
              </a:solidFill>
              <a:effectLst/>
              <a:latin typeface="Open Sans" panose="020B0606030504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dirty="0">
                <a:solidFill>
                  <a:srgbClr val="000000"/>
                </a:solidFill>
                <a:effectLst/>
                <a:latin typeface="Open Sans" panose="020B0606030504020204" pitchFamily="34" charset="0"/>
              </a:rPr>
              <a:t>What they found was that in gendered equality leaders, the women report: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dirty="0">
                <a:solidFill>
                  <a:srgbClr val="000000"/>
                </a:solidFill>
                <a:effectLst/>
                <a:latin typeface="Open Sans" panose="020B0606030504020204" pitchFamily="34" charset="0"/>
              </a:rPr>
              <a:t>They have greater loyalty to their employer</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dirty="0">
                <a:solidFill>
                  <a:srgbClr val="000000"/>
                </a:solidFill>
                <a:effectLst/>
                <a:latin typeface="Open Sans" panose="020B0606030504020204" pitchFamily="34" charset="0"/>
              </a:rPr>
              <a:t>They are more productive at work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dirty="0">
                <a:solidFill>
                  <a:srgbClr val="000000"/>
                </a:solidFill>
                <a:effectLst/>
                <a:latin typeface="Open Sans" panose="020B0606030504020204" pitchFamily="34" charset="0"/>
              </a:rPr>
              <a:t>They have increased physical health and wellbeing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dirty="0">
                <a:solidFill>
                  <a:srgbClr val="000000"/>
                </a:solidFill>
                <a:effectLst/>
                <a:latin typeface="Open Sans" panose="020B0606030504020204" pitchFamily="34" charset="0"/>
              </a:rPr>
              <a:t>And they are more motivated at work </a:t>
            </a:r>
            <a:endParaRPr lang="en-GB" b="0" i="0" dirty="0">
              <a:solidFill>
                <a:srgbClr val="000000"/>
              </a:solidFill>
              <a:effectLst/>
              <a:latin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b="0" i="0" dirty="0">
              <a:solidFill>
                <a:srgbClr val="000000"/>
              </a:solidFill>
              <a:effectLst/>
              <a:latin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dirty="0">
                <a:solidFill>
                  <a:srgbClr val="000000"/>
                </a:solidFill>
                <a:effectLst/>
                <a:latin typeface="Open Sans" panose="020B0606030504020204" pitchFamily="34" charset="0"/>
              </a:rPr>
              <a:t>Deloitte Women at Work 2024: A Global Outlook Representing the views of 5,000 women from workplaces across 10 countries, Women @ Work: A Global Outlook seeks to understand the lived experiences of women at work—and the ways in which aspects of their lives outside of work can impact these experiences.</a:t>
            </a:r>
          </a:p>
          <a:p>
            <a:endParaRPr lang="en-GB" b="0" i="0" dirty="0">
              <a:solidFill>
                <a:srgbClr val="000000"/>
              </a:solidFill>
              <a:effectLst/>
              <a:latin typeface="Open Sans" panose="020B0606030504020204" pitchFamily="34" charset="0"/>
            </a:endParaRPr>
          </a:p>
        </p:txBody>
      </p:sp>
    </p:spTree>
    <p:extLst>
      <p:ext uri="{BB962C8B-B14F-4D97-AF65-F5344CB8AC3E}">
        <p14:creationId xmlns:p14="http://schemas.microsoft.com/office/powerpoint/2010/main" val="3316633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4A4A4A"/>
              </a:solidFill>
              <a:effectLst/>
              <a:latin typeface="Avenir" panose="02000503020000020003" pitchFamily="2" charset="0"/>
            </a:endParaRPr>
          </a:p>
          <a:p>
            <a:pPr algn="l"/>
            <a:r>
              <a:rPr lang="en-GB" b="0" i="0" u="none" strike="noStrike" dirty="0">
                <a:solidFill>
                  <a:srgbClr val="4A4A4A"/>
                </a:solidFill>
                <a:effectLst/>
                <a:latin typeface="Avenir" panose="02000503020000020003" pitchFamily="2" charset="0"/>
              </a:rPr>
              <a:t>FEEDBACK : read this </a:t>
            </a:r>
            <a:r>
              <a:rPr lang="en-GB" b="0" i="0" dirty="0">
                <a:solidFill>
                  <a:srgbClr val="000000"/>
                </a:solidFill>
                <a:effectLst/>
                <a:latin typeface="__meretPro_69a470"/>
              </a:rPr>
              <a:t>“Jessica is really talented, but I wish she’d be less abrasive. She comes on too strong.” Her male counterpart? “Steve is an easy case, smart and great to work with. He needs to learn to be a little more patient, but who doesn’t?” These statements, uttered by an engineering manager who was preparing performance reviews, were the catalyst for linguist Kieran Snyder to see if she could quantify the double standards in the way male and female employees are evaluated. </a:t>
            </a:r>
          </a:p>
          <a:p>
            <a:pPr algn="l"/>
            <a:r>
              <a:rPr lang="en-GB" b="1" dirty="0"/>
              <a:t>Abrasive alone was used 17 times to describe 13 different women, but the word never appeared in men’s reviews.</a:t>
            </a:r>
          </a:p>
          <a:p>
            <a:pPr algn="l"/>
            <a:r>
              <a:rPr lang="en-GB" dirty="0">
                <a:hlinkClick r:id="rId3"/>
              </a:rPr>
              <a:t>The One Word Men Never See In Their Performance Reviews - Fast Company</a:t>
            </a:r>
            <a:endParaRPr lang="en-GB" b="1" i="0" dirty="0">
              <a:solidFill>
                <a:srgbClr val="000000"/>
              </a:solidFill>
              <a:effectLst/>
              <a:latin typeface="__meretPro_69a470"/>
            </a:endParaRPr>
          </a:p>
          <a:p>
            <a:endParaRPr lang="en-GB" b="0" i="0" dirty="0">
              <a:solidFill>
                <a:srgbClr val="000000"/>
              </a:solidFill>
              <a:effectLst/>
              <a:latin typeface="__meretPro_69a47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4A4A4A"/>
              </a:solidFill>
              <a:effectLst/>
              <a:latin typeface="Avenir"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4A4A4A"/>
                </a:solidFill>
                <a:effectLst/>
                <a:latin typeface="Avenir" panose="02000503020000020003" pitchFamily="2" charset="0"/>
              </a:rPr>
              <a:t>Shelley </a:t>
            </a:r>
            <a:r>
              <a:rPr lang="en-GB" b="0" i="0" u="none" strike="noStrike" dirty="0" err="1">
                <a:solidFill>
                  <a:srgbClr val="4A4A4A"/>
                </a:solidFill>
                <a:effectLst/>
                <a:latin typeface="Avenir" panose="02000503020000020003" pitchFamily="2" charset="0"/>
              </a:rPr>
              <a:t>Correll</a:t>
            </a:r>
            <a:r>
              <a:rPr lang="en-GB" b="0" i="0" u="none" strike="noStrike" dirty="0">
                <a:solidFill>
                  <a:srgbClr val="4A4A4A"/>
                </a:solidFill>
                <a:effectLst/>
                <a:latin typeface="Avenir" panose="02000503020000020003" pitchFamily="2" charset="0"/>
              </a:rPr>
              <a:t> and Caroline Simard, “Research: Vague Feedback Is Holding Women Back,” </a:t>
            </a:r>
            <a:r>
              <a:rPr lang="en-GB" b="1" i="1" u="none" strike="noStrike" dirty="0">
                <a:solidFill>
                  <a:srgbClr val="4A4A4A"/>
                </a:solidFill>
                <a:effectLst/>
                <a:latin typeface="Avenir" panose="02000503020000020003" pitchFamily="2" charset="0"/>
              </a:rPr>
              <a:t>Harvard Business Review</a:t>
            </a:r>
            <a:r>
              <a:rPr lang="en-GB" b="0" i="0" u="none" strike="noStrike" dirty="0">
                <a:solidFill>
                  <a:srgbClr val="4A4A4A"/>
                </a:solidFill>
                <a:effectLst/>
                <a:latin typeface="Avenir" panose="02000503020000020003" pitchFamily="2" charset="0"/>
              </a:rPr>
              <a:t>, April 29, 2016, https://</a:t>
            </a:r>
            <a:r>
              <a:rPr lang="en-GB" b="0" i="0" u="none" strike="noStrike" dirty="0" err="1">
                <a:solidFill>
                  <a:srgbClr val="4A4A4A"/>
                </a:solidFill>
                <a:effectLst/>
                <a:latin typeface="Avenir" panose="02000503020000020003" pitchFamily="2" charset="0"/>
              </a:rPr>
              <a:t>hbr.org</a:t>
            </a:r>
            <a:r>
              <a:rPr lang="en-GB" b="0" i="0" u="none" strike="noStrike" dirty="0">
                <a:solidFill>
                  <a:srgbClr val="4A4A4A"/>
                </a:solidFill>
                <a:effectLst/>
                <a:latin typeface="Avenir" panose="02000503020000020003" pitchFamily="2" charset="0"/>
              </a:rPr>
              <a:t>/2016/04/research-vague-feedback-is-holding-women-back.</a:t>
            </a:r>
            <a:endParaRPr lang="en-GB" b="0" i="0" u="none" strike="noStrike" dirty="0">
              <a:solidFill>
                <a:srgbClr val="221E1F"/>
              </a:solidFill>
              <a:effectLst/>
              <a:latin typeface="Avenir" panose="02000503020000020003" pitchFamily="2"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4A4A4A"/>
                </a:solidFill>
                <a:effectLst/>
                <a:latin typeface="Avenir" panose="02000503020000020003" pitchFamily="2" charset="0"/>
              </a:rPr>
              <a:t>Georges </a:t>
            </a:r>
            <a:r>
              <a:rPr lang="en-GB" b="0" i="0" u="none" strike="noStrike" dirty="0" err="1">
                <a:solidFill>
                  <a:srgbClr val="4A4A4A"/>
                </a:solidFill>
                <a:effectLst/>
                <a:latin typeface="Avenir" panose="02000503020000020003" pitchFamily="2" charset="0"/>
              </a:rPr>
              <a:t>Desvaux</a:t>
            </a:r>
            <a:r>
              <a:rPr lang="en-GB" b="0" i="0" u="none" strike="noStrike" dirty="0">
                <a:solidFill>
                  <a:srgbClr val="4A4A4A"/>
                </a:solidFill>
                <a:effectLst/>
                <a:latin typeface="Avenir" panose="02000503020000020003" pitchFamily="2" charset="0"/>
              </a:rPr>
              <a:t>, Sandrine </a:t>
            </a:r>
            <a:r>
              <a:rPr lang="en-GB" b="0" i="0" u="none" strike="noStrike" dirty="0" err="1">
                <a:solidFill>
                  <a:srgbClr val="4A4A4A"/>
                </a:solidFill>
                <a:effectLst/>
                <a:latin typeface="Avenir" panose="02000503020000020003" pitchFamily="2" charset="0"/>
              </a:rPr>
              <a:t>Devillard-Hoellinger</a:t>
            </a:r>
            <a:r>
              <a:rPr lang="en-GB" b="0" i="0" u="none" strike="noStrike" dirty="0">
                <a:solidFill>
                  <a:srgbClr val="4A4A4A"/>
                </a:solidFill>
                <a:effectLst/>
                <a:latin typeface="Avenir" panose="02000503020000020003" pitchFamily="2" charset="0"/>
              </a:rPr>
              <a:t>, and Mary C. Meaney, “A Business Case for Women,” </a:t>
            </a:r>
            <a:r>
              <a:rPr lang="en-GB" b="1" i="1" u="none" strike="noStrike" dirty="0">
                <a:solidFill>
                  <a:srgbClr val="4A4A4A"/>
                </a:solidFill>
                <a:effectLst/>
                <a:latin typeface="Avenir" panose="02000503020000020003" pitchFamily="2" charset="0"/>
              </a:rPr>
              <a:t>The McKinsey Quarterly</a:t>
            </a:r>
            <a:r>
              <a:rPr lang="en-GB" b="0" i="0" u="none" strike="noStrike" dirty="0">
                <a:solidFill>
                  <a:srgbClr val="4A4A4A"/>
                </a:solidFill>
                <a:effectLst/>
                <a:latin typeface="Avenir" panose="02000503020000020003" pitchFamily="2" charset="0"/>
              </a:rPr>
              <a:t>, September 2008, 4, http://</a:t>
            </a:r>
            <a:r>
              <a:rPr lang="en-GB" b="0" i="0" u="none" strike="noStrike" dirty="0" err="1">
                <a:solidFill>
                  <a:srgbClr val="4A4A4A"/>
                </a:solidFill>
                <a:effectLst/>
                <a:latin typeface="Avenir" panose="02000503020000020003" pitchFamily="2" charset="0"/>
              </a:rPr>
              <a:t>www.talentnaardetop.nl</a:t>
            </a:r>
            <a:r>
              <a:rPr lang="en-GB" b="0" i="0" u="none" strike="noStrike" dirty="0">
                <a:solidFill>
                  <a:srgbClr val="4A4A4A"/>
                </a:solidFill>
                <a:effectLst/>
                <a:latin typeface="Avenir" panose="02000503020000020003" pitchFamily="2" charset="0"/>
              </a:rPr>
              <a:t>/</a:t>
            </a:r>
            <a:r>
              <a:rPr lang="en-GB" b="0" i="0" u="none" strike="noStrike" dirty="0" err="1">
                <a:solidFill>
                  <a:srgbClr val="4A4A4A"/>
                </a:solidFill>
                <a:effectLst/>
                <a:latin typeface="Avenir" panose="02000503020000020003" pitchFamily="2" charset="0"/>
              </a:rPr>
              <a:t>uploaded_files</a:t>
            </a:r>
            <a:r>
              <a:rPr lang="en-GB" b="0" i="0" u="none" strike="noStrike" dirty="0">
                <a:solidFill>
                  <a:srgbClr val="4A4A4A"/>
                </a:solidFill>
                <a:effectLst/>
                <a:latin typeface="Avenir" panose="02000503020000020003" pitchFamily="2" charset="0"/>
              </a:rPr>
              <a:t>/document/2008_A_business_case_for_women.pdf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4A4A4A"/>
              </a:solidFill>
              <a:effectLst/>
              <a:latin typeface="Avenir"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4A4A4A"/>
                </a:solidFill>
                <a:effectLst/>
                <a:latin typeface="Avenir" panose="02000503020000020003" pitchFamily="2" charset="0"/>
              </a:rPr>
              <a:t>Madeline E. Heilman and Michelle C. Hayes, “No Credit Where Credit Is Due: Attributional Rationalization of Women’s Success in Male-Female Teams,” </a:t>
            </a:r>
            <a:r>
              <a:rPr lang="en-GB" b="1" i="1" u="none" strike="noStrike" dirty="0">
                <a:solidFill>
                  <a:srgbClr val="4A4A4A"/>
                </a:solidFill>
                <a:effectLst/>
                <a:latin typeface="Avenir" panose="02000503020000020003" pitchFamily="2" charset="0"/>
              </a:rPr>
              <a:t>Journal of Applied Psychology</a:t>
            </a:r>
            <a:r>
              <a:rPr lang="en-GB" b="0" i="0" u="none" strike="noStrike" dirty="0">
                <a:solidFill>
                  <a:srgbClr val="4A4A4A"/>
                </a:solidFill>
                <a:effectLst/>
                <a:latin typeface="Avenir" panose="02000503020000020003" pitchFamily="2" charset="0"/>
              </a:rPr>
              <a:t> 90, no. 5 (2005): 905–26; Michelle C. Hayes and Jason S. Lawrence, “Who’s to Blame? Attributions of Blame in Unsuccessful Mixed-Sex Work Teams,” </a:t>
            </a:r>
            <a:r>
              <a:rPr lang="en-GB" b="1" i="1" u="none" strike="noStrike" dirty="0">
                <a:solidFill>
                  <a:srgbClr val="4A4A4A"/>
                </a:solidFill>
                <a:effectLst/>
                <a:latin typeface="Avenir" panose="02000503020000020003" pitchFamily="2" charset="0"/>
              </a:rPr>
              <a:t>Basic and Applied Social Psychology</a:t>
            </a:r>
            <a:r>
              <a:rPr lang="en-GB" b="0" i="0" u="none" strike="noStrike" dirty="0">
                <a:solidFill>
                  <a:srgbClr val="4A4A4A"/>
                </a:solidFill>
                <a:effectLst/>
                <a:latin typeface="Avenir" panose="02000503020000020003" pitchFamily="2" charset="0"/>
              </a:rPr>
              <a:t> 34, no. 6 (2012): 558–64.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221E1F"/>
              </a:solidFill>
              <a:effectLst/>
              <a:latin typeface="Avenir"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4A4A4A"/>
                </a:solidFill>
                <a:effectLst/>
                <a:latin typeface="Avenir" panose="02000503020000020003" pitchFamily="2" charset="0"/>
              </a:rPr>
              <a:t>Kieran Snyder, “The Abrasiveness Trap: High-Achieving Men and Women Are Described Differently in Reviews,” </a:t>
            </a:r>
            <a:r>
              <a:rPr lang="en-GB" b="1" i="1" u="none" strike="noStrike" dirty="0">
                <a:solidFill>
                  <a:srgbClr val="4A4A4A"/>
                </a:solidFill>
                <a:effectLst/>
                <a:latin typeface="Avenir" panose="02000503020000020003" pitchFamily="2" charset="0"/>
              </a:rPr>
              <a:t>Fortune</a:t>
            </a:r>
            <a:r>
              <a:rPr lang="en-GB" b="0" i="0" u="none" strike="noStrike" dirty="0">
                <a:solidFill>
                  <a:srgbClr val="4A4A4A"/>
                </a:solidFill>
                <a:effectLst/>
                <a:latin typeface="Avenir" panose="02000503020000020003" pitchFamily="2" charset="0"/>
              </a:rPr>
              <a:t>, August 26, 2014, http://</a:t>
            </a:r>
            <a:r>
              <a:rPr lang="en-GB" b="0" i="0" u="none" strike="noStrike" dirty="0" err="1">
                <a:solidFill>
                  <a:srgbClr val="4A4A4A"/>
                </a:solidFill>
                <a:effectLst/>
                <a:latin typeface="Avenir" panose="02000503020000020003" pitchFamily="2" charset="0"/>
              </a:rPr>
              <a:t>fortune.com</a:t>
            </a:r>
            <a:r>
              <a:rPr lang="en-GB" b="0" i="0" u="none" strike="noStrike" dirty="0">
                <a:solidFill>
                  <a:srgbClr val="4A4A4A"/>
                </a:solidFill>
                <a:effectLst/>
                <a:latin typeface="Avenir" panose="02000503020000020003" pitchFamily="2" charset="0"/>
              </a:rPr>
              <a:t>/2014/08/26/performance-review-gender-bias/.</a:t>
            </a:r>
            <a:endParaRPr lang="en-GB" b="0" i="0" u="none" strike="noStrike" dirty="0">
              <a:solidFill>
                <a:srgbClr val="221E1F"/>
              </a:solidFill>
              <a:effectLst/>
              <a:latin typeface="Avenir"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221E1F"/>
              </a:solidFill>
              <a:effectLst/>
              <a:latin typeface="Avenir"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latin typeface="Corbel" panose="020B0503020204020204" pitchFamily="34" charset="0"/>
              </a:rPr>
              <a:t>In July 2022, </a:t>
            </a:r>
            <a:r>
              <a:rPr lang="en-GB" sz="1100" b="1" dirty="0">
                <a:solidFill>
                  <a:schemeClr val="tx1"/>
                </a:solidFill>
                <a:latin typeface="Corbel" panose="020B0503020204020204" pitchFamily="34" charset="0"/>
              </a:rPr>
              <a:t>39.6%</a:t>
            </a:r>
            <a:r>
              <a:rPr lang="en-GB" sz="1100" dirty="0">
                <a:solidFill>
                  <a:schemeClr val="tx1"/>
                </a:solidFill>
                <a:latin typeface="Corbel" panose="020B0503020204020204" pitchFamily="34" charset="0"/>
              </a:rPr>
              <a:t> of FTSE 100 directorships and </a:t>
            </a:r>
            <a:r>
              <a:rPr lang="en-GB" sz="1100" b="1" dirty="0">
                <a:solidFill>
                  <a:schemeClr val="tx1"/>
                </a:solidFill>
                <a:latin typeface="Corbel" panose="020B0503020204020204" pitchFamily="34" charset="0"/>
              </a:rPr>
              <a:t>38.9%</a:t>
            </a:r>
            <a:r>
              <a:rPr lang="en-GB" sz="1100" dirty="0">
                <a:solidFill>
                  <a:schemeClr val="tx1"/>
                </a:solidFill>
                <a:latin typeface="Corbel" panose="020B0503020204020204" pitchFamily="34" charset="0"/>
              </a:rPr>
              <a:t> of FTSE 250 directorships were held by women – so </a:t>
            </a:r>
            <a:r>
              <a:rPr lang="en-GB" sz="1100" b="1" dirty="0">
                <a:solidFill>
                  <a:schemeClr val="tx1"/>
                </a:solidFill>
                <a:latin typeface="Corbel" panose="020B0503020204020204" pitchFamily="34" charset="0"/>
              </a:rPr>
              <a:t>39%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chemeClr val="tx1"/>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chemeClr val="tx1"/>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chemeClr val="tx1"/>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4A4A4A"/>
              </a:solidFill>
              <a:effectLst/>
              <a:latin typeface="Avenir"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221E1F"/>
              </a:solidFill>
              <a:effectLst/>
              <a:latin typeface="Avenir" panose="02000503020000020003" pitchFamily="2" charset="0"/>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14</a:t>
            </a:fld>
            <a:endParaRPr lang="en-GB"/>
          </a:p>
        </p:txBody>
      </p:sp>
    </p:spTree>
    <p:extLst>
      <p:ext uri="{BB962C8B-B14F-4D97-AF65-F5344CB8AC3E}">
        <p14:creationId xmlns:p14="http://schemas.microsoft.com/office/powerpoint/2010/main" val="41133026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57925" cy="3519487"/>
          </a:xfrm>
        </p:spPr>
      </p:sp>
      <p:sp>
        <p:nvSpPr>
          <p:cNvPr id="3" name="Notes Placeholder 2"/>
          <p:cNvSpPr>
            <a:spLocks noGrp="1"/>
          </p:cNvSpPr>
          <p:nvPr>
            <p:ph type="body" idx="1"/>
          </p:nvPr>
        </p:nvSpPr>
        <p:spPr/>
        <p:txBody>
          <a:bodyPr/>
          <a:lstStyle/>
          <a:p>
            <a:r>
              <a:rPr lang="en-GB" dirty="0"/>
              <a:t>Going to look at our value as individuals now.</a:t>
            </a:r>
          </a:p>
          <a:p>
            <a:r>
              <a:rPr lang="en-GB" dirty="0"/>
              <a:t>Ask what’s a value statement </a:t>
            </a: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E0A49609-3BAF-2346-8D6F-B8371CE4F38D}" type="slidenum">
              <a:rPr lang="en-GB" smtClean="0"/>
              <a:t>15</a:t>
            </a:fld>
            <a:endParaRPr lang="en-GB"/>
          </a:p>
        </p:txBody>
      </p:sp>
    </p:spTree>
    <p:extLst>
      <p:ext uri="{BB962C8B-B14F-4D97-AF65-F5344CB8AC3E}">
        <p14:creationId xmlns:p14="http://schemas.microsoft.com/office/powerpoint/2010/main" val="4153092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000"/>
              </a:spcAft>
            </a:pPr>
            <a:r>
              <a:rPr lang="en-GB" sz="1800" dirty="0">
                <a:solidFill>
                  <a:srgbClr val="202124"/>
                </a:solidFill>
                <a:effectLst/>
                <a:latin typeface="Corbel" panose="020B0503020204020204" pitchFamily="34" charset="0"/>
                <a:ea typeface="Times New Roman" panose="02020603050405020304" pitchFamily="18" charset="0"/>
                <a:cs typeface="Arial" panose="020B0604020202020204" pitchFamily="34" charset="0"/>
              </a:rPr>
              <a:t>A value proposition is </a:t>
            </a:r>
            <a:r>
              <a:rPr lang="en-GB" sz="1800" b="1" dirty="0">
                <a:solidFill>
                  <a:srgbClr val="202124"/>
                </a:solidFill>
                <a:effectLst/>
                <a:latin typeface="Corbel" panose="020B0503020204020204" pitchFamily="34" charset="0"/>
                <a:ea typeface="Times New Roman" panose="02020603050405020304" pitchFamily="18" charset="0"/>
                <a:cs typeface="Arial" panose="020B0604020202020204" pitchFamily="34" charset="0"/>
              </a:rPr>
              <a:t>a statement that clearly identifies the benefits a company's products and services will deliver</a:t>
            </a:r>
            <a:r>
              <a:rPr lang="en-GB" sz="1800" dirty="0">
                <a:solidFill>
                  <a:srgbClr val="202124"/>
                </a:solidFill>
                <a:effectLst/>
                <a:latin typeface="Corbel" panose="020B0503020204020204" pitchFamily="34" charset="0"/>
                <a:ea typeface="Times New Roman" panose="02020603050405020304" pitchFamily="18" charset="0"/>
                <a:cs typeface="Arial" panose="020B0604020202020204" pitchFamily="34" charset="0"/>
              </a:rPr>
              <a:t>. A well-crafted value proposition differentiates the company and/or its specific product or service in the marketplace and among a target market or target audience.</a:t>
            </a:r>
            <a:endParaRPr lang="en-GB" sz="1800" dirty="0">
              <a:solidFill>
                <a:srgbClr val="202124"/>
              </a:solidFill>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lgn="just">
              <a:spcAft>
                <a:spcPts val="1000"/>
              </a:spcAft>
            </a:pPr>
            <a:r>
              <a:rPr lang="en-GB" sz="1800" dirty="0">
                <a:solidFill>
                  <a:srgbClr val="202124"/>
                </a:solidFill>
                <a:effectLst/>
                <a:latin typeface="Corbel" panose="020B0503020204020204" pitchFamily="34" charset="0"/>
                <a:ea typeface="Times New Roman" panose="02020603050405020304" pitchFamily="18" charset="0"/>
                <a:cs typeface="Arial" panose="020B0604020202020204" pitchFamily="34" charset="0"/>
              </a:rPr>
              <a:t>Your Leadership Value proposition is your unique contribution, the value that you add, that will differentiate you from your peers. </a:t>
            </a: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Important to understand our value proposition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lgn="just">
              <a:spcAft>
                <a:spcPts val="1000"/>
              </a:spcAft>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lgn="just">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You elevate your status and drive your career by adding value. It’s a vital concept for thinking about your career.</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457200" algn="just">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It’s impossible to demonstrate your value to others if you cannot see it yourself!</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457200">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Beverly Smith: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“It’s about understanding what you do well and be able to articulate that clearly so you can demonstrate what that means in </a:t>
            </a:r>
            <a:r>
              <a:rPr lang="en-GB"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p</a:t>
            </a: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practice. This means being able to analyse, interpret and apply your experience in a range of different settings so that your value is crystal clear.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457200">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Know what skills, strengths and talents you have and understand what they enable you to do with them.</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457200">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This will enable you to make moves outside your immediate realm of experience and help you to be seen through a new lens by people who may not previously have </a:t>
            </a:r>
            <a:r>
              <a:rPr lang="en-US" sz="1800" dirty="0" err="1">
                <a:solidFill>
                  <a:srgbClr val="000000"/>
                </a:solidFill>
                <a:effectLst/>
                <a:latin typeface="Corbel" panose="020B0503020204020204" pitchFamily="34" charset="0"/>
                <a:ea typeface="MS Mincho" panose="02020609040205080304" pitchFamily="49" charset="-128"/>
                <a:cs typeface="Cambria" panose="02040503050406030204" pitchFamily="18" charset="0"/>
              </a:rPr>
              <a:t>recognised</a:t>
            </a:r>
            <a:r>
              <a:rPr lang="en-GB"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some of your skills and the value you add.”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202124"/>
                </a:solidFill>
                <a:effectLst/>
                <a:latin typeface="Corbel" panose="020B0503020204020204" pitchFamily="34" charset="0"/>
                <a:ea typeface="Times New Roman" panose="02020603050405020304" pitchFamily="18" charset="0"/>
                <a:cs typeface="Arial" panose="020B0604020202020204" pitchFamily="34" charset="0"/>
              </a:rPr>
              <a:t>A question to ask yourself is:</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b="1" dirty="0">
                <a:solidFill>
                  <a:srgbClr val="202124"/>
                </a:solidFill>
                <a:effectLst/>
                <a:latin typeface="Corbel" panose="020B0503020204020204" pitchFamily="34" charset="0"/>
                <a:ea typeface="Times New Roman" panose="02020603050405020304" pitchFamily="18" charset="0"/>
                <a:cs typeface="Arial" panose="020B0604020202020204" pitchFamily="34" charset="0"/>
              </a:rPr>
              <a:t>What benefits/value does my organisation get from me being there? </a:t>
            </a:r>
          </a:p>
          <a:p>
            <a:pPr>
              <a:spcAft>
                <a:spcPts val="1000"/>
              </a:spcAft>
            </a:pPr>
            <a:r>
              <a:rPr lang="en-GB" sz="1800" b="1" dirty="0">
                <a:solidFill>
                  <a:srgbClr val="202124"/>
                </a:solidFill>
                <a:effectLst/>
                <a:latin typeface="Corbel" panose="020B0503020204020204" pitchFamily="34" charset="0"/>
                <a:ea typeface="Times New Roman" panose="02020603050405020304" pitchFamily="18" charset="0"/>
                <a:cs typeface="Arial" panose="020B0604020202020204" pitchFamily="34" charset="0"/>
              </a:rPr>
              <a:t>Not the same as your own personal values or a job description</a:t>
            </a:r>
            <a:endParaRPr lang="en-GB" sz="1800" b="1"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202124"/>
                </a:solidFill>
                <a:effectLst/>
                <a:latin typeface="Corbel" panose="020B0503020204020204" pitchFamily="34" charset="0"/>
                <a:ea typeface="Times New Roman" panose="02020603050405020304" pitchFamily="18" charset="0"/>
                <a:cs typeface="Arial" panose="020B0604020202020204" pitchFamily="34"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202124"/>
                </a:solidFill>
                <a:effectLst/>
                <a:latin typeface="Corbel" panose="020B0503020204020204" pitchFamily="34" charset="0"/>
                <a:ea typeface="Times New Roman" panose="02020603050405020304" pitchFamily="18" charset="0"/>
                <a:cs typeface="Arial" panose="020B0604020202020204" pitchFamily="34" charset="0"/>
              </a:rPr>
              <a:t>Men often showcase their value, women talk about their job descriptions – BBC example – men showcasing themselves and each other, tag teams </a:t>
            </a:r>
          </a:p>
          <a:p>
            <a:pPr>
              <a:spcAft>
                <a:spcPts val="1000"/>
              </a:spcAft>
            </a:pPr>
            <a:endParaRPr lang="en-GB" sz="1800" dirty="0">
              <a:solidFill>
                <a:srgbClr val="202124"/>
              </a:solidFill>
              <a:effectLst/>
              <a:latin typeface="Corbel" panose="020B0503020204020204" pitchFamily="34" charset="0"/>
              <a:ea typeface="MS Mincho" panose="02020609040205080304" pitchFamily="49" charset="-128"/>
              <a:cs typeface="Arial" panose="020B0604020202020204" pitchFamily="34" charset="0"/>
            </a:endParaRPr>
          </a:p>
          <a:p>
            <a:pPr>
              <a:spcAft>
                <a:spcPts val="1000"/>
              </a:spcAft>
            </a:pPr>
            <a:r>
              <a:rPr lang="en-GB" sz="1800" dirty="0">
                <a:solidFill>
                  <a:srgbClr val="202124"/>
                </a:solidFill>
                <a:effectLst/>
                <a:latin typeface="Corbel" panose="020B0503020204020204" pitchFamily="34" charset="0"/>
                <a:ea typeface="MS Mincho" panose="02020609040205080304" pitchFamily="49" charset="-128"/>
                <a:cs typeface="Arial" panose="020B0604020202020204" pitchFamily="34" charset="0"/>
              </a:rPr>
              <a:t>2 examples; CEO &amp; Christine Lagarde </a:t>
            </a:r>
          </a:p>
          <a:p>
            <a:pPr>
              <a:spcAft>
                <a:spcPts val="1000"/>
              </a:spcAft>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endParaRPr lang="en-GB" sz="1800" b="1"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16</a:t>
            </a:fld>
            <a:endParaRPr lang="en-GB"/>
          </a:p>
        </p:txBody>
      </p:sp>
    </p:spTree>
    <p:extLst>
      <p:ext uri="{BB962C8B-B14F-4D97-AF65-F5344CB8AC3E}">
        <p14:creationId xmlns:p14="http://schemas.microsoft.com/office/powerpoint/2010/main" val="1455705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rPr>
              <a:t>You use your Personal Value Proposition all the time, very often without even realising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rPr>
              <a:t>Comprises of 3 components: </a:t>
            </a:r>
          </a:p>
          <a:p>
            <a:pPr>
              <a:buFont typeface="Arial" panose="020B0604020202020204" pitchFamily="34" charset="0"/>
              <a:buChar char="•"/>
            </a:pPr>
            <a:r>
              <a:rPr lang="en-GB" sz="1800" dirty="0">
                <a:effectLst/>
                <a:latin typeface="Calibri" panose="020F0502020204030204" pitchFamily="34" charset="0"/>
              </a:rPr>
              <a:t>Who are you? </a:t>
            </a:r>
            <a:endParaRPr lang="en-GB" sz="1800" dirty="0">
              <a:effectLst/>
              <a:latin typeface="ArialMT"/>
            </a:endParaRPr>
          </a:p>
          <a:p>
            <a:pPr>
              <a:buFont typeface="Arial" panose="020B0604020202020204" pitchFamily="34" charset="0"/>
              <a:buChar char="•"/>
            </a:pPr>
            <a:r>
              <a:rPr lang="en-GB" sz="1800" dirty="0">
                <a:effectLst/>
                <a:latin typeface="Calibri" panose="020F0502020204030204" pitchFamily="34" charset="0"/>
              </a:rPr>
              <a:t>What makes you special? </a:t>
            </a:r>
            <a:endParaRPr lang="en-GB" sz="1800" dirty="0">
              <a:effectLst/>
              <a:latin typeface="ArialMT"/>
            </a:endParaRPr>
          </a:p>
          <a:p>
            <a:pPr>
              <a:buFont typeface="Arial" panose="020B0604020202020204" pitchFamily="34" charset="0"/>
              <a:buChar char="•"/>
            </a:pPr>
            <a:r>
              <a:rPr lang="en-GB" sz="1800" dirty="0">
                <a:effectLst/>
                <a:latin typeface="Calibri" panose="020F0502020204030204" pitchFamily="34" charset="0"/>
              </a:rPr>
              <a:t>Where and how do you add value? </a:t>
            </a:r>
            <a:endParaRPr lang="en-GB" sz="1800" dirty="0">
              <a:effectLst/>
              <a:latin typeface="ArialM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17</a:t>
            </a:fld>
            <a:endParaRPr lang="en-GB"/>
          </a:p>
        </p:txBody>
      </p:sp>
    </p:spTree>
    <p:extLst>
      <p:ext uri="{BB962C8B-B14F-4D97-AF65-F5344CB8AC3E}">
        <p14:creationId xmlns:p14="http://schemas.microsoft.com/office/powerpoint/2010/main" val="3090027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Knowing our value requires reflection on who we are &amp; what drives us.</a:t>
            </a:r>
          </a:p>
          <a:p>
            <a:r>
              <a:rPr lang="en-GB" dirty="0"/>
              <a:t>Needs a focus on Head and heart</a:t>
            </a:r>
          </a:p>
          <a:p>
            <a:r>
              <a:rPr lang="en-GB" dirty="0"/>
              <a:t>Here are some of the areas that can help illuminate our thinking </a:t>
            </a:r>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18</a:t>
            </a:fld>
            <a:endParaRPr lang="en-GB"/>
          </a:p>
        </p:txBody>
      </p:sp>
    </p:spTree>
    <p:extLst>
      <p:ext uri="{BB962C8B-B14F-4D97-AF65-F5344CB8AC3E}">
        <p14:creationId xmlns:p14="http://schemas.microsoft.com/office/powerpoint/2010/main" val="39023487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President of the European Central Bank, ranked as </a:t>
            </a:r>
            <a:r>
              <a:rPr lang="en-GB" sz="3200" b="0" i="0" u="none" strike="noStrike" dirty="0">
                <a:solidFill>
                  <a:srgbClr val="A8A9A9"/>
                </a:solidFill>
                <a:effectLst/>
                <a:latin typeface="Open Sans" panose="020B0606030504020204" pitchFamily="34" charset="0"/>
              </a:rPr>
              <a:t>Number two on the 2023 Forbes’ list of The World’s 100 Most Powerful Women</a:t>
            </a:r>
            <a:r>
              <a:rPr lang="en-GB" sz="1800" b="0" i="0" u="none" strike="noStrike" dirty="0">
                <a:solidFill>
                  <a:srgbClr val="000000"/>
                </a:solidFill>
                <a:effectLst/>
                <a:latin typeface="Corbel" panose="020B0503020204020204" pitchFamily="34" charset="0"/>
                <a:cs typeface="Times New Roman" panose="02020603050405020304" pitchFamily="18" charset="0"/>
              </a:rPr>
              <a:t>.</a:t>
            </a: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r>
              <a:rPr lang="en-GB" sz="3200" b="0" i="0" u="none" strike="noStrike" dirty="0">
                <a:solidFill>
                  <a:srgbClr val="333333"/>
                </a:solidFill>
                <a:effectLst/>
                <a:latin typeface="Georgia" panose="02040502050405020303" pitchFamily="18" charset="0"/>
              </a:rPr>
              <a:t>This year’s top listees, European Commission President Ursula von der Leyen (#1))</a:t>
            </a:r>
          </a:p>
          <a:p>
            <a:pPr>
              <a:spcAft>
                <a:spcPts val="1000"/>
              </a:spcAft>
            </a:pPr>
            <a:endPar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Talk through each circle briefly – this is what it looks like in practice</a:t>
            </a:r>
          </a:p>
          <a:p>
            <a:pPr>
              <a:spcAft>
                <a:spcPts val="1000"/>
              </a:spcAft>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The burden of one – she refuses to attend a meeting where she’ll be  the only woman there – she lifts as she climbs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158750" indent="0">
              <a:spcAft>
                <a:spcPts val="1000"/>
              </a:spcAft>
              <a:buFontTx/>
              <a:buNone/>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Need to feel more comfortable at these levels</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158750" indent="0">
              <a:spcAft>
                <a:spcPts val="1000"/>
              </a:spcAft>
              <a:buFontTx/>
              <a:buNone/>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Confidence – is always being prepared</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158750" indent="0">
              <a:spcAft>
                <a:spcPts val="1000"/>
              </a:spcAft>
              <a:buFontTx/>
              <a:buNone/>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b="1" i="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Thoughts and comments?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19</a:t>
            </a:fld>
            <a:endParaRPr lang="en-GB"/>
          </a:p>
        </p:txBody>
      </p:sp>
    </p:spTree>
    <p:extLst>
      <p:ext uri="{BB962C8B-B14F-4D97-AF65-F5344CB8AC3E}">
        <p14:creationId xmlns:p14="http://schemas.microsoft.com/office/powerpoint/2010/main" val="1038247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pPr marL="457200"/>
            <a:r>
              <a:rPr lang="en-US" sz="1200" b="1"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Zoom or in-person ways of working</a:t>
            </a: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 (can rename yourself using the three dots at the top)</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Session is a facilitated and structured conversation – sharing experiences, peer to peer learning, use of break out rooms</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Mute</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Ask questions</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Camera on if speaking</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Regular breaks, Lunch 12.30 – 12.45 </a:t>
            </a:r>
            <a:r>
              <a:rPr lang="en-US" sz="1200" dirty="0" err="1">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ish</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Make sure view is ‘on gallery’ so you can see everyone</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Keep camera on unless slides are shared</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Use </a:t>
            </a:r>
            <a:r>
              <a:rPr lang="en-US" sz="1200" dirty="0" err="1">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chatbox</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I’ll re-admit you if you lose connection – if I lose connection, chat!</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spcAft>
                <a:spcPts val="1000"/>
              </a:spcAft>
              <a:buFont typeface="Wingdings" pitchFamily="2" charset="2"/>
              <a:buChar char=""/>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Comprehensive handout afterwards</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a:p>
            <a:r>
              <a:rPr lang="en-GB" dirty="0"/>
              <a:t>HOW WOULD WE LIKE TO WORK TOGETHER  - I’VE STARTED US OF WITH FOUR WAYS HERE THEY ARE – ARE THERE THINK THERE ARE 4 WAYS – ANY MORE THAT YOU SUGGEST?   </a:t>
            </a:r>
          </a:p>
          <a:p>
            <a:endParaRPr lang="en-GB" dirty="0"/>
          </a:p>
          <a:p>
            <a:r>
              <a:rPr lang="en-GB" dirty="0"/>
              <a:t>INFORMAL </a:t>
            </a:r>
          </a:p>
          <a:p>
            <a:endParaRPr lang="en-GB" dirty="0"/>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CB467A11-B7BC-944C-8971-A3E4BBE4524A}" type="slidenum">
              <a:rPr lang="en-US" smtClean="0"/>
              <a:t>2</a:t>
            </a:fld>
            <a:endParaRPr lang="en-US"/>
          </a:p>
        </p:txBody>
      </p:sp>
    </p:spTree>
    <p:extLst>
      <p:ext uri="{BB962C8B-B14F-4D97-AF65-F5344CB8AC3E}">
        <p14:creationId xmlns:p14="http://schemas.microsoft.com/office/powerpoint/2010/main" val="2075918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000"/>
              </a:spcAft>
            </a:pPr>
            <a:r>
              <a:rPr lang="en-GB" sz="12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200" b="1" dirty="0">
                <a:solidFill>
                  <a:srgbClr val="000000"/>
                </a:solidFill>
                <a:effectLst/>
                <a:highlight>
                  <a:srgbClr val="FFFF00"/>
                </a:highlight>
                <a:latin typeface="Corbel" panose="020B0503020204020204" pitchFamily="34" charset="0"/>
                <a:ea typeface="Times New Roman" panose="02020603050405020304" pitchFamily="18" charset="0"/>
                <a:cs typeface="Times New Roman" panose="02020603050405020304" pitchFamily="18" charset="0"/>
              </a:rPr>
              <a:t>Activity: </a:t>
            </a:r>
            <a:r>
              <a:rPr lang="en-GB" sz="1200" dirty="0">
                <a:solidFill>
                  <a:srgbClr val="000000"/>
                </a:solidFill>
                <a:effectLst/>
                <a:highlight>
                  <a:srgbClr val="FFFF00"/>
                </a:highlight>
                <a:latin typeface="Corbel" panose="020B0503020204020204" pitchFamily="34" charset="0"/>
                <a:ea typeface="Times New Roman" panose="02020603050405020304" pitchFamily="18" charset="0"/>
                <a:cs typeface="Times New Roman" panose="02020603050405020304" pitchFamily="18" charset="0"/>
              </a:rPr>
              <a:t>Value proposition of women leadership</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GB" sz="1200" dirty="0">
                <a:solidFill>
                  <a:srgbClr val="000000"/>
                </a:solidFill>
                <a:effectLst/>
                <a:highlight>
                  <a:srgbClr val="FFFF00"/>
                </a:highlight>
                <a:latin typeface="Corbel" panose="020B0503020204020204" pitchFamily="34" charset="0"/>
                <a:ea typeface="Times New Roman" panose="02020603050405020304" pitchFamily="18" charset="0"/>
                <a:cs typeface="Times New Roman" panose="02020603050405020304" pitchFamily="18" charset="0"/>
              </a:rPr>
              <a:t>Small groups with feedback and facilitated discussion.</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Wingdings" pitchFamily="2" charset="2"/>
              <a:buChar char=""/>
            </a:pPr>
            <a:r>
              <a:rPr lang="en-GB" sz="1200" dirty="0">
                <a:solidFill>
                  <a:srgbClr val="000000"/>
                </a:solidFill>
                <a:effectLst/>
                <a:highlight>
                  <a:srgbClr val="FFFF00"/>
                </a:highlight>
                <a:latin typeface="Corbel" panose="020B0503020204020204" pitchFamily="34" charset="0"/>
                <a:ea typeface="Times New Roman" panose="02020603050405020304" pitchFamily="18" charset="0"/>
                <a:cs typeface="Times New Roman" panose="02020603050405020304" pitchFamily="18" charset="0"/>
              </a:rPr>
              <a:t>In feedback, note gender stereotyping – theirs and others.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spcAft>
                <a:spcPts val="1000"/>
              </a:spcAft>
              <a:buFont typeface="Wingdings" pitchFamily="2" charset="2"/>
              <a:buChar char=""/>
            </a:pPr>
            <a:r>
              <a:rPr lang="en-GB" sz="1200" dirty="0">
                <a:solidFill>
                  <a:srgbClr val="000000"/>
                </a:solidFill>
                <a:effectLst/>
                <a:highlight>
                  <a:srgbClr val="FFFF00"/>
                </a:highlight>
                <a:latin typeface="Corbel" panose="020B0503020204020204" pitchFamily="34" charset="0"/>
                <a:ea typeface="Times New Roman" panose="02020603050405020304" pitchFamily="18" charset="0"/>
                <a:cs typeface="Times New Roman" panose="02020603050405020304" pitchFamily="18" charset="0"/>
              </a:rPr>
              <a:t>Start crafting own leadership value proposition</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a:p>
            <a:endParaRPr lang="en-GB" dirty="0"/>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Allow 12-15 minutes in 4 groups – each group will be asked to report back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000000"/>
                </a:solidFill>
                <a:effectLst/>
                <a:highlight>
                  <a:srgbClr val="FFFF00"/>
                </a:highlight>
                <a:latin typeface="Corbel" panose="020B0503020204020204" pitchFamily="34" charset="0"/>
                <a:ea typeface="Times New Roman" panose="02020603050405020304" pitchFamily="18" charset="0"/>
                <a:cs typeface="Times New Roman" panose="02020603050405020304" pitchFamily="18" charset="0"/>
              </a:rPr>
              <a:t>KEY HERE TO MAKE NOTES – OFTEN PROVIDES KEY CONTENT FOR THE REST OF THE DAY</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How much of the lists are leadership behaviour and how much are women’s leadership behaviours?</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Have they fallen into stereotyping? Need to find a different way of  thinking about leadership – Balanced Leadership is what we need to be moving towards.</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000000"/>
                </a:solidFill>
                <a:effectLst/>
                <a:highlight>
                  <a:srgbClr val="FFFF00"/>
                </a:highlight>
                <a:latin typeface="Corbel" panose="020B0503020204020204" pitchFamily="34" charset="0"/>
                <a:ea typeface="Times New Roman" panose="02020603050405020304" pitchFamily="18" charset="0"/>
                <a:cs typeface="Times New Roman" panose="02020603050405020304" pitchFamily="18" charset="0"/>
              </a:rPr>
              <a:t>SELF REFLECTION MOMENT – SWITCH OFF CAMERAS AND MAKE SOME NOTES</a:t>
            </a: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allow 5 minutes. Take feedback – how easy did you find it?</a:t>
            </a:r>
          </a:p>
          <a:p>
            <a:pPr>
              <a:spcAft>
                <a:spcPts val="1000"/>
              </a:spcAft>
            </a:pPr>
            <a:endParaRPr lang="en-GB"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What do you offer as a leader that sets you apart?</a:t>
            </a: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What values and beliefs do you hold that drive your behaviours?</a:t>
            </a: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What is your vision for the future of your team and the individuals who comprise your team?</a:t>
            </a:r>
          </a:p>
          <a:p>
            <a:pPr>
              <a:spcAft>
                <a:spcPts val="1000"/>
              </a:spcAft>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20</a:t>
            </a:fld>
            <a:endParaRPr lang="en-GB"/>
          </a:p>
        </p:txBody>
      </p:sp>
    </p:spTree>
    <p:extLst>
      <p:ext uri="{BB962C8B-B14F-4D97-AF65-F5344CB8AC3E}">
        <p14:creationId xmlns:p14="http://schemas.microsoft.com/office/powerpoint/2010/main" val="39702538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fort comments </a:t>
            </a:r>
          </a:p>
        </p:txBody>
      </p:sp>
    </p:spTree>
    <p:extLst>
      <p:ext uri="{BB962C8B-B14F-4D97-AF65-F5344CB8AC3E}">
        <p14:creationId xmlns:p14="http://schemas.microsoft.com/office/powerpoint/2010/main" val="1498126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A feedback exercise where you ask one specific question, collate the responses and then weave a narrative about yourself. Very, very powerful to do – captures your value as others see it. This can be a very useful mirror and the examples given bring things to life.</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457200" algn="just"/>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lgn="just">
              <a:buFont typeface="+mj-lt"/>
              <a:buAutoNum type="alphaUcPeriod"/>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Identify your personal strengths by asking people for stories of you at your best. </a:t>
            </a:r>
            <a:r>
              <a:rPr lang="en-US" sz="1800" dirty="0">
                <a:effectLst/>
                <a:latin typeface="Corbel" panose="020B0503020204020204" pitchFamily="34" charset="0"/>
                <a:ea typeface="MS Mincho" panose="02020609040205080304" pitchFamily="49" charset="-128"/>
                <a:cs typeface="Times New Roman" panose="02020603050405020304" pitchFamily="18" charset="0"/>
              </a:rPr>
              <a:t>The stories can be anything: work-related, personal experiences, achievements, as long as they represent you at your best.</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lgn="just">
              <a:buFont typeface="+mj-lt"/>
              <a:buAutoNum type="alphaUcPeriod"/>
            </a:pPr>
            <a:r>
              <a:rPr lang="en-US" sz="1800" dirty="0">
                <a:effectLst/>
                <a:latin typeface="Corbel" panose="020B0503020204020204" pitchFamily="34" charset="0"/>
                <a:ea typeface="MS Mincho" panose="02020609040205080304" pitchFamily="49" charset="-128"/>
                <a:cs typeface="Times New Roman" panose="02020603050405020304" pitchFamily="18" charset="0"/>
              </a:rPr>
              <a:t>Organize your stories to pull out insights and your strengths</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lgn="just">
              <a:spcAft>
                <a:spcPts val="1000"/>
              </a:spcAft>
              <a:buFont typeface="+mj-lt"/>
              <a:buAutoNum type="alphaUcPeriod"/>
            </a:pPr>
            <a:r>
              <a:rPr lang="en-US" sz="1800" dirty="0">
                <a:effectLst/>
                <a:latin typeface="Corbel" panose="020B0503020204020204" pitchFamily="34" charset="0"/>
                <a:ea typeface="MS Mincho" panose="02020609040205080304" pitchFamily="49" charset="-128"/>
                <a:cs typeface="Times New Roman" panose="02020603050405020304" pitchFamily="18" charset="0"/>
              </a:rPr>
              <a:t>Make an action plan to build on them.</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lgn="just">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p>
          <a:p>
            <a:pPr algn="just">
              <a:spcAft>
                <a:spcPts val="1000"/>
              </a:spcAft>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lgn="just">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Very useful for adding to your own value proposition, it provides insights into your presence and impact of you on others</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lgn="just">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457200" algn="just">
              <a:spcAft>
                <a:spcPts val="1000"/>
              </a:spcAft>
            </a:pP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Example of the question to email. Refer people to the HBR link at this point on the slide </a:t>
            </a:r>
            <a:r>
              <a:rPr lang="en-US" sz="1800" u="sng" dirty="0">
                <a:solidFill>
                  <a:srgbClr val="0000FF"/>
                </a:solidFill>
                <a:effectLst/>
                <a:latin typeface="Corbel" panose="020B0503020204020204" pitchFamily="34" charset="0"/>
                <a:ea typeface="MS Mincho" panose="02020609040205080304" pitchFamily="49" charset="-128"/>
                <a:cs typeface="Cambria" panose="02040503050406030204" pitchFamily="18" charset="0"/>
                <a:hlinkClick r:id="rId3"/>
              </a:rPr>
              <a:t>https://hbr.org/2005/01/how-to-play-to-your-strengths</a:t>
            </a:r>
            <a:r>
              <a:rPr lang="en-US" sz="1800" dirty="0">
                <a:solidFill>
                  <a:srgbClr val="000000"/>
                </a:solidFill>
                <a:effectLst/>
                <a:latin typeface="Corbel" panose="020B0503020204020204" pitchFamily="34" charset="0"/>
                <a:ea typeface="MS Mincho" panose="02020609040205080304" pitchFamily="49" charset="-128"/>
                <a:cs typeface="Cambria" panose="020405030504060302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22</a:t>
            </a:fld>
            <a:endParaRPr lang="en-GB"/>
          </a:p>
        </p:txBody>
      </p:sp>
    </p:spTree>
    <p:extLst>
      <p:ext uri="{BB962C8B-B14F-4D97-AF65-F5344CB8AC3E}">
        <p14:creationId xmlns:p14="http://schemas.microsoft.com/office/powerpoint/2010/main" val="25472866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57925" cy="3519487"/>
          </a:xfrm>
        </p:spPr>
      </p:sp>
      <p:sp>
        <p:nvSpPr>
          <p:cNvPr id="3" name="Notes Placeholder 2"/>
          <p:cNvSpPr>
            <a:spLocks noGrp="1"/>
          </p:cNvSpPr>
          <p:nvPr>
            <p:ph type="body" idx="1"/>
          </p:nvPr>
        </p:nvSpPr>
        <p:spPr/>
        <p:txBody>
          <a:bodyPr/>
          <a:lstStyle/>
          <a:p>
            <a:r>
              <a:rPr lang="en-GB" sz="1800" b="1" dirty="0">
                <a:effectLst/>
                <a:latin typeface="Calibri" panose="020F0502020204030204" pitchFamily="34" charset="0"/>
                <a:ea typeface="Calibri" panose="020F0502020204030204" pitchFamily="34" charset="0"/>
                <a:cs typeface="Times New Roman" panose="02020603050405020304" pitchFamily="18" charset="0"/>
              </a:rPr>
              <a:t>Finding Your Voice as a Leader: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different leadership styles and their effectiveness in diverse settings.</a:t>
            </a: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Discuss the importance of authenticity and integrity in leadership.</a:t>
            </a: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Provide practical tips for developing and expressing your leadership voice with confidence.</a:t>
            </a:r>
          </a:p>
          <a:p>
            <a:pPr marL="342900" lvl="0" indent="-342900">
              <a:buSzPts val="1000"/>
              <a:buFont typeface="Symbol" pitchFamily="2" charset="2"/>
              <a:buChar char=""/>
              <a:tabLst>
                <a:tab pos="457200"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spcAft>
                <a:spcPts val="1000"/>
              </a:spcAft>
              <a:buFontTx/>
              <a:buNone/>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158750" indent="0">
              <a:spcAft>
                <a:spcPts val="1000"/>
              </a:spcAft>
              <a:buFontTx/>
              <a:buNone/>
            </a:pPr>
            <a:r>
              <a:rPr lang="en-GB" sz="18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158750" indent="0">
              <a:spcAft>
                <a:spcPts val="1000"/>
              </a:spcAft>
              <a:buFontTx/>
              <a:buNone/>
            </a:pPr>
            <a:r>
              <a:rPr lang="en-GB" sz="18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buFont typeface="+mj-lt"/>
              <a:buAutoNum type="arabicPeriod"/>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Know your value and your worth is the first essential step. Keep asking, what’s your value? Then own your worth and know your own value, important personally and professionally.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0" indent="0">
              <a:buFontTx/>
              <a:buNone/>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spcAft>
                <a:spcPts val="1000"/>
              </a:spcAft>
              <a:buFont typeface="+mj-lt"/>
              <a:buAutoNum type="arabicPeriod"/>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Decide how you want to show up in the world. How are you going to show up in the world? How you show up matters – Jane Campion quote – ‘Act as if what you do makes a difference – because it does’</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158750" indent="0">
              <a:spcAft>
                <a:spcPts val="1000"/>
              </a:spcAft>
              <a:buFontTx/>
              <a:buNone/>
            </a:pPr>
            <a:r>
              <a:rPr lang="en-GB" sz="18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About paying attention and acting intentionally – decide what you want people to be thinking and saying about you. You get to choose and that is what the next section is going to focus on.</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158750" indent="0">
              <a:spcAft>
                <a:spcPts val="1000"/>
              </a:spcAft>
              <a:buFontTx/>
              <a:buNone/>
            </a:pPr>
            <a:r>
              <a:rPr lang="en-GB" sz="18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158750" indent="0">
              <a:spcAft>
                <a:spcPts val="1000"/>
              </a:spcAft>
              <a:buFontTx/>
              <a:buNone/>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Leadership Styles</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E0A49609-3BAF-2346-8D6F-B8371CE4F38D}" type="slidenum">
              <a:rPr lang="en-GB" smtClean="0"/>
              <a:t>23</a:t>
            </a:fld>
            <a:endParaRPr lang="en-GB"/>
          </a:p>
        </p:txBody>
      </p:sp>
    </p:spTree>
    <p:extLst>
      <p:ext uri="{BB962C8B-B14F-4D97-AF65-F5344CB8AC3E}">
        <p14:creationId xmlns:p14="http://schemas.microsoft.com/office/powerpoint/2010/main" val="32300469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 what is does it mean to be a female leader?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Integrating leadership is challenging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hlinkClick r:id="rId3"/>
              </a:rPr>
              <a:t>https://leadershipcircle.com/wp-content/uploads/2022/03/Research-on-Female-and-Male-Leaders-White-Paper-2022-03-17.pdf</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 what is does it mean to be a female leader? I worked with Jacinda Ardern In the Cabinet Office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Integrating leadership is challenging </a:t>
            </a:r>
          </a:p>
          <a:p>
            <a:endParaRPr lang="en-GB" dirty="0"/>
          </a:p>
        </p:txBody>
      </p:sp>
      <p:sp>
        <p:nvSpPr>
          <p:cNvPr id="4" name="Slide Number Placeholder 3"/>
          <p:cNvSpPr>
            <a:spLocks noGrp="1"/>
          </p:cNvSpPr>
          <p:nvPr>
            <p:ph type="sldNum" sz="quarter" idx="10"/>
          </p:nvPr>
        </p:nvSpPr>
        <p:spPr/>
        <p:txBody>
          <a:bodyPr/>
          <a:lstStyle/>
          <a:p>
            <a:fld id="{1E56D1AA-C225-4CF5-973C-FEB1F4A98190}" type="slidenum">
              <a:rPr lang="en-GB" smtClean="0"/>
              <a:t>24</a:t>
            </a:fld>
            <a:endParaRPr lang="en-GB"/>
          </a:p>
        </p:txBody>
      </p:sp>
    </p:spTree>
    <p:extLst>
      <p:ext uri="{BB962C8B-B14F-4D97-AF65-F5344CB8AC3E}">
        <p14:creationId xmlns:p14="http://schemas.microsoft.com/office/powerpoint/2010/main" val="6041493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a:spcAft>
                <a:spcPts val="1000"/>
              </a:spcAft>
            </a:pPr>
            <a:r>
              <a:rPr lang="en-GB" sz="18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Global study of what people wanted to see in their leaders</a:t>
            </a:r>
          </a:p>
          <a:p>
            <a:pPr>
              <a:spcAft>
                <a:spcPts val="1000"/>
              </a:spcAft>
            </a:pPr>
            <a:r>
              <a:rPr lang="en-GB" sz="1800" b="1" dirty="0" err="1">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Anthena</a:t>
            </a:r>
            <a:r>
              <a:rPr lang="en-GB" sz="1800" b="1"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 the Greek Goodness of Wisdom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Wise and considerate leadership, based on the Athena Doctrine – the era of inclusive, </a:t>
            </a:r>
            <a:r>
              <a:rPr lang="en-GB" sz="18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balanced </a:t>
            </a: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leadership t</a:t>
            </a:r>
            <a:r>
              <a:rPr lang="en-GB" sz="2800" b="0" i="0" u="none" strike="noStrike" dirty="0">
                <a:solidFill>
                  <a:srgbClr val="CCCCCC"/>
                </a:solidFill>
                <a:effectLst/>
                <a:latin typeface="Open Sans" panose="020B0606030504020204" pitchFamily="34" charset="0"/>
              </a:rPr>
              <a:t>he (Athena Doctrine is the </a:t>
            </a:r>
            <a:r>
              <a:rPr lang="en-GB" sz="2800" b="1" i="0" u="none" strike="noStrike" dirty="0">
                <a:solidFill>
                  <a:srgbClr val="CCCCCC"/>
                </a:solidFill>
                <a:effectLst/>
                <a:latin typeface="Open Sans" panose="020B0606030504020204" pitchFamily="34" charset="0"/>
              </a:rPr>
              <a:t>theory</a:t>
            </a:r>
            <a:r>
              <a:rPr lang="en-GB" sz="2800" b="0" i="0" u="none" strike="noStrike" dirty="0">
                <a:solidFill>
                  <a:srgbClr val="CCCCCC"/>
                </a:solidFill>
                <a:effectLst/>
                <a:latin typeface="Open Sans" panose="020B0606030504020204" pitchFamily="34" charset="0"/>
              </a:rPr>
              <a:t> that </a:t>
            </a:r>
            <a:r>
              <a:rPr lang="en-GB" sz="2800" b="1" i="0" u="none" strike="noStrike" dirty="0">
                <a:solidFill>
                  <a:srgbClr val="CCCCCC"/>
                </a:solidFill>
                <a:effectLst/>
                <a:latin typeface="Open Sans" panose="020B0606030504020204" pitchFamily="34" charset="0"/>
              </a:rPr>
              <a:t>women</a:t>
            </a:r>
            <a:r>
              <a:rPr lang="en-GB" sz="2800" b="0" i="0" u="none" strike="noStrike" dirty="0">
                <a:solidFill>
                  <a:srgbClr val="CCCCCC"/>
                </a:solidFill>
                <a:effectLst/>
                <a:latin typeface="Open Sans" panose="020B0606030504020204" pitchFamily="34" charset="0"/>
              </a:rPr>
              <a:t> and the men that think like woman will lead the way in to a brighter and better future where people work together for a </a:t>
            </a:r>
            <a:r>
              <a:rPr lang="en-GB" sz="2800" b="1" i="0" u="none" strike="noStrike" dirty="0">
                <a:solidFill>
                  <a:srgbClr val="CCCCCC"/>
                </a:solidFill>
                <a:effectLst/>
                <a:latin typeface="Open Sans" panose="020B0606030504020204" pitchFamily="34" charset="0"/>
              </a:rPr>
              <a:t>common good</a:t>
            </a:r>
            <a:r>
              <a:rPr lang="en-GB" sz="2800" b="0" i="0" u="none" strike="noStrike" dirty="0">
                <a:solidFill>
                  <a:srgbClr val="CCCCCC"/>
                </a:solidFill>
                <a:effectLst/>
                <a:latin typeface="Open Sans" panose="020B0606030504020204" pitchFamily="34" charset="0"/>
              </a:rPr>
              <a:t>.)</a:t>
            </a:r>
            <a:endParaRPr lang="en-GB" sz="1800" b="0" i="0" u="none" strike="noStrike" dirty="0">
              <a:solidFill>
                <a:srgbClr val="000000"/>
              </a:solidFill>
              <a:effectLst/>
              <a:latin typeface="Corbel" panose="020B0503020204020204" pitchFamily="34" charset="0"/>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A big global study in 2013 (64,000) has evolved to data from over 100,000 people now, it’s how people want to be led. </a:t>
            </a:r>
          </a:p>
          <a:p>
            <a:pPr>
              <a:spcAft>
                <a:spcPts val="1000"/>
              </a:spcAft>
            </a:pPr>
            <a:endPar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endParaRPr>
          </a:p>
          <a:p>
            <a:pPr>
              <a:spcAft>
                <a:spcPts val="1000"/>
              </a:spcAf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Talk through the values:</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spcAft>
                <a:spcPts val="1000"/>
              </a:spcAft>
              <a:tabLst>
                <a:tab pos="457200" algn="l"/>
              </a:tabLst>
            </a:pP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Being human  &amp; authentic – vulnerability the courage to be human and make mistakes. Reference work of </a:t>
            </a:r>
            <a:r>
              <a:rPr lang="en-GB" sz="1800" dirty="0" err="1">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Brene</a:t>
            </a: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Brown here. </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GB" sz="1800" b="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Leadership Authenticity</a:t>
            </a: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 essential constraints linked to role responsibility – refer to Herminia Ibarra article </a:t>
            </a:r>
            <a:r>
              <a:rPr lang="en-GB" sz="1800" u="sng" dirty="0">
                <a:solidFill>
                  <a:srgbClr val="0000FF"/>
                </a:solidFill>
                <a:effectLst/>
                <a:latin typeface="Corbel" panose="020B0503020204020204" pitchFamily="34" charset="0"/>
                <a:ea typeface="Times New Roman" panose="02020603050405020304" pitchFamily="18" charset="0"/>
                <a:cs typeface="Times New Roman" panose="02020603050405020304" pitchFamily="18" charset="0"/>
                <a:hlinkClick r:id="rId3"/>
              </a:rPr>
              <a:t>https://hbr.org/2015/01/the-authenticity-paradox</a:t>
            </a:r>
            <a:r>
              <a:rPr lang="en-GB" sz="18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 </a:t>
            </a:r>
            <a:r>
              <a:rPr lang="en-US" sz="1800" b="1" dirty="0">
                <a:solidFill>
                  <a:srgbClr val="282828"/>
                </a:solidFill>
                <a:effectLst/>
                <a:latin typeface="Corbel" panose="020B0503020204020204" pitchFamily="34" charset="0"/>
                <a:ea typeface="MS Mincho" panose="02020609040205080304" pitchFamily="49" charset="-128"/>
                <a:cs typeface="Times New Roman" panose="02020603050405020304" pitchFamily="18" charset="0"/>
              </a:rPr>
              <a:t>“Being authentic doesn’t mean that you can be held up to the light and people can see right through you.” Professional authenticity – other areas of your life may not need to be with you all the time! Different sides of ourselves at different times</a:t>
            </a:r>
          </a:p>
          <a:p>
            <a:pPr>
              <a:spcAft>
                <a:spcPts val="1000"/>
              </a:spcAft>
            </a:pPr>
            <a:endParaRPr lang="en-US" sz="1800" b="1" u="sng" dirty="0">
              <a:solidFill>
                <a:srgbClr val="282828"/>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r>
              <a:rPr lang="en-GB" sz="1800" b="1" u="sng"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Plenary discussion</a:t>
            </a:r>
            <a:endParaRPr lang="en-GB" sz="1800" u="sng" dirty="0">
              <a:effectLst/>
              <a:latin typeface="Lucida Sans Unicode" panose="020B0602030504020204" pitchFamily="34" charset="0"/>
              <a:ea typeface="MS Mincho" panose="02020609040205080304" pitchFamily="49" charset="-128"/>
              <a:cs typeface="Times New Roman" panose="02020603050405020304" pitchFamily="18" charset="0"/>
            </a:endParaRPr>
          </a:p>
          <a:p>
            <a:pPr marL="342900" lvl="0" indent="-342900">
              <a:spcAft>
                <a:spcPts val="1000"/>
              </a:spcAft>
              <a:buFont typeface="Wingdings" pitchFamily="2" charset="2"/>
              <a:buChar char=""/>
            </a:pPr>
            <a:r>
              <a:rPr lang="en-GB" sz="1800" i="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What’s missing? Being good at decision-making – </a:t>
            </a:r>
            <a:r>
              <a:rPr lang="en-GB" sz="1800" i="1" dirty="0" err="1">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committes</a:t>
            </a:r>
            <a:r>
              <a:rPr lang="en-GB" sz="1800" i="1"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slow stuff down, not everyone wants to be consulted if  - can set up a quick b/o room to discuss anything that comes up, take answers and link everything to their value proposition</a:t>
            </a:r>
          </a:p>
          <a:p>
            <a:pPr marL="342900" lvl="0" indent="-342900">
              <a:spcAft>
                <a:spcPts val="1000"/>
              </a:spcAft>
              <a:buFont typeface="Wingdings" pitchFamily="2" charset="2"/>
              <a:buChar char=""/>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25</a:t>
            </a:fld>
            <a:endParaRPr lang="en-GB"/>
          </a:p>
        </p:txBody>
      </p:sp>
    </p:spTree>
    <p:extLst>
      <p:ext uri="{BB962C8B-B14F-4D97-AF65-F5344CB8AC3E}">
        <p14:creationId xmlns:p14="http://schemas.microsoft.com/office/powerpoint/2010/main" val="257299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0" i="0" u="none" strike="noStrike" dirty="0" err="1">
                <a:solidFill>
                  <a:srgbClr val="505050"/>
                </a:solidFill>
                <a:effectLst/>
                <a:latin typeface="GT America"/>
              </a:rPr>
              <a:t>Sk</a:t>
            </a:r>
            <a:r>
              <a:rPr lang="en-GB" b="0" i="0" u="none" strike="noStrike" dirty="0">
                <a:solidFill>
                  <a:srgbClr val="505050"/>
                </a:solidFill>
                <a:effectLst/>
                <a:latin typeface="GT America"/>
              </a:rPr>
              <a:t> Extensive research shows that women are viewed as more effective leaders. </a:t>
            </a:r>
          </a:p>
          <a:p>
            <a:pPr marL="171450" indent="-171450">
              <a:buFont typeface="Arial" panose="020B0604020202020204" pitchFamily="34" charset="0"/>
              <a:buChar char="•"/>
            </a:pPr>
            <a:r>
              <a:rPr lang="en-GB" b="0" i="0" u="none" strike="noStrike" dirty="0">
                <a:solidFill>
                  <a:srgbClr val="505050"/>
                </a:solidFill>
                <a:effectLst/>
                <a:latin typeface="GT America"/>
              </a:rPr>
              <a:t>On the screen you’ll see an analysis of thousands of 360-degree reviews, women outscored men on 17 of the 19 capabilities that differentiate excellent leaders from average or poor ones.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u="none" strike="noStrike" dirty="0">
                <a:solidFill>
                  <a:srgbClr val="505050"/>
                </a:solidFill>
                <a:effectLst/>
                <a:latin typeface="GT America"/>
              </a:rPr>
              <a:t>“Female leaders show up in a noticeably differ</a:t>
            </a:r>
            <a:r>
              <a:rPr lang="en-GB" b="0" i="0" u="none" strike="noStrike" dirty="0">
                <a:solidFill>
                  <a:srgbClr val="282828"/>
                </a:solidFill>
                <a:effectLst/>
                <a:latin typeface="Tiempos Text"/>
              </a:rPr>
              <a:t> women were rated as excelling in taking initiative, acting with resilience, practising self-development, driving for results, and displaying high integrity and honesty. They were thought to be more effective in 84% of the competencies we most frequently measure.</a:t>
            </a:r>
          </a:p>
          <a:p>
            <a:r>
              <a:rPr lang="en-GB" b="0" i="0" u="none" strike="noStrike" dirty="0">
                <a:solidFill>
                  <a:srgbClr val="282828"/>
                </a:solidFill>
                <a:effectLst/>
                <a:latin typeface="Tiempos Text"/>
              </a:rPr>
              <a:t>According to our updated data, men were rated as being better capabilities </a:t>
            </a:r>
          </a:p>
          <a:p>
            <a:pPr marL="228600" indent="-228600">
              <a:buAutoNum type="arabicPeriod"/>
            </a:pPr>
            <a:r>
              <a:rPr lang="en-GB" b="0" i="0" u="none" strike="noStrike" dirty="0">
                <a:solidFill>
                  <a:srgbClr val="282828"/>
                </a:solidFill>
                <a:effectLst/>
                <a:latin typeface="Tiempos Text"/>
              </a:rPr>
              <a:t>”develops strategic perspective” and </a:t>
            </a:r>
          </a:p>
          <a:p>
            <a:pPr marL="228600" indent="-228600">
              <a:buAutoNum type="arabicPeriod"/>
            </a:pPr>
            <a:r>
              <a:rPr lang="en-GB" b="0" i="0" u="none" strike="noStrike" dirty="0">
                <a:solidFill>
                  <a:srgbClr val="282828"/>
                </a:solidFill>
                <a:effectLst/>
                <a:latin typeface="Tiempos Text"/>
              </a:rPr>
              <a:t>. “technical or professional expertise,” which were the same capabilities where they earned higher ratings in our original research as well.</a:t>
            </a:r>
          </a:p>
          <a:p>
            <a:r>
              <a:rPr lang="en-GB" b="0" i="0" u="none" strike="noStrike" dirty="0">
                <a:solidFill>
                  <a:srgbClr val="282828"/>
                </a:solidFill>
                <a:effectLst/>
                <a:latin typeface="Tiempos Text"/>
              </a:rPr>
              <a:t>SO, WHAT’S GOING ON HERE? IS THERE A MISMATCH BETWEEN OUR SELF-PERCEPTION AS WOMEN AND HOW WE ARE PERCEIVED BY OTHERS?	 </a:t>
            </a:r>
          </a:p>
          <a:p>
            <a:r>
              <a:rPr lang="en-GB" b="0" i="0" u="none" strike="noStrike" dirty="0">
                <a:solidFill>
                  <a:srgbClr val="282828"/>
                </a:solidFill>
                <a:effectLst/>
                <a:latin typeface="Tiempos Text"/>
              </a:rPr>
              <a:t>LINKS TO CONFIDENCE _ WE”LL BE LOOKING AT LATER </a:t>
            </a:r>
          </a:p>
          <a:p>
            <a:endParaRPr lang="en-GB" b="0" i="0" u="none" strike="noStrike" dirty="0">
              <a:solidFill>
                <a:srgbClr val="282828"/>
              </a:solidFill>
              <a:effectLst/>
              <a:latin typeface="Tiempos Text"/>
            </a:endParaRPr>
          </a:p>
          <a:p>
            <a:pPr marL="342917" indent="-342917">
              <a:lnSpc>
                <a:spcPct val="120000"/>
              </a:lnSpc>
              <a:spcBef>
                <a:spcPct val="0"/>
              </a:spcBef>
              <a:spcAft>
                <a:spcPts val="600"/>
              </a:spcAft>
              <a:buClr>
                <a:srgbClr val="39866D"/>
              </a:buClr>
              <a:buFont typeface="Wingdings" pitchFamily="2" charset="2"/>
              <a:buChar char="§"/>
            </a:pPr>
            <a:endParaRPr lang="en-GB" sz="1200" dirty="0">
              <a:latin typeface="Corbel" panose="020B0503020204020204" pitchFamily="34" charset="0"/>
            </a:endParaRPr>
          </a:p>
          <a:p>
            <a:pPr marL="342917" indent="-342917">
              <a:lnSpc>
                <a:spcPct val="120000"/>
              </a:lnSpc>
              <a:spcBef>
                <a:spcPct val="0"/>
              </a:spcBef>
              <a:spcAft>
                <a:spcPts val="600"/>
              </a:spcAft>
              <a:buClr>
                <a:srgbClr val="39866D"/>
              </a:buClr>
              <a:buFont typeface="Wingdings" pitchFamily="2" charset="2"/>
              <a:buChar char="§"/>
            </a:pPr>
            <a:r>
              <a:rPr lang="en-GB" sz="1200" dirty="0">
                <a:latin typeface="Corbel" panose="020B0503020204020204" pitchFamily="34" charset="0"/>
              </a:rPr>
              <a:t>Analysis of 360-degree feedback. </a:t>
            </a:r>
          </a:p>
          <a:p>
            <a:pPr marL="342917" indent="-342917">
              <a:lnSpc>
                <a:spcPct val="120000"/>
              </a:lnSpc>
              <a:spcBef>
                <a:spcPct val="0"/>
              </a:spcBef>
              <a:spcAft>
                <a:spcPts val="600"/>
              </a:spcAft>
              <a:buClr>
                <a:srgbClr val="39866D"/>
              </a:buClr>
              <a:buFont typeface="Wingdings" pitchFamily="2" charset="2"/>
              <a:buChar char="§"/>
            </a:pPr>
            <a:r>
              <a:rPr lang="en-GB" sz="1200" b="1" dirty="0">
                <a:latin typeface="Corbel" panose="020B0503020204020204" pitchFamily="34" charset="0"/>
              </a:rPr>
              <a:t>Women outscored men on 17 of the 19 capabilities, differentiating excellent leaders from average or poor ones.</a:t>
            </a:r>
            <a:endParaRPr lang="en-GB" sz="1200" dirty="0">
              <a:latin typeface="Corbel" panose="020B0503020204020204" pitchFamily="34" charset="0"/>
            </a:endParaRPr>
          </a:p>
          <a:p>
            <a:pPr marL="342917" indent="-342917">
              <a:lnSpc>
                <a:spcPct val="120000"/>
              </a:lnSpc>
              <a:spcBef>
                <a:spcPct val="0"/>
              </a:spcBef>
              <a:spcAft>
                <a:spcPts val="600"/>
              </a:spcAft>
              <a:buClr>
                <a:srgbClr val="39866D"/>
              </a:buClr>
              <a:buFont typeface="Wingdings" pitchFamily="2" charset="2"/>
              <a:buChar char="§"/>
            </a:pPr>
            <a:r>
              <a:rPr lang="en-GB" sz="1200" dirty="0">
                <a:latin typeface="Corbel" panose="020B0503020204020204" pitchFamily="34" charset="0"/>
              </a:rPr>
              <a:t>Women were rated as excelling in taking initiative, acting with resilience, practising self-development, driving for results, and displaying high integrity and honesty. </a:t>
            </a:r>
          </a:p>
          <a:p>
            <a:pPr marL="342917" indent="-342917">
              <a:lnSpc>
                <a:spcPct val="120000"/>
              </a:lnSpc>
              <a:spcBef>
                <a:spcPct val="0"/>
              </a:spcBef>
              <a:spcAft>
                <a:spcPts val="600"/>
              </a:spcAft>
              <a:buClr>
                <a:srgbClr val="39866D"/>
              </a:buClr>
              <a:buFont typeface="Wingdings" pitchFamily="2" charset="2"/>
              <a:buChar char="§"/>
            </a:pPr>
            <a:r>
              <a:rPr lang="en-GB" sz="1200" dirty="0">
                <a:latin typeface="Corbel" panose="020B0503020204020204" pitchFamily="34" charset="0"/>
              </a:rPr>
              <a:t>They were more effective in 84% of the most frequently measured competencies.</a:t>
            </a:r>
          </a:p>
          <a:p>
            <a:pPr marL="342917" indent="-342917">
              <a:lnSpc>
                <a:spcPct val="120000"/>
              </a:lnSpc>
              <a:spcBef>
                <a:spcPct val="0"/>
              </a:spcBef>
              <a:spcAft>
                <a:spcPts val="600"/>
              </a:spcAft>
              <a:buClr>
                <a:srgbClr val="39866D"/>
              </a:buClr>
              <a:buFont typeface="Wingdings" pitchFamily="2" charset="2"/>
              <a:buChar char="§"/>
            </a:pPr>
            <a:r>
              <a:rPr lang="en-GB" sz="1200" dirty="0">
                <a:latin typeface="Corbel" panose="020B0503020204020204" pitchFamily="34" charset="0"/>
              </a:rPr>
              <a:t>Rated lower on ’develops strategic perspective’ and ‘technical or professional expertise’</a:t>
            </a:r>
          </a:p>
          <a:p>
            <a:endParaRPr lang="en-GB" b="0" i="0" u="none" strike="noStrike" dirty="0">
              <a:solidFill>
                <a:srgbClr val="505050"/>
              </a:solidFill>
              <a:effectLst/>
              <a:latin typeface="GT America"/>
            </a:endParaRPr>
          </a:p>
          <a:p>
            <a:endParaRPr lang="en-GB" dirty="0"/>
          </a:p>
        </p:txBody>
      </p:sp>
    </p:spTree>
    <p:extLst>
      <p:ext uri="{BB962C8B-B14F-4D97-AF65-F5344CB8AC3E}">
        <p14:creationId xmlns:p14="http://schemas.microsoft.com/office/powerpoint/2010/main" val="9839590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With an innate sense of what drives you to perform at your best, you can, in turn, unleash that potential in others, enabling them to develop and deliver in the face of organizational challenges. </a:t>
            </a:r>
            <a:endParaRPr lang="en-GB" i="0" dirty="0">
              <a:effectLst/>
            </a:endParaRPr>
          </a:p>
          <a:p>
            <a:r>
              <a:rPr lang="en-GB" sz="1200" i="0" kern="1200" dirty="0">
                <a:solidFill>
                  <a:schemeClr val="tx1"/>
                </a:solidFill>
                <a:effectLst/>
                <a:latin typeface="+mn-lt"/>
                <a:ea typeface="+mn-ea"/>
                <a:cs typeface="+mn-cs"/>
              </a:rPr>
              <a:t>Identifying and refining your leadership preferences and style is a process. By understanding common approaches to leadership, practicing self-assessment, and garnering feedback from colleagues, you can heighten your self-awareness and build a foundation upon which you can learn and grow. </a:t>
            </a:r>
            <a:endParaRPr lang="en-GB" i="0" dirty="0">
              <a:effectLst/>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CB467A11-B7BC-944C-8971-A3E4BBE4524A}" type="slidenum">
              <a:rPr lang="en-US" smtClean="0"/>
              <a:t>27</a:t>
            </a:fld>
            <a:endParaRPr lang="en-US"/>
          </a:p>
        </p:txBody>
      </p:sp>
    </p:spTree>
    <p:extLst>
      <p:ext uri="{BB962C8B-B14F-4D97-AF65-F5344CB8AC3E}">
        <p14:creationId xmlns:p14="http://schemas.microsoft.com/office/powerpoint/2010/main" val="3472236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1000"/>
              </a:spcAft>
              <a:buClr>
                <a:srgbClr val="000000"/>
              </a:buClr>
              <a:buSzPts val="1100"/>
              <a:buFont typeface="Arial"/>
              <a:buChar char="●"/>
              <a:tabLst/>
              <a:defRPr/>
            </a:pPr>
            <a:r>
              <a:rPr lang="en-US" sz="1200" b="1" dirty="0">
                <a:solidFill>
                  <a:srgbClr val="000000"/>
                </a:solidFill>
                <a:effectLst/>
                <a:highlight>
                  <a:srgbClr val="FFFF00"/>
                </a:highlight>
                <a:latin typeface="Corbel" panose="020B0503020204020204" pitchFamily="34" charset="0"/>
                <a:ea typeface="MS Mincho" panose="02020609040205080304" pitchFamily="49" charset="-128"/>
                <a:cs typeface="Times New Roman" panose="02020603050405020304" pitchFamily="18" charset="0"/>
              </a:rPr>
              <a:t>Activity:</a:t>
            </a:r>
            <a:r>
              <a:rPr lang="en-US" sz="1200" dirty="0">
                <a:solidFill>
                  <a:srgbClr val="000000"/>
                </a:solidFill>
                <a:effectLst/>
                <a:highlight>
                  <a:srgbClr val="FFFF00"/>
                </a:highlight>
                <a:latin typeface="Corbel" panose="020B0503020204020204" pitchFamily="34" charset="0"/>
                <a:ea typeface="MS Mincho" panose="02020609040205080304" pitchFamily="49" charset="-128"/>
                <a:cs typeface="Times New Roman" panose="02020603050405020304" pitchFamily="18" charset="0"/>
              </a:rPr>
              <a:t> What is your leadership style? Under </a:t>
            </a:r>
            <a:r>
              <a:rPr lang="en-GB"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Find your Leadership Voice in </a:t>
            </a:r>
            <a:r>
              <a:rPr lang="en-GB" sz="1800" b="1" dirty="0" err="1">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yur</a:t>
            </a:r>
            <a:r>
              <a:rPr lang="en-GB"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GB" sz="1800" b="1" dirty="0" err="1">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workoojs</a:t>
            </a:r>
            <a:r>
              <a:rPr lang="en-GB"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 page 2 </a:t>
            </a:r>
          </a:p>
          <a:p>
            <a:pPr>
              <a:spcAft>
                <a:spcPts val="1000"/>
              </a:spcAft>
            </a:pP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highlight>
                  <a:srgbClr val="FFFF00"/>
                </a:highlight>
                <a:latin typeface="Corbel" panose="020B0503020204020204" pitchFamily="34" charset="0"/>
                <a:ea typeface="MS Mincho" panose="02020609040205080304" pitchFamily="49" charset="-128"/>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To do the 16 Personalities free assessment – allow 10 minutes, don’t overthink it.</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Free detailed report – intro = a description of your personality style - allows you to identify your own style, your strengths and weaknesses and workplace habits</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Will give you lots of information about yourself – you can add to you value propositions, also language you can use when you talk about yourself</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Enables us to articulate our blind spots and what we’re doing to overcome them, v important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Put link in </a:t>
            </a:r>
            <a:r>
              <a:rPr lang="en-US" sz="1200" dirty="0" err="1">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chatbox</a:t>
            </a: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 allow 10 minutes then take some feedback.</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Splits into 4 types of leader</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highlight>
                  <a:srgbClr val="FFFF00"/>
                </a:highlight>
                <a:latin typeface="Corbel" panose="020B0503020204020204" pitchFamily="34" charset="0"/>
                <a:ea typeface="MS Mincho" panose="02020609040205080304" pitchFamily="49" charset="-128"/>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Further time on own VP if time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highlight>
                  <a:srgbClr val="FFFF00"/>
                </a:highlight>
                <a:latin typeface="Corbel" panose="020B0503020204020204" pitchFamily="34" charset="0"/>
                <a:ea typeface="MS Mincho" panose="02020609040205080304" pitchFamily="49" charset="-128"/>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highlight>
                  <a:srgbClr val="FFFF00"/>
                </a:highlight>
                <a:latin typeface="Corbel" panose="020B0503020204020204" pitchFamily="34" charset="0"/>
                <a:ea typeface="MS Mincho" panose="02020609040205080304" pitchFamily="49" charset="-128"/>
                <a:cs typeface="Times New Roman" panose="02020603050405020304" pitchFamily="18" charset="0"/>
              </a:rPr>
              <a:t>Mine is a Protagonist ENFJ – A (assertive)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highlight>
                  <a:srgbClr val="FFFF00"/>
                </a:highlight>
                <a:latin typeface="Corbel" panose="020B0503020204020204" pitchFamily="34" charset="0"/>
                <a:ea typeface="MS Mincho" panose="02020609040205080304" pitchFamily="49" charset="-128"/>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highlight>
                  <a:srgbClr val="FFFF00"/>
                </a:highlight>
                <a:latin typeface="Corbel" panose="020B0503020204020204" pitchFamily="34" charset="0"/>
                <a:ea typeface="MS Mincho" panose="02020609040205080304" pitchFamily="49" charset="-128"/>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 </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200" dirty="0">
                <a:effectLst/>
                <a:latin typeface="Lucida Sans Unicode" panose="020B0602030504020204" pitchFamily="34" charset="0"/>
                <a:ea typeface="MS Mincho" panose="02020609040205080304" pitchFamily="49" charset="-128"/>
                <a:cs typeface="Times New Roman" panose="02020603050405020304" pitchFamily="18" charset="0"/>
              </a:rPr>
              <a:t> Economic benefits of this</a:t>
            </a:r>
            <a:endParaRPr lang="en-GB" sz="1200" dirty="0">
              <a:effectLst/>
              <a:latin typeface="Lucida Sans Unicode" panose="020B0602030504020204" pitchFamily="34" charset="0"/>
              <a:ea typeface="MS Mincho" panose="02020609040205080304" pitchFamily="49" charset="-128"/>
              <a:cs typeface="Times New Roman" panose="02020603050405020304" pitchFamily="18" charset="0"/>
            </a:endParaRPr>
          </a:p>
          <a:p>
            <a:r>
              <a:rPr lang="en-GB" dirty="0"/>
              <a:t>Add the initials in the chat </a:t>
            </a:r>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28</a:t>
            </a:fld>
            <a:endParaRPr lang="en-GB"/>
          </a:p>
        </p:txBody>
      </p:sp>
    </p:spTree>
    <p:extLst>
      <p:ext uri="{BB962C8B-B14F-4D97-AF65-F5344CB8AC3E}">
        <p14:creationId xmlns:p14="http://schemas.microsoft.com/office/powerpoint/2010/main" val="2758366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57925" cy="3519487"/>
          </a:xfrm>
        </p:spPr>
      </p:sp>
      <p:sp>
        <p:nvSpPr>
          <p:cNvPr id="3" name="Notes Placeholder 2"/>
          <p:cNvSpPr>
            <a:spLocks noGrp="1"/>
          </p:cNvSpPr>
          <p:nvPr>
            <p:ph type="body" idx="1"/>
          </p:nvPr>
        </p:nvSpPr>
        <p:spPr/>
        <p:txBody>
          <a:bodyPr/>
          <a:lstStyle/>
          <a:p>
            <a:pPr algn="l">
              <a:buFont typeface="Arial" panose="020B0604020202020204" pitchFamily="34" charset="0"/>
              <a:buChar char="•"/>
            </a:pPr>
            <a:endParaRPr lang="en-GB" b="0" i="0" u="none" strike="noStrike" dirty="0">
              <a:solidFill>
                <a:srgbClr val="264653"/>
              </a:solidFill>
              <a:effectLst/>
              <a:latin typeface="Open Sans" panose="020B0606030504020204" pitchFamily="34" charset="0"/>
            </a:endParaRPr>
          </a:p>
          <a:p>
            <a:r>
              <a:rPr lang="en-GB" sz="1800" b="1" dirty="0">
                <a:effectLst/>
                <a:latin typeface="Calibri" panose="020F0502020204030204" pitchFamily="34" charset="0"/>
                <a:ea typeface="Calibri" panose="020F0502020204030204" pitchFamily="34" charset="0"/>
                <a:cs typeface="Times New Roman" panose="02020603050405020304" pitchFamily="18" charset="0"/>
              </a:rPr>
              <a:t>Confidence and Communication: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Address imposter syndrome and its impact on women's confidence and career advancement.</a:t>
            </a: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Provide tools and techniques for building self-confidence and overcoming self-doubt.</a:t>
            </a: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Discuss effective communication strategies for articulating ideas, sharing feedback, and influencing others.</a:t>
            </a:r>
            <a:br>
              <a:rPr lang="en-GB" dirty="0"/>
            </a:br>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E0A49609-3BAF-2346-8D6F-B8371CE4F38D}" type="slidenum">
              <a:rPr lang="en-GB" smtClean="0"/>
              <a:t>29</a:t>
            </a:fld>
            <a:endParaRPr lang="en-GB"/>
          </a:p>
        </p:txBody>
      </p:sp>
    </p:spTree>
    <p:extLst>
      <p:ext uri="{BB962C8B-B14F-4D97-AF65-F5344CB8AC3E}">
        <p14:creationId xmlns:p14="http://schemas.microsoft.com/office/powerpoint/2010/main" val="2546838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TWO IMAGES </a:t>
            </a:r>
          </a:p>
          <a:p>
            <a:r>
              <a:rPr lang="en-GB" b="0" i="0" dirty="0">
                <a:effectLst/>
                <a:latin typeface="-apple-system"/>
                <a:hlinkClick r:id="rId3"/>
              </a:rPr>
              <a:t>The word “ikigai” is pronounced as </a:t>
            </a:r>
            <a:r>
              <a:rPr lang="en-GB" b="1" i="0" dirty="0">
                <a:effectLst/>
                <a:latin typeface="-apple-system"/>
                <a:hlinkClick r:id="rId3"/>
              </a:rPr>
              <a:t>ee-kee-guy</a:t>
            </a:r>
            <a:r>
              <a:rPr lang="en-GB" b="0" i="0" baseline="30000" dirty="0">
                <a:effectLst/>
                <a:latin typeface="-apple-system"/>
                <a:hlinkClick r:id="rId3"/>
              </a:rPr>
              <a:t>1</a:t>
            </a:r>
            <a:r>
              <a:rPr lang="en-GB" b="0" i="0" baseline="30000" dirty="0">
                <a:effectLst/>
                <a:latin typeface="-apple-system"/>
                <a:hlinkClick r:id="rId4"/>
              </a:rPr>
              <a:t>2</a:t>
            </a:r>
            <a:r>
              <a:rPr lang="en-GB" b="0" i="0" dirty="0">
                <a:solidFill>
                  <a:srgbClr val="111111"/>
                </a:solidFill>
                <a:effectLst/>
                <a:latin typeface="-apple-system"/>
              </a:rPr>
              <a:t>. It’s a Japanese concept that means “a reason for being” or “a reason to live.” This can lead to a fulfilling and meaningful life, as it encourages you to pursue activities that bring joy, satisfaction, and a sense of purpose.</a:t>
            </a:r>
            <a:endParaRPr lang="en-GB" dirty="0"/>
          </a:p>
          <a:p>
            <a:endParaRPr lang="en-GB" dirty="0"/>
          </a:p>
          <a:p>
            <a:r>
              <a:rPr lang="en-GB" dirty="0"/>
              <a:t>SO THE FIRST TECHNIQUE I OFFER TO YOU IS TO OWN YOUR OWN DEVELOPMENT AND APPLY SOME STRUCTURE TO IT – ADOPT A CYCLE OF PURPOSEFUL PLANNING </a:t>
            </a:r>
          </a:p>
          <a:p>
            <a:endParaRPr lang="en-GB" dirty="0"/>
          </a:p>
          <a:p>
            <a:r>
              <a:rPr lang="en-GB" dirty="0"/>
              <a:t>SO LET’S TURN TO WANT US TO LOOK AT A CYCLE OF 7 PARTS: </a:t>
            </a:r>
          </a:p>
          <a:p>
            <a:pPr marL="228600" indent="-228600">
              <a:buFont typeface="+mj-lt"/>
              <a:buAutoNum type="arabicPeriod"/>
            </a:pPr>
            <a:r>
              <a:rPr lang="en-GB" dirty="0"/>
              <a:t>VALUES AND VISION </a:t>
            </a:r>
          </a:p>
          <a:p>
            <a:pPr marL="228600" indent="-228600">
              <a:buFont typeface="+mj-lt"/>
              <a:buAutoNum type="arabicPeriod"/>
            </a:pPr>
            <a:r>
              <a:rPr lang="en-GB" dirty="0"/>
              <a:t>IDENTIFY STRENGHTS &amp; GAPS </a:t>
            </a:r>
          </a:p>
          <a:p>
            <a:pPr marL="228600" indent="-228600">
              <a:buFont typeface="+mj-lt"/>
              <a:buAutoNum type="arabicPeriod"/>
            </a:pPr>
            <a:r>
              <a:rPr lang="en-GB" dirty="0"/>
              <a:t>RECOGNISED OBSTACLES TO ACHIEVIING YOUR VISION </a:t>
            </a:r>
          </a:p>
          <a:p>
            <a:pPr marL="228600" indent="-228600">
              <a:buFont typeface="+mj-lt"/>
              <a:buAutoNum type="arabicPeriod"/>
            </a:pPr>
            <a:r>
              <a:rPr lang="en-GB" dirty="0"/>
              <a:t>IDENTIFY SUPPORTERS &amp; ALLIANCES YOU NEED</a:t>
            </a:r>
          </a:p>
          <a:p>
            <a:pPr marL="228600" indent="-228600">
              <a:buFont typeface="+mj-lt"/>
              <a:buAutoNum type="arabicPeriod"/>
            </a:pPr>
            <a:r>
              <a:rPr lang="en-GB" dirty="0"/>
              <a:t>DEVELOP GOALS &amp; ACTIONS</a:t>
            </a:r>
          </a:p>
          <a:p>
            <a:pPr marL="228600" indent="-228600">
              <a:buFont typeface="+mj-lt"/>
              <a:buAutoNum type="arabicPeriod"/>
            </a:pPr>
            <a:r>
              <a:rPr lang="en-GB" dirty="0"/>
              <a:t>IMPLEMENT THE ACTIONS </a:t>
            </a:r>
          </a:p>
          <a:p>
            <a:pPr marL="228600" indent="-228600">
              <a:buFont typeface="+mj-lt"/>
              <a:buAutoNum type="arabicPeriod"/>
            </a:pPr>
            <a:r>
              <a:rPr lang="en-GB" dirty="0"/>
              <a:t>GET FEEDBACK </a:t>
            </a:r>
          </a:p>
          <a:p>
            <a:endParaRPr lang="en-GB" dirty="0"/>
          </a:p>
          <a:p>
            <a:endParaRPr lang="en-GB" dirty="0"/>
          </a:p>
        </p:txBody>
      </p:sp>
      <p:sp>
        <p:nvSpPr>
          <p:cNvPr id="4" name="Slide Number Placeholder 3"/>
          <p:cNvSpPr>
            <a:spLocks noGrp="1"/>
          </p:cNvSpPr>
          <p:nvPr>
            <p:ph type="sldNum" sz="quarter" idx="5"/>
          </p:nvPr>
        </p:nvSpPr>
        <p:spPr/>
        <p:txBody>
          <a:bodyPr/>
          <a:lstStyle/>
          <a:p>
            <a:fld id="{1E56D1AA-C225-4CF5-973C-FEB1F4A98190}" type="slidenum">
              <a:rPr lang="en-GB" smtClean="0"/>
              <a:t>3</a:t>
            </a:fld>
            <a:endParaRPr lang="en-GB"/>
          </a:p>
        </p:txBody>
      </p:sp>
    </p:spTree>
    <p:extLst>
      <p:ext uri="{BB962C8B-B14F-4D97-AF65-F5344CB8AC3E}">
        <p14:creationId xmlns:p14="http://schemas.microsoft.com/office/powerpoint/2010/main" val="41645456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solidFill>
                  <a:srgbClr val="000000"/>
                </a:solidFill>
                <a:latin typeface="Corbel" panose="020B0503020204020204" pitchFamily="34" charset="0"/>
              </a:rPr>
              <a:t>CONFIDENCE IN OUR OWN ABILITIES CAN BE HELPFUL WITH SOME INTERESTING RESEARCH THAT HIGHLIGHTS RISKS TO ORGANISATIONS WHICH COME FROM BEING OVERCONFIDENT.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200" dirty="0">
              <a:solidFill>
                <a:srgbClr val="000000"/>
              </a:solidFill>
              <a:latin typeface="Corbel" panose="020B0503020204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solidFill>
                  <a:srgbClr val="000000"/>
                </a:solidFill>
                <a:latin typeface="Corbel" panose="020B0503020204020204" pitchFamily="34" charset="0"/>
              </a:rPr>
              <a:t>IN THE AUTHORITY, GAP, BY MARY-ANN SIEGHART, SHE HIGHLIGHTS THAT OVERCONFIDENCE CAN LEAD TO LAPSES OF JUDGEMENT, DISINCLINATION TO LISTEN TO OTHERS, POOR PERFORMANCE AND TO SUMMARISE, BAD LEADERSHIP.</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200" dirty="0">
              <a:solidFill>
                <a:srgbClr val="000000"/>
              </a:solidFill>
              <a:latin typeface="Corbel" panose="020B0503020204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solidFill>
                  <a:srgbClr val="000000"/>
                </a:solidFill>
                <a:latin typeface="Corbel" panose="020B0503020204020204" pitchFamily="34" charset="0"/>
              </a:rPr>
              <a:t>THERE ARE SOME DIFFERENTIALS ACCORDING TO AGE TOO.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200" dirty="0">
              <a:solidFill>
                <a:srgbClr val="000000"/>
              </a:solidFill>
              <a:latin typeface="Corbel" panose="020B0503020204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solidFill>
                  <a:srgbClr val="000000"/>
                </a:solidFill>
                <a:latin typeface="Corbel" panose="020B0503020204020204" pitchFamily="34" charset="0"/>
              </a:rPr>
              <a:t>REFERENCE TO LAURA BATES, WHO WROTE A GREAT BOOK, FIX THE SYSTEM, NOT THE WOMEN. SPEAKS TO THE NEED TO ADDRESS INEQUALITIES AT A SYSTEMS NOT JUST INDIVIDUAL LEVEL – TARGETES, QUOTAS, LEADERSHIP DEVELOPMENT SCHEMES AIMED AT WOMEN</a:t>
            </a:r>
            <a:endParaRPr lang="en-US" dirty="0"/>
          </a:p>
        </p:txBody>
      </p:sp>
      <p:sp>
        <p:nvSpPr>
          <p:cNvPr id="4" name="Slide Number Placeholder 3"/>
          <p:cNvSpPr>
            <a:spLocks noGrp="1"/>
          </p:cNvSpPr>
          <p:nvPr>
            <p:ph type="sldNum" sz="quarter" idx="5"/>
          </p:nvPr>
        </p:nvSpPr>
        <p:spPr/>
        <p:txBody>
          <a:bodyPr/>
          <a:lstStyle/>
          <a:p>
            <a:fld id="{1E56D1AA-C225-4CF5-973C-FEB1F4A98190}" type="slidenum">
              <a:rPr lang="en-GB" smtClean="0"/>
              <a:t>30</a:t>
            </a:fld>
            <a:endParaRPr lang="en-GB"/>
          </a:p>
        </p:txBody>
      </p:sp>
    </p:spTree>
    <p:extLst>
      <p:ext uri="{BB962C8B-B14F-4D97-AF65-F5344CB8AC3E}">
        <p14:creationId xmlns:p14="http://schemas.microsoft.com/office/powerpoint/2010/main" val="24393922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effectLst/>
                <a:latin typeface="Calibri" panose="020F0502020204030204" pitchFamily="34" charset="0"/>
                <a:ea typeface="Calibri" panose="020F0502020204030204" pitchFamily="34" charset="0"/>
                <a:cs typeface="Times New Roman" panose="02020603050405020304" pitchFamily="18" charset="0"/>
              </a:rPr>
              <a:t>Dealing with Imposter Syndrome: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Define imposter syndrome and its prevalence among high-achieving individuals.</a:t>
            </a: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Discuss strategies for recognizing and managing imposter feelings.</a:t>
            </a: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Provide practical exercises and resources for building resilience and self-assurance.</a:t>
            </a:r>
          </a:p>
          <a:p>
            <a:pPr algn="l"/>
            <a:r>
              <a:rPr lang="en-GB" sz="3200" b="0" i="0" dirty="0">
                <a:solidFill>
                  <a:srgbClr val="2C2D30"/>
                </a:solidFill>
                <a:effectLst/>
                <a:latin typeface="Proxima Nova Regular"/>
              </a:rPr>
              <a:t>These feelings of inadequacy are surprisingly common. A comprehensive 2020 review of 62 studies with over 14,000 participants found that a staggering 56 percent to 82 percent of individuals, across genders, backgrounds, and ages, experienced imposter feelings at some point</a:t>
            </a:r>
          </a:p>
          <a:p>
            <a:pPr algn="l"/>
            <a:endParaRPr lang="en-GB" sz="3200" b="0" i="0" dirty="0">
              <a:solidFill>
                <a:srgbClr val="2C2D30"/>
              </a:solidFill>
              <a:effectLst/>
              <a:latin typeface="Proxima Nova Regular"/>
            </a:endParaRPr>
          </a:p>
          <a:p>
            <a:pPr algn="l"/>
            <a:r>
              <a:rPr lang="en-GB" sz="3200" b="0" i="0" dirty="0">
                <a:solidFill>
                  <a:srgbClr val="2C2D30"/>
                </a:solidFill>
                <a:effectLst/>
                <a:latin typeface="Proxima Nova Regular"/>
              </a:rPr>
              <a:t>Even exceptional individuals struggle and downplay their achievements. For example, Maya Angelou, who after writing 11 books, thought, “...I've run a game on everybody and they're going to find me out.” Albert Einstein was just as critical of his accomplishments and stated, “The exaggerated esteem in which my lifework is held makes me very ill at ease. I feel compelled to think of myself as an involuntary swindler.”</a:t>
            </a:r>
          </a:p>
          <a:p>
            <a:pPr marL="342900" lvl="0" indent="-342900">
              <a:buSzPts val="1000"/>
              <a:buFont typeface="Symbol" pitchFamily="2" charset="2"/>
              <a:buChar char=""/>
              <a:tabLst>
                <a:tab pos="457200"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br>
              <a:rPr lang="en-GB" sz="3200" dirty="0"/>
            </a:b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1786252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000"/>
              </a:spcAft>
            </a:pPr>
            <a:r>
              <a:rPr lang="en-US" sz="1800" dirty="0">
                <a:solidFill>
                  <a:srgbClr val="000000"/>
                </a:solidFill>
                <a:effectLst/>
                <a:latin typeface="Corbel"/>
                <a:ea typeface="MS Mincho"/>
                <a:cs typeface="Times New Roman" panose="02020603050405020304" pitchFamily="18" charset="0"/>
              </a:rPr>
              <a:t>Not a medical syndrome, not a medical condition</a:t>
            </a:r>
            <a:r>
              <a:rPr lang="en-US" sz="1800" dirty="0">
                <a:solidFill>
                  <a:srgbClr val="000000"/>
                </a:solidFill>
                <a:latin typeface="Corbel"/>
                <a:ea typeface="MS Mincho"/>
                <a:cs typeface="Times New Roman" panose="02020603050405020304" pitchFamily="18" charset="0"/>
              </a:rPr>
              <a:t> </a:t>
            </a: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750"/>
              </a:spcAft>
            </a:pPr>
            <a:r>
              <a:rPr lang="en-GB" sz="1800" dirty="0">
                <a:solidFill>
                  <a:srgbClr val="51585B"/>
                </a:solidFill>
                <a:effectLst/>
                <a:latin typeface="Arial"/>
                <a:ea typeface="Times New Roman" panose="02020603050405020304" pitchFamily="18" charset="0"/>
                <a:cs typeface="Arial"/>
              </a:rPr>
              <a:t>You’ve no doubt heard of imposter syndrome, a concept that originated in a 1978 paper by Dr Pauline </a:t>
            </a:r>
            <a:r>
              <a:rPr lang="en-GB" sz="1800" dirty="0" err="1">
                <a:solidFill>
                  <a:srgbClr val="51585B"/>
                </a:solidFill>
                <a:effectLst/>
                <a:latin typeface="Arial"/>
                <a:ea typeface="Times New Roman" panose="02020603050405020304" pitchFamily="18" charset="0"/>
                <a:cs typeface="Arial"/>
              </a:rPr>
              <a:t>Clance</a:t>
            </a:r>
            <a:r>
              <a:rPr lang="en-GB" sz="1800" dirty="0">
                <a:solidFill>
                  <a:srgbClr val="51585B"/>
                </a:solidFill>
                <a:effectLst/>
                <a:latin typeface="Arial"/>
                <a:ea typeface="Times New Roman" panose="02020603050405020304" pitchFamily="18" charset="0"/>
                <a:cs typeface="Arial"/>
              </a:rPr>
              <a:t> and Dr Suzanne </a:t>
            </a:r>
            <a:r>
              <a:rPr lang="en-GB" sz="1800" dirty="0" err="1">
                <a:solidFill>
                  <a:srgbClr val="51585B"/>
                </a:solidFill>
                <a:effectLst/>
                <a:latin typeface="Arial"/>
                <a:ea typeface="Times New Roman" panose="02020603050405020304" pitchFamily="18" charset="0"/>
                <a:cs typeface="Arial"/>
              </a:rPr>
              <a:t>Imes</a:t>
            </a:r>
            <a:r>
              <a:rPr lang="en-GB" sz="1800" dirty="0">
                <a:solidFill>
                  <a:srgbClr val="51585B"/>
                </a:solidFill>
                <a:effectLst/>
                <a:latin typeface="Arial"/>
                <a:ea typeface="Times New Roman" panose="02020603050405020304" pitchFamily="18" charset="0"/>
                <a:cs typeface="Arial"/>
              </a:rPr>
              <a:t> called “The imposter phenomenon in high-achieving women: Dynamics and therapeutic interventions.”1 As psychologists at Georgia State University they observed that many of their high-performing female students shared in </a:t>
            </a:r>
            <a:r>
              <a:rPr lang="en-GB" sz="1800" dirty="0" err="1">
                <a:solidFill>
                  <a:srgbClr val="51585B"/>
                </a:solidFill>
                <a:effectLst/>
                <a:latin typeface="Arial"/>
                <a:ea typeface="Times New Roman" panose="02020603050405020304" pitchFamily="18" charset="0"/>
                <a:cs typeface="Arial"/>
              </a:rPr>
              <a:t>counseling</a:t>
            </a:r>
            <a:r>
              <a:rPr lang="en-GB" sz="1800" dirty="0">
                <a:solidFill>
                  <a:srgbClr val="51585B"/>
                </a:solidFill>
                <a:effectLst/>
                <a:latin typeface="Arial"/>
                <a:ea typeface="Times New Roman" panose="02020603050405020304" pitchFamily="18" charset="0"/>
                <a:cs typeface="Arial"/>
              </a:rPr>
              <a:t> sessions that they felt their success was undeserved. Now, the term is associated with a fear of being “found out” or discovered as a “fraud” that comes up regardless of how successful and capable you are. BUT THE STUDY ONLY INCLUDED WOMEN </a:t>
            </a:r>
            <a:endParaRPr lang="en-GB" sz="1800" dirty="0">
              <a:effectLst/>
              <a:latin typeface="Arial"/>
              <a:ea typeface="Times New Roman" panose="02020603050405020304" pitchFamily="18" charset="0"/>
              <a:cs typeface="Arial"/>
            </a:endParaRPr>
          </a:p>
          <a:p>
            <a:pPr>
              <a:spcAft>
                <a:spcPts val="750"/>
              </a:spcAft>
            </a:pPr>
            <a:r>
              <a:rPr lang="en-GB" sz="1800" dirty="0">
                <a:solidFill>
                  <a:srgbClr val="51585B"/>
                </a:solidFill>
                <a:effectLst/>
                <a:latin typeface="Arial"/>
                <a:ea typeface="Times New Roman" panose="02020603050405020304" pitchFamily="18" charset="0"/>
                <a:cs typeface="Arial"/>
              </a:rPr>
              <a:t>I’m not a fan of labelling yourself as having a syndrome so I prefer to talk about imposter feelings and the wider spectrum of self-doubt within which they sit</a:t>
            </a:r>
          </a:p>
          <a:p>
            <a:r>
              <a:rPr lang="en-GB" sz="1800" dirty="0">
                <a:effectLst/>
                <a:latin typeface="Helvetica" pitchFamily="2" charset="0"/>
              </a:rPr>
              <a:t>Imposter Syndrome happens when someone who is normally confident and successful convinces themselves they actually aren’t good enough, and fears they will be ‘found out’ as a fraud or not as good as they ‘should’ be – despite external evidence that they are doing well. </a:t>
            </a:r>
            <a:endParaRPr lang="en-GB" sz="3200" dirty="0">
              <a:effectLst/>
            </a:endParaRPr>
          </a:p>
          <a:p>
            <a:r>
              <a:rPr lang="en-GB" sz="1800" dirty="0">
                <a:effectLst/>
                <a:latin typeface="Helvetica" pitchFamily="2" charset="0"/>
              </a:rPr>
              <a:t>It triggers stress, fear, anxiety and performance issues, as well as affecting relationships at home.  </a:t>
            </a:r>
          </a:p>
          <a:p>
            <a:r>
              <a:rPr lang="en-GB" sz="1800" dirty="0">
                <a:effectLst/>
                <a:latin typeface="Helvetica" pitchFamily="2" charset="0"/>
              </a:rPr>
              <a:t>And having Imposter Syndrome doesn’t mean someone isn’t up to the job - quite the opposite. </a:t>
            </a:r>
            <a:endParaRPr lang="en-GB" sz="3200" dirty="0">
              <a:effectLst/>
            </a:endParaRPr>
          </a:p>
          <a:p>
            <a:pPr>
              <a:spcAft>
                <a:spcPts val="750"/>
              </a:spcAft>
            </a:pPr>
            <a:endParaRPr lang="en-GB" sz="1800" dirty="0">
              <a:solidFill>
                <a:srgbClr val="51585B"/>
              </a:solidFill>
              <a:effectLst/>
              <a:latin typeface="Arial"/>
              <a:ea typeface="Times New Roman" panose="02020603050405020304" pitchFamily="18" charset="0"/>
              <a:cs typeface="Arial"/>
            </a:endParaRPr>
          </a:p>
          <a:p>
            <a:pPr>
              <a:spcAft>
                <a:spcPts val="750"/>
              </a:spcAft>
            </a:pPr>
            <a:endParaRPr lang="en-GB" sz="1800" dirty="0">
              <a:effectLst/>
              <a:latin typeface="Times New Roman" panose="02020603050405020304" pitchFamily="18" charset="0"/>
              <a:ea typeface="Times New Roman" panose="02020603050405020304" pitchFamily="18" charset="0"/>
            </a:endParaRPr>
          </a:p>
          <a:p>
            <a:pPr>
              <a:spcAft>
                <a:spcPts val="1000"/>
              </a:spcAft>
            </a:pP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a:ea typeface="MS Mincho"/>
                <a:cs typeface="Times New Roman" panose="02020603050405020304" pitchFamily="18" charset="0"/>
              </a:rPr>
              <a:t>I don’t feel like I belong in this role, in this role</a:t>
            </a:r>
            <a:r>
              <a:rPr lang="en-US" sz="1800" dirty="0">
                <a:solidFill>
                  <a:srgbClr val="000000"/>
                </a:solidFill>
                <a:latin typeface="Corbel"/>
                <a:ea typeface="MS Mincho"/>
                <a:cs typeface="Times New Roman" panose="02020603050405020304" pitchFamily="18" charset="0"/>
              </a:rPr>
              <a:t> </a:t>
            </a: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a:ea typeface="MS Mincho"/>
                <a:cs typeface="Times New Roman" panose="02020603050405020304" pitchFamily="18" charset="0"/>
              </a:rPr>
              <a:t>You diminish your successes and achievements and diminish successes and achievements</a:t>
            </a:r>
            <a:r>
              <a:rPr lang="en-US" sz="1800" dirty="0">
                <a:solidFill>
                  <a:srgbClr val="000000"/>
                </a:solidFill>
                <a:latin typeface="Corbel"/>
                <a:ea typeface="MS Mincho"/>
                <a:cs typeface="Times New Roman" panose="02020603050405020304" pitchFamily="18" charset="0"/>
              </a:rPr>
              <a:t> </a:t>
            </a: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a:ea typeface="MS Mincho"/>
                <a:cs typeface="Times New Roman" panose="02020603050405020304" pitchFamily="18" charset="0"/>
              </a:rPr>
              <a:t>A perfectionist with high standards – often has IS</a:t>
            </a:r>
            <a:r>
              <a:rPr lang="en-US" sz="1800" dirty="0">
                <a:solidFill>
                  <a:srgbClr val="000000"/>
                </a:solidFill>
                <a:latin typeface="Corbel"/>
                <a:ea typeface="MS Mincho"/>
                <a:cs typeface="Times New Roman" panose="02020603050405020304" pitchFamily="18" charset="0"/>
              </a:rPr>
              <a:t>  </a:t>
            </a: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marL="514350" indent="-285750">
              <a:lnSpc>
                <a:spcPct val="120000"/>
              </a:lnSpc>
              <a:spcAft>
                <a:spcPts val="400"/>
              </a:spcAft>
              <a:buFont typeface="Wingdings,Sans-Serif"/>
              <a:buChar char="§"/>
            </a:pPr>
            <a:r>
              <a:rPr lang="en-US" dirty="0">
                <a:solidFill>
                  <a:srgbClr val="000000"/>
                </a:solidFill>
              </a:rPr>
              <a:t>A psychological state where people express self-doubt about their abilities, skills and accomplishments despite factual evidence to the contrary or other people indicating otherwise.</a:t>
            </a:r>
            <a:endParaRPr lang="en-GB" dirty="0">
              <a:solidFill>
                <a:srgbClr val="000000"/>
              </a:solidFill>
            </a:endParaRPr>
          </a:p>
          <a:p>
            <a:pPr marL="514350" indent="-285750">
              <a:lnSpc>
                <a:spcPct val="120000"/>
              </a:lnSpc>
              <a:spcAft>
                <a:spcPts val="400"/>
              </a:spcAft>
              <a:buFont typeface="Wingdings,Sans-Serif"/>
              <a:buChar char="§"/>
            </a:pPr>
            <a:r>
              <a:rPr lang="en-GB" dirty="0">
                <a:solidFill>
                  <a:srgbClr val="000000"/>
                </a:solidFill>
              </a:rPr>
              <a:t>This can be particularly prevalent among high achievers.</a:t>
            </a:r>
            <a:endParaRPr lang="en-US" dirty="0">
              <a:solidFill>
                <a:srgbClr val="000000"/>
              </a:solidFill>
            </a:endParaRPr>
          </a:p>
          <a:p>
            <a:pPr marL="514350" indent="-285750">
              <a:lnSpc>
                <a:spcPct val="120000"/>
              </a:lnSpc>
              <a:spcAft>
                <a:spcPts val="400"/>
              </a:spcAft>
              <a:buFont typeface="Wingdings,Sans-Serif"/>
              <a:buChar char="§"/>
            </a:pPr>
            <a:r>
              <a:rPr lang="en-US" dirty="0">
                <a:solidFill>
                  <a:srgbClr val="000000"/>
                </a:solidFill>
              </a:rPr>
              <a:t>Confidence is situational – it varies according to who we’re with and around. Normal and healthy for this to happen – it’s what we do at these moments that matter:</a:t>
            </a:r>
            <a:endParaRPr lang="en-GB" dirty="0">
              <a:solidFill>
                <a:srgbClr val="000000"/>
              </a:solidFill>
            </a:endParaRPr>
          </a:p>
          <a:p>
            <a:pPr>
              <a:spcAft>
                <a:spcPts val="1000"/>
              </a:spcAft>
            </a:pP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endParaRPr lang="en-US" sz="1800" dirty="0">
              <a:solidFill>
                <a:srgbClr val="000000"/>
              </a:solidFill>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r>
              <a:rPr lang="en-GB" sz="2800" b="0" i="0" u="none" strike="noStrike" dirty="0">
                <a:solidFill>
                  <a:srgbClr val="151921"/>
                </a:solidFill>
                <a:effectLst/>
                <a:latin typeface="Moderat"/>
              </a:rPr>
              <a:t>Recent </a:t>
            </a:r>
            <a:r>
              <a:rPr lang="en-GB" sz="2800" b="1" i="0" u="sng" dirty="0">
                <a:solidFill>
                  <a:srgbClr val="4F43BA"/>
                </a:solidFill>
                <a:effectLst/>
                <a:latin typeface="Moderat"/>
                <a:hlinkClick r:id="rId3"/>
              </a:rPr>
              <a:t>studies have shown that almost 3 in 5 employees,</a:t>
            </a:r>
            <a:r>
              <a:rPr lang="en-GB" sz="2800" b="0" i="0" u="none" strike="noStrike" dirty="0">
                <a:solidFill>
                  <a:srgbClr val="151921"/>
                </a:solidFill>
                <a:effectLst/>
                <a:latin typeface="Moderat"/>
              </a:rPr>
              <a:t> ranging from all types of sectors and including new hires to senior managers, have experienced what is known as ‘imposter syndrome’.</a:t>
            </a: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a:ea typeface="MS Mincho"/>
                <a:cs typeface="Times New Roman" panose="02020603050405020304" pitchFamily="18" charset="0"/>
              </a:rPr>
              <a:t>Everyone has their own sway with – and it shows up in different ways = a group of stakeholders, a particular meeting – a Programme Board</a:t>
            </a:r>
            <a:r>
              <a:rPr lang="en-US" sz="1800" dirty="0">
                <a:solidFill>
                  <a:srgbClr val="000000"/>
                </a:solidFill>
                <a:latin typeface="Corbel"/>
                <a:ea typeface="MS Mincho"/>
                <a:cs typeface="Times New Roman" panose="02020603050405020304" pitchFamily="18" charset="0"/>
              </a:rPr>
              <a:t>  </a:t>
            </a: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a:ea typeface="MS Mincho"/>
                <a:cs typeface="Times New Roman" panose="02020603050405020304" pitchFamily="18" charset="0"/>
              </a:rPr>
              <a:t>These are some of the sorts of statements that we might expect to hear of someone IS</a:t>
            </a:r>
          </a:p>
          <a:p>
            <a:pPr>
              <a:spcAft>
                <a:spcPts val="1000"/>
              </a:spcAft>
            </a:pPr>
            <a:r>
              <a:rPr lang="en-US" sz="1800" dirty="0">
                <a:solidFill>
                  <a:srgbClr val="000000"/>
                </a:solidFill>
                <a:effectLst/>
                <a:latin typeface="Corbel"/>
                <a:ea typeface="MS Mincho"/>
                <a:cs typeface="Times New Roman" panose="02020603050405020304" pitchFamily="18" charset="0"/>
              </a:rPr>
              <a:t>I lack confidence and others are better than me</a:t>
            </a:r>
            <a:r>
              <a:rPr lang="en-US" sz="1800" dirty="0">
                <a:solidFill>
                  <a:srgbClr val="000000"/>
                </a:solidFill>
                <a:latin typeface="Corbel"/>
                <a:ea typeface="MS Mincho"/>
                <a:cs typeface="Times New Roman" panose="02020603050405020304" pitchFamily="18" charset="0"/>
              </a:rPr>
              <a:t> </a:t>
            </a: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Appears at times of transition and newness</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We need to…</a:t>
            </a:r>
          </a:p>
          <a:p>
            <a:pPr>
              <a:spcAft>
                <a:spcPts val="1000"/>
              </a:spcAft>
            </a:pP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32</a:t>
            </a:fld>
            <a:endParaRPr lang="en-GB"/>
          </a:p>
        </p:txBody>
      </p:sp>
    </p:spTree>
    <p:extLst>
      <p:ext uri="{BB962C8B-B14F-4D97-AF65-F5344CB8AC3E}">
        <p14:creationId xmlns:p14="http://schemas.microsoft.com/office/powerpoint/2010/main" val="4754805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dirty="0">
              <a:solidFill>
                <a:srgbClr val="8C0C54"/>
              </a:solidFill>
              <a:effectLst/>
              <a:latin typeface="GillSans" panose="020B0502020104020203" pitchFamily="34" charset="-79"/>
              <a:cs typeface="GillSans" panose="020B0502020104020203" pitchFamily="34" charset="-79"/>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8C0C54"/>
                </a:solidFill>
                <a:effectLst/>
                <a:latin typeface="GillSans" panose="020B0502020104020203" pitchFamily="34" charset="-79"/>
                <a:cs typeface="GillSans" panose="020B0502020104020203" pitchFamily="34" charset="-79"/>
              </a:rPr>
              <a:t>Research from the Imposter Institute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dirty="0">
              <a:solidFill>
                <a:srgbClr val="8C0C54"/>
              </a:solidFill>
              <a:effectLst/>
              <a:latin typeface="GillSans" panose="020B0502020104020203" pitchFamily="34" charset="-79"/>
              <a:cs typeface="GillSans" panose="020B0502020104020203" pitchFamily="34" charset="-79"/>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dirty="0">
              <a:solidFill>
                <a:srgbClr val="8C0C54"/>
              </a:solidFill>
              <a:effectLst/>
              <a:latin typeface="GillSans" panose="020B0502020104020203" pitchFamily="34" charset="-79"/>
              <a:cs typeface="GillSans" panose="020B0502020104020203" pitchFamily="34" charset="-79"/>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8C0C54"/>
                </a:solidFill>
                <a:effectLst/>
                <a:latin typeface="GillSans" panose="020B0502020104020203" pitchFamily="34" charset="-79"/>
                <a:cs typeface="GillSans" panose="020B0502020104020203" pitchFamily="34" charset="-79"/>
              </a:rPr>
              <a:t>AND There is some recent research that </a:t>
            </a:r>
            <a:r>
              <a:rPr lang="en-GB" sz="1800" dirty="0">
                <a:effectLst/>
                <a:latin typeface="Helvetica" pitchFamily="2" charset="0"/>
              </a:rPr>
              <a:t>Contrary to the popular understanding, IS is not about self-doubt or lack of confidence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dirty="0">
              <a:solidFill>
                <a:srgbClr val="8C0C54"/>
              </a:solidFill>
              <a:effectLst/>
              <a:latin typeface="Helvetica" pitchFamily="2" charset="0"/>
              <a:cs typeface="GillSans" panose="020B0502020104020203" pitchFamily="34" charset="-79"/>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8C0C54"/>
                </a:solidFill>
                <a:effectLst/>
                <a:latin typeface="Helvetica" pitchFamily="2" charset="0"/>
                <a:cs typeface="GillSans" panose="020B0502020104020203" pitchFamily="34" charset="-79"/>
              </a:rPr>
              <a:t>2019 research explores the concept that </a:t>
            </a:r>
            <a:r>
              <a:rPr lang="en-GB" sz="1800" dirty="0">
                <a:solidFill>
                  <a:srgbClr val="8C0C54"/>
                </a:solidFill>
                <a:effectLst/>
                <a:latin typeface="GillSans" panose="020B0502020104020203" pitchFamily="34" charset="-79"/>
                <a:cs typeface="GillSans" panose="020B0502020104020203" pitchFamily="34" charset="-79"/>
              </a:rPr>
              <a:t>Self-doubt is about what you can </a:t>
            </a:r>
            <a:r>
              <a:rPr lang="en-GB" sz="1800" b="1" i="1" dirty="0">
                <a:solidFill>
                  <a:srgbClr val="8C0C54"/>
                </a:solidFill>
                <a:effectLst/>
                <a:latin typeface="GillSans" panose="020B0502020104020203" pitchFamily="34" charset="-79"/>
                <a:cs typeface="GillSans" panose="020B0502020104020203" pitchFamily="34" charset="-79"/>
              </a:rPr>
              <a:t>do</a:t>
            </a:r>
            <a:r>
              <a:rPr lang="en-GB" sz="1800" dirty="0">
                <a:solidFill>
                  <a:srgbClr val="8C0C54"/>
                </a:solidFill>
                <a:effectLst/>
                <a:latin typeface="GillSans" panose="020B0502020104020203" pitchFamily="34" charset="-79"/>
                <a:cs typeface="GillSans" panose="020B0502020104020203" pitchFamily="34" charset="-79"/>
              </a:rPr>
              <a:t>. Imposter Syndrome is about who you think you </a:t>
            </a:r>
            <a:r>
              <a:rPr lang="en-GB" sz="1800" b="1" i="1" dirty="0">
                <a:solidFill>
                  <a:srgbClr val="8C0C54"/>
                </a:solidFill>
                <a:effectLst/>
                <a:latin typeface="GillSans" panose="020B0502020104020203" pitchFamily="34" charset="-79"/>
                <a:cs typeface="GillSans" panose="020B0502020104020203" pitchFamily="34" charset="-79"/>
              </a:rPr>
              <a:t>are</a:t>
            </a:r>
            <a:r>
              <a:rPr lang="en-GB" sz="1800" dirty="0">
                <a:solidFill>
                  <a:srgbClr val="8C0C54"/>
                </a:solidFill>
                <a:effectLst/>
                <a:latin typeface="GillSans" panose="020B0502020104020203" pitchFamily="34" charset="-79"/>
                <a:cs typeface="GillSans" panose="020B0502020104020203" pitchFamily="34" charset="-79"/>
              </a:rPr>
              <a:t>.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dirty="0">
              <a:effectLst/>
              <a:latin typeface="Helvetica" pitchFamily="2"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effectLst/>
                <a:latin typeface="Helvetica" pitchFamily="2" charset="0"/>
              </a:rPr>
              <a:t>SO the pep-talk techniques that help when self-doubt hits, do not when Imposter Syndrome comes out to play. </a:t>
            </a:r>
            <a:endParaRPr lang="en-GB" dirty="0">
              <a:effectLst/>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effectLst/>
            </a:endParaRPr>
          </a:p>
          <a:p>
            <a:endParaRPr lang="en-GB" dirty="0"/>
          </a:p>
          <a:p>
            <a:r>
              <a:rPr lang="en-GB" dirty="0"/>
              <a:t>Links to two quizzes to help you explore- slight preference for Clare JOSA – the second one as its detailed &amp; gives you an action plan, thoughts, emotions and actions </a:t>
            </a:r>
          </a:p>
        </p:txBody>
      </p:sp>
    </p:spTree>
    <p:extLst>
      <p:ext uri="{BB962C8B-B14F-4D97-AF65-F5344CB8AC3E}">
        <p14:creationId xmlns:p14="http://schemas.microsoft.com/office/powerpoint/2010/main" val="22541212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solidFill>
                  <a:srgbClr val="D2D0CE"/>
                </a:solidFill>
                <a:effectLst/>
                <a:latin typeface="-apple-system"/>
              </a:rPr>
              <a:t>Imposter Syndrome: Impact on Individuals and Organizations</a:t>
            </a:r>
          </a:p>
          <a:p>
            <a:pPr algn="l"/>
            <a:r>
              <a:rPr lang="en-GB" b="1" i="0" dirty="0">
                <a:solidFill>
                  <a:srgbClr val="D2D0CE"/>
                </a:solidFill>
                <a:effectLst/>
                <a:latin typeface="-apple-system"/>
              </a:rPr>
              <a:t>1. Personal Level Impact:</a:t>
            </a:r>
          </a:p>
          <a:p>
            <a:pPr algn="l">
              <a:buFont typeface="Arial" panose="020B0604020202020204" pitchFamily="34" charset="0"/>
              <a:buChar char="•"/>
            </a:pPr>
            <a:r>
              <a:rPr lang="en-GB" b="1" i="0" dirty="0">
                <a:solidFill>
                  <a:srgbClr val="D2D0CE"/>
                </a:solidFill>
                <a:effectLst/>
                <a:latin typeface="-apple-system"/>
              </a:rPr>
              <a:t>Hesitation to Share Ideas and Ask Questions</a:t>
            </a:r>
            <a:r>
              <a:rPr lang="en-GB" b="0" i="0" dirty="0">
                <a:solidFill>
                  <a:srgbClr val="D2D0CE"/>
                </a:solidFill>
                <a:effectLst/>
                <a:latin typeface="-apple-system"/>
              </a:rPr>
              <a:t>: Imposter Syndrome often leads individuals to hold back from contributing their insights, fearing they might be inadequate or wrong.</a:t>
            </a:r>
          </a:p>
          <a:p>
            <a:pPr algn="l">
              <a:buFont typeface="Arial" panose="020B0604020202020204" pitchFamily="34" charset="0"/>
              <a:buChar char="•"/>
            </a:pPr>
            <a:r>
              <a:rPr lang="en-GB" b="1" i="0" dirty="0">
                <a:solidFill>
                  <a:srgbClr val="D2D0CE"/>
                </a:solidFill>
                <a:effectLst/>
                <a:latin typeface="-apple-system"/>
              </a:rPr>
              <a:t>Avoidance of Challenges and Opportunities</a:t>
            </a:r>
            <a:r>
              <a:rPr lang="en-GB" b="0" i="0" dirty="0">
                <a:solidFill>
                  <a:srgbClr val="D2D0CE"/>
                </a:solidFill>
                <a:effectLst/>
                <a:latin typeface="-apple-system"/>
              </a:rPr>
              <a:t>: Self-doubt prevents people from stepping into new challenges or seizing growth opportunities.</a:t>
            </a:r>
          </a:p>
          <a:p>
            <a:pPr algn="l">
              <a:buFont typeface="Arial" panose="020B0604020202020204" pitchFamily="34" charset="0"/>
              <a:buChar char="•"/>
            </a:pPr>
            <a:r>
              <a:rPr lang="en-GB" b="1" i="0" dirty="0">
                <a:solidFill>
                  <a:srgbClr val="D2D0CE"/>
                </a:solidFill>
                <a:effectLst/>
                <a:latin typeface="-apple-system"/>
              </a:rPr>
              <a:t>Promotion Overlook</a:t>
            </a:r>
            <a:r>
              <a:rPr lang="en-GB" b="0" i="0" dirty="0">
                <a:solidFill>
                  <a:srgbClr val="D2D0CE"/>
                </a:solidFill>
                <a:effectLst/>
                <a:latin typeface="-apple-system"/>
              </a:rPr>
              <a:t>: Those affected by Imposter Syndrome may not advocate for themselves, resulting in missed promotions.</a:t>
            </a:r>
          </a:p>
          <a:p>
            <a:pPr algn="l">
              <a:buFont typeface="Arial" panose="020B0604020202020204" pitchFamily="34" charset="0"/>
              <a:buChar char="•"/>
            </a:pPr>
            <a:r>
              <a:rPr lang="en-GB" b="1" i="0" dirty="0" err="1">
                <a:solidFill>
                  <a:srgbClr val="D2D0CE"/>
                </a:solidFill>
                <a:effectLst/>
                <a:latin typeface="-apple-system"/>
              </a:rPr>
              <a:t>Overpersonalization</a:t>
            </a:r>
            <a:r>
              <a:rPr lang="en-GB" b="1" i="0" dirty="0">
                <a:solidFill>
                  <a:srgbClr val="D2D0CE"/>
                </a:solidFill>
                <a:effectLst/>
                <a:latin typeface="-apple-system"/>
              </a:rPr>
              <a:t> of Constructive Feedback</a:t>
            </a:r>
            <a:r>
              <a:rPr lang="en-GB" b="0" i="0" dirty="0">
                <a:solidFill>
                  <a:srgbClr val="D2D0CE"/>
                </a:solidFill>
                <a:effectLst/>
                <a:latin typeface="-apple-system"/>
              </a:rPr>
              <a:t>: Individuals may take feedback too personally, hindering growth.</a:t>
            </a:r>
          </a:p>
          <a:p>
            <a:pPr algn="l">
              <a:buFont typeface="Arial" panose="020B0604020202020204" pitchFamily="34" charset="0"/>
              <a:buChar char="•"/>
            </a:pPr>
            <a:r>
              <a:rPr lang="en-GB" b="1" i="0" dirty="0">
                <a:solidFill>
                  <a:srgbClr val="D2D0CE"/>
                </a:solidFill>
                <a:effectLst/>
                <a:latin typeface="-apple-system"/>
              </a:rPr>
              <a:t>Procrastination and Task Avoidance</a:t>
            </a:r>
            <a:r>
              <a:rPr lang="en-GB" b="0" i="0" dirty="0">
                <a:solidFill>
                  <a:srgbClr val="D2D0CE"/>
                </a:solidFill>
                <a:effectLst/>
                <a:latin typeface="-apple-system"/>
              </a:rPr>
              <a:t>: Fear of failure can lead to procrastination on critical projects and tasks.</a:t>
            </a:r>
          </a:p>
          <a:p>
            <a:pPr algn="l">
              <a:buFont typeface="Arial" panose="020B0604020202020204" pitchFamily="34" charset="0"/>
              <a:buChar char="•"/>
            </a:pPr>
            <a:r>
              <a:rPr lang="en-GB" b="1" i="0" dirty="0">
                <a:solidFill>
                  <a:srgbClr val="D2D0CE"/>
                </a:solidFill>
                <a:effectLst/>
                <a:latin typeface="-apple-system"/>
              </a:rPr>
              <a:t>Job Hopping</a:t>
            </a:r>
            <a:r>
              <a:rPr lang="en-GB" b="0" i="0" dirty="0">
                <a:solidFill>
                  <a:srgbClr val="D2D0CE"/>
                </a:solidFill>
                <a:effectLst/>
                <a:latin typeface="-apple-system"/>
              </a:rPr>
              <a:t>: Imposter Syndrome may cause individuals to switch roles frequently, seeking validation elsewhere.</a:t>
            </a:r>
          </a:p>
          <a:p>
            <a:pPr algn="l">
              <a:buFont typeface="Arial" panose="020B0604020202020204" pitchFamily="34" charset="0"/>
              <a:buChar char="•"/>
            </a:pPr>
            <a:r>
              <a:rPr lang="en-GB" b="1" i="0" dirty="0">
                <a:solidFill>
                  <a:srgbClr val="D2D0CE"/>
                </a:solidFill>
                <a:effectLst/>
                <a:latin typeface="-apple-system"/>
              </a:rPr>
              <a:t>Excessive Work and Preparation</a:t>
            </a:r>
            <a:r>
              <a:rPr lang="en-GB" b="0" i="0" dirty="0">
                <a:solidFill>
                  <a:srgbClr val="D2D0CE"/>
                </a:solidFill>
                <a:effectLst/>
                <a:latin typeface="-apple-system"/>
              </a:rPr>
              <a:t>: Overcompensating due to self-doubt can lead to burnout.</a:t>
            </a:r>
          </a:p>
          <a:p>
            <a:pPr algn="l">
              <a:buFont typeface="Arial" panose="020B0604020202020204" pitchFamily="34" charset="0"/>
              <a:buChar char="•"/>
            </a:pPr>
            <a:r>
              <a:rPr lang="en-GB" b="1" i="0" dirty="0">
                <a:solidFill>
                  <a:srgbClr val="D2D0CE"/>
                </a:solidFill>
                <a:effectLst/>
                <a:latin typeface="-apple-system"/>
              </a:rPr>
              <a:t>Physiological Stress and Fatigue</a:t>
            </a:r>
            <a:r>
              <a:rPr lang="en-GB" b="0" i="0" dirty="0">
                <a:solidFill>
                  <a:srgbClr val="D2D0CE"/>
                </a:solidFill>
                <a:effectLst/>
                <a:latin typeface="-apple-system"/>
              </a:rPr>
              <a:t>: The constant fear of being exposed as a fraud takes a toll on well-being.</a:t>
            </a:r>
          </a:p>
          <a:p>
            <a:pPr algn="l"/>
            <a:r>
              <a:rPr lang="en-GB" b="1" i="0" dirty="0">
                <a:solidFill>
                  <a:srgbClr val="D2D0CE"/>
                </a:solidFill>
                <a:effectLst/>
                <a:latin typeface="-apple-system"/>
              </a:rPr>
              <a:t>2. Organizational Impact:</a:t>
            </a:r>
          </a:p>
          <a:p>
            <a:pPr algn="l">
              <a:buFont typeface="Arial" panose="020B0604020202020204" pitchFamily="34" charset="0"/>
              <a:buChar char="•"/>
            </a:pPr>
            <a:r>
              <a:rPr lang="en-GB" b="1" i="0" dirty="0">
                <a:solidFill>
                  <a:srgbClr val="D2D0CE"/>
                </a:solidFill>
                <a:effectLst/>
                <a:latin typeface="-apple-system"/>
              </a:rPr>
              <a:t>Reduced Idea Generation</a:t>
            </a:r>
            <a:r>
              <a:rPr lang="en-GB" b="0" i="0" dirty="0">
                <a:solidFill>
                  <a:srgbClr val="D2D0CE"/>
                </a:solidFill>
                <a:effectLst/>
                <a:latin typeface="-apple-system"/>
              </a:rPr>
              <a:t>: Imposter Syndrome stifles creativity, resulting in fewer innovative ideas and solutions.</a:t>
            </a:r>
          </a:p>
          <a:p>
            <a:pPr algn="l">
              <a:buFont typeface="Arial" panose="020B0604020202020204" pitchFamily="34" charset="0"/>
              <a:buChar char="•"/>
            </a:pPr>
            <a:r>
              <a:rPr lang="en-GB" b="1" i="0" dirty="0">
                <a:solidFill>
                  <a:srgbClr val="D2D0CE"/>
                </a:solidFill>
                <a:effectLst/>
                <a:latin typeface="-apple-system"/>
              </a:rPr>
              <a:t>Missed Opportunities</a:t>
            </a:r>
            <a:r>
              <a:rPr lang="en-GB" b="0" i="0" dirty="0">
                <a:solidFill>
                  <a:srgbClr val="D2D0CE"/>
                </a:solidFill>
                <a:effectLst/>
                <a:latin typeface="-apple-system"/>
              </a:rPr>
              <a:t>: Employees hesitant to take risks may overlook potential business opportunities.</a:t>
            </a:r>
          </a:p>
          <a:p>
            <a:pPr algn="l">
              <a:buFont typeface="Arial" panose="020B0604020202020204" pitchFamily="34" charset="0"/>
              <a:buChar char="•"/>
            </a:pPr>
            <a:r>
              <a:rPr lang="en-GB" b="1" i="0" dirty="0">
                <a:solidFill>
                  <a:srgbClr val="D2D0CE"/>
                </a:solidFill>
                <a:effectLst/>
                <a:latin typeface="-apple-system"/>
              </a:rPr>
              <a:t>Shrinking Talent Pool</a:t>
            </a:r>
            <a:r>
              <a:rPr lang="en-GB" b="0" i="0" dirty="0">
                <a:solidFill>
                  <a:srgbClr val="D2D0CE"/>
                </a:solidFill>
                <a:effectLst/>
                <a:latin typeface="-apple-system"/>
              </a:rPr>
              <a:t>: Imposter Syndrome discourages talented individuals from fully participating, limiting the organization’s talent pool.</a:t>
            </a:r>
          </a:p>
          <a:p>
            <a:pPr algn="l">
              <a:buFont typeface="Arial" panose="020B0604020202020204" pitchFamily="34" charset="0"/>
              <a:buChar char="•"/>
            </a:pPr>
            <a:r>
              <a:rPr lang="en-GB" b="1" i="0" dirty="0">
                <a:solidFill>
                  <a:srgbClr val="D2D0CE"/>
                </a:solidFill>
                <a:effectLst/>
                <a:latin typeface="-apple-system"/>
              </a:rPr>
              <a:t>Increased Absenteeism</a:t>
            </a:r>
            <a:r>
              <a:rPr lang="en-GB" b="0" i="0" dirty="0">
                <a:solidFill>
                  <a:srgbClr val="D2D0CE"/>
                </a:solidFill>
                <a:effectLst/>
                <a:latin typeface="-apple-system"/>
              </a:rPr>
              <a:t>: Sickness-related absences rise due to stress and anxiety.</a:t>
            </a:r>
          </a:p>
          <a:p>
            <a:pPr algn="l">
              <a:buFont typeface="Arial" panose="020B0604020202020204" pitchFamily="34" charset="0"/>
              <a:buChar char="•"/>
            </a:pPr>
            <a:r>
              <a:rPr lang="en-GB" b="1" i="0" dirty="0">
                <a:solidFill>
                  <a:srgbClr val="D2D0CE"/>
                </a:solidFill>
                <a:effectLst/>
                <a:latin typeface="-apple-system"/>
              </a:rPr>
              <a:t>Higher Recruitment Costs</a:t>
            </a:r>
            <a:r>
              <a:rPr lang="en-GB" b="0" i="0" dirty="0">
                <a:solidFill>
                  <a:srgbClr val="D2D0CE"/>
                </a:solidFill>
                <a:effectLst/>
                <a:latin typeface="-apple-system"/>
              </a:rPr>
              <a:t>: Frequent turnover necessitates more recruitment efforts and expenses.</a:t>
            </a:r>
          </a:p>
          <a:p>
            <a:endParaRPr lang="en-GB" dirty="0"/>
          </a:p>
        </p:txBody>
      </p:sp>
    </p:spTree>
    <p:extLst>
      <p:ext uri="{BB962C8B-B14F-4D97-AF65-F5344CB8AC3E}">
        <p14:creationId xmlns:p14="http://schemas.microsoft.com/office/powerpoint/2010/main" val="38043494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Missed opportunities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dirty="0">
              <a:solidFill>
                <a:srgbClr val="FFFFFF"/>
              </a:solidFill>
              <a:effectLst/>
              <a:latin typeface="Helvetica" pitchFamily="2"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FFFFFF"/>
                </a:solidFill>
                <a:effectLst/>
                <a:latin typeface="Helvetica" pitchFamily="2" charset="0"/>
              </a:rPr>
              <a:t>HOW IMPOSTER SYNDROME HURTS </a:t>
            </a:r>
            <a:r>
              <a:rPr lang="en-GB" sz="1800" dirty="0">
                <a:solidFill>
                  <a:srgbClr val="BCBCBC"/>
                </a:solidFill>
                <a:effectLst/>
                <a:latin typeface="Helvetica" pitchFamily="2" charset="0"/>
              </a:rPr>
              <a:t>PEOPLE PERFORMANCE PRODUCTIVITY PROFIT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BCBCBC"/>
                </a:solidFill>
                <a:effectLst/>
                <a:latin typeface="Helvetica" pitchFamily="2" charset="0"/>
              </a:rPr>
              <a:t>30% of people chose not to volunteer for opportunities that would allow their skill to shine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BCBCBC"/>
                </a:solidFill>
                <a:effectLst/>
                <a:latin typeface="Helvetica" pitchFamily="2" charset="0"/>
              </a:rPr>
              <a:t>45% didn’t apply for a promotion that they are qualified for for fear of being found out as a fraud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BCBCBC"/>
                </a:solidFill>
                <a:effectLst/>
                <a:latin typeface="Helvetica" pitchFamily="2" charset="0"/>
              </a:rPr>
              <a:t>51% put their success down to luck, timing or team effort rather than their ability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BCBCBC"/>
                </a:solidFill>
                <a:effectLst/>
                <a:latin typeface="Helvetica" pitchFamily="2" charset="0"/>
              </a:rPr>
              <a:t>61% less likely to peak up for far of being criticised or found out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b="0" dirty="0">
              <a:solidFill>
                <a:srgbClr val="BCBCBC"/>
              </a:solidFill>
              <a:effectLst/>
              <a:latin typeface="Helvetica" pitchFamily="2" charset="0"/>
            </a:endParaRPr>
          </a:p>
          <a:p>
            <a:endParaRPr lang="en-GB" dirty="0"/>
          </a:p>
        </p:txBody>
      </p:sp>
    </p:spTree>
    <p:extLst>
      <p:ext uri="{BB962C8B-B14F-4D97-AF65-F5344CB8AC3E}">
        <p14:creationId xmlns:p14="http://schemas.microsoft.com/office/powerpoint/2010/main" val="3574784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insightful findings on how perfectionism, procrastination, project paralysis, and people-pleasing are interconnected with imposter syndrome and stress responses. These “four Ps” seem to be common coping mechanisms that people use, often unconsciously, to deal with feelings of inadequacy or fear.</a:t>
            </a:r>
          </a:p>
          <a:p>
            <a:r>
              <a:rPr lang="en-GB" b="1" dirty="0"/>
              <a:t>Perfectionism</a:t>
            </a:r>
            <a:r>
              <a:rPr lang="en-GB" dirty="0"/>
              <a:t> can drive people to set unrealistically high standards and dismiss their achievements as mere luck.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1" dirty="0"/>
              <a:t>Procrastination</a:t>
            </a:r>
            <a:r>
              <a:rPr lang="en-GB" dirty="0"/>
              <a:t> often involves avoiding tasks by engaging in less important activities, which can be a way to cope with the fear of failure. Over 70% using this approach more than once a day </a:t>
            </a:r>
          </a:p>
          <a:p>
            <a:r>
              <a:rPr lang="en-GB" b="1" dirty="0"/>
              <a:t>Project paralysis</a:t>
            </a:r>
            <a:r>
              <a:rPr lang="en-GB" dirty="0"/>
              <a:t> is like being frozen in place, unable to start or continue a task due to overwhelming stress AVOID TEHN USE STRESS OR ADRELIEN TO PUSH ON THROUGH – EXCESSIVE HOURS, ALLNIGHTERS ETC </a:t>
            </a:r>
          </a:p>
          <a:p>
            <a:r>
              <a:rPr lang="en-GB" dirty="0"/>
              <a:t> Lastly, </a:t>
            </a:r>
            <a:r>
              <a:rPr lang="en-GB" b="1" dirty="0"/>
              <a:t>people-pleasing</a:t>
            </a:r>
            <a:r>
              <a:rPr lang="en-GB" dirty="0"/>
              <a:t> involves overcommitting and neglecting one’s own needs to gain approval and avoid rejection – TAKE ON SOMEONE ELSE’S PRIORITIES, COMMIT TO THINGS THAT YOU DON’T HAVE A THE CAPACITY TO TAKE  </a:t>
            </a:r>
          </a:p>
          <a:p>
            <a:r>
              <a:rPr lang="en-GB" b="1" dirty="0"/>
              <a:t>It’s fascinating how these behaviours align with the fight, flight, freeze, and fawn responses of the sympathetic nervous system. This connection highlights how deeply ingrained and automatic these reactions can be – ITS RUNS AT AN UNCOCNSIOUS LEVEL </a:t>
            </a:r>
          </a:p>
          <a:p>
            <a:endParaRPr lang="en-GB" dirty="0"/>
          </a:p>
        </p:txBody>
      </p:sp>
    </p:spTree>
    <p:extLst>
      <p:ext uri="{BB962C8B-B14F-4D97-AF65-F5344CB8AC3E}">
        <p14:creationId xmlns:p14="http://schemas.microsoft.com/office/powerpoint/2010/main" val="18402282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Confidence is situational – it varies according to who we’re with and around. Normal and healthy for this to happen – it’s what we do at these moments that matters:</a:t>
            </a:r>
            <a:endParaRPr lang="en-GB" sz="1100" dirty="0">
              <a:solidFill>
                <a:srgbClr val="000000"/>
              </a:solidFill>
              <a:latin typeface="Corbel" panose="020B0503020204020204" pitchFamily="34" charset="0"/>
            </a:endParaRPr>
          </a:p>
          <a:p>
            <a:endParaRPr lang="en-GB" dirty="0"/>
          </a:p>
        </p:txBody>
      </p:sp>
    </p:spTree>
    <p:extLst>
      <p:ext uri="{BB962C8B-B14F-4D97-AF65-F5344CB8AC3E}">
        <p14:creationId xmlns:p14="http://schemas.microsoft.com/office/powerpoint/2010/main" val="42399854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GB" dirty="0"/>
              <a:t>Let’s hear from </a:t>
            </a:r>
            <a:r>
              <a:rPr lang="en-GB" b="0" i="0" u="none" strike="noStrike" dirty="0">
                <a:solidFill>
                  <a:srgbClr val="151921"/>
                </a:solidFill>
                <a:effectLst/>
                <a:latin typeface="Moderat"/>
              </a:rPr>
              <a:t>Dr </a:t>
            </a:r>
            <a:r>
              <a:rPr lang="en-GB" b="0" i="0" u="none" strike="noStrike" dirty="0" err="1">
                <a:solidFill>
                  <a:srgbClr val="151921"/>
                </a:solidFill>
                <a:effectLst/>
                <a:latin typeface="Moderat"/>
              </a:rPr>
              <a:t>Anjhula</a:t>
            </a:r>
            <a:r>
              <a:rPr lang="en-GB" b="0" i="0" u="none" strike="noStrike" dirty="0">
                <a:solidFill>
                  <a:srgbClr val="151921"/>
                </a:solidFill>
                <a:effectLst/>
                <a:latin typeface="Moderat"/>
              </a:rPr>
              <a:t> Mya Singh </a:t>
            </a:r>
            <a:r>
              <a:rPr lang="en-GB" b="0" i="0" u="none" strike="noStrike" dirty="0" err="1">
                <a:solidFill>
                  <a:srgbClr val="151921"/>
                </a:solidFill>
                <a:effectLst/>
                <a:latin typeface="Moderat"/>
              </a:rPr>
              <a:t>Bais</a:t>
            </a:r>
            <a:r>
              <a:rPr lang="en-GB" b="0" i="0" u="none" strike="noStrike" dirty="0">
                <a:solidFill>
                  <a:srgbClr val="151921"/>
                </a:solidFill>
                <a:effectLst/>
                <a:latin typeface="Moderat"/>
              </a:rPr>
              <a:t> Chair, International Board, Amnesty International</a:t>
            </a:r>
          </a:p>
          <a:p>
            <a:r>
              <a:rPr lang="en-GB" dirty="0"/>
              <a:t>Look at the positive aspects of IS </a:t>
            </a:r>
          </a:p>
          <a:p>
            <a:r>
              <a:rPr lang="en-GB" dirty="0"/>
              <a:t>15.08 to 21.09 finish </a:t>
            </a:r>
          </a:p>
          <a:p>
            <a:endParaRPr lang="en-GB" dirty="0"/>
          </a:p>
          <a:p>
            <a:r>
              <a:rPr lang="en-GB" dirty="0"/>
              <a:t>https://</a:t>
            </a:r>
            <a:r>
              <a:rPr lang="en-GB" dirty="0" err="1"/>
              <a:t>apolitical.co</a:t>
            </a:r>
            <a:r>
              <a:rPr lang="en-GB" dirty="0"/>
              <a:t>/events/dealing-with-imposter-syndrome-in-the-public-service</a:t>
            </a:r>
          </a:p>
          <a:p>
            <a:endParaRPr lang="en-GB" dirty="0"/>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but I'd argue that all of these things are helpful within limits they serve as a help engage in a sort of early warning detection system if you will and there they are a guide so they're not there to destroy as we're often afraid of stress helps you meet your daily challenges it motivates you to reach your goals you know ultimately making you a smarter happier and healthy person healthier person good stress is vital for a healthy life both good and bad stress result in your body releasing the same hormone such as adrenaline and cortisol that triggered the common signs of stress that we probably all have experience right like butterflies in the stomach racing heart sweaty palms but ultimately what distinguishes good stress from bad is how you react feel or think about the experience so think roller coaster versus a perceived loss an impostor syndrome is kind of like that it's often as you will sort of described as a feeling of being a fraud there was one study in 2020 it was a review of medical studies that showed up to 82% of people experience this syndrome at some point in their life but contrary to popular belief research actually shows that there are hidden benefits to this fear of being found out if you know how to use impostor syndrome to your advantage so one is you have an increased level of self-awareness if you know the things that trigger you you can then consciously choose to behave differently so how does this show up be mindful for example of the situations that trigger your impostor syndrome it could be speaking up at a meeting at a rally is it literally public speaking at all times is it any scenario where you're seen as an expert recognising that you're feeling like an impostor and that is either preventing you from acting or sort of making you feel bad that's actually a good sign because actual impostors don't tend to see themselves as impostors and this heightened self-awareness helps you make smarter decisions since you're more likely to test your gut rather than sort of make a rash decision based on a hunch you learn to develop mental flexibility that's another positive when you question yourself you tend to be more curious you're open to new information people who are more open to shifting their mindset can actually uncover their strengths and weaknesses the perfect combination to find a better solution so how does this show up it's usually the fear of getting things wrong that can lead you especially women to silence yourself and stop you from communicating the valuable ideas that you have So what do you do about this well sometimes the only way to give yourself a voice in a group is to risk the possibility of making a mistake you actually may be surprised to find truly that the others that are receiving your ideas are receiving it in a very different way than how you expect it fellow young global leader of the World Economic Forum with me organisational psychologist Adam grant he accurately describes the art of confident humility which is being assertive about what you know and willing to acknowledge what you don't in grants hypothesis is actually in line with other research so feeling like you're not good enough has it converse impact I've actually making you a better team player so how does this show up you can see this in teamwork committee assignments ministerial portfolios or social event the art of expressing confidence while being humble can actually help you build meaningful relationships with your peers and other notable figures which can pay off in the long run in your career another benefit of impostor syndrome is you are more compassion and empathetic so impostor thoughts makes you more other oriented that means you're being sort of more attuned to other people's perceptions and feelings this is very needed in public service and that makes you more likeable one study actually showed that impostor syndrome correlated with higher empathy skills and generated higher sympathy scores in a lot of cases and how would this show up well politics can be in public service can be a very lonely place or literally every word facial expression engaged and what you can do is you compare the art of confident humility with skills like active listening and then you'll have an easier time be friending people an important stakeholders while you know you're in the political or public service realm and this can help you to combat loneliness improve your mental well-being and genuinely build friendships and networks and the best part and I want to see this to everybody you're not alone chances are other politicians and public service really struggled with the same feeling so if you're unsure where to start thanks to the heightened awareness you be able to reach out to those who are also dealing with the impostor syndrome really that quite honestly it's all of us you be able to deal with it comfortably and then the sky is the limit thank you So it's quite important to recognise the difference between when you do when you don't but certain for people is often a group of stakeholder</a:t>
            </a:r>
            <a:r>
              <a:rPr lang="en-GB" dirty="0">
                <a:effectLst/>
              </a:rPr>
              <a:t> </a:t>
            </a:r>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38</a:t>
            </a:fld>
            <a:endParaRPr lang="en-GB"/>
          </a:p>
        </p:txBody>
      </p:sp>
    </p:spTree>
    <p:extLst>
      <p:ext uri="{BB962C8B-B14F-4D97-AF65-F5344CB8AC3E}">
        <p14:creationId xmlns:p14="http://schemas.microsoft.com/office/powerpoint/2010/main" val="30956124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solidFill>
                  <a:srgbClr val="FFFFFF"/>
                </a:solidFill>
                <a:effectLst/>
                <a:latin typeface="Helvetica" pitchFamily="2" charset="0"/>
              </a:rPr>
              <a:t>3 Strategies to support people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dirty="0">
              <a:solidFill>
                <a:srgbClr val="FFFFFF"/>
              </a:solidFill>
              <a:effectLst/>
              <a:latin typeface="Helvetica" pitchFamily="2" charset="0"/>
            </a:endParaRPr>
          </a:p>
          <a:p>
            <a:pPr marL="501650" marR="0" lvl="0" indent="-3429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GB" sz="1800" dirty="0">
                <a:solidFill>
                  <a:srgbClr val="FFFFFF"/>
                </a:solidFill>
                <a:effectLst/>
                <a:latin typeface="Helvetica" pitchFamily="2" charset="0"/>
              </a:rPr>
              <a:t>OPEN UP THE CONVERSATION: </a:t>
            </a:r>
            <a:r>
              <a:rPr lang="en-GB" sz="3200" dirty="0">
                <a:solidFill>
                  <a:srgbClr val="000000"/>
                </a:solidFill>
                <a:effectLst/>
                <a:latin typeface="Arial"/>
              </a:rPr>
              <a:t> </a:t>
            </a:r>
            <a:r>
              <a:rPr lang="en-GB" sz="1800" dirty="0">
                <a:solidFill>
                  <a:srgbClr val="FFFFFF"/>
                </a:solidFill>
                <a:effectLst/>
                <a:latin typeface="Helvetica" pitchFamily="2" charset="0"/>
              </a:rPr>
              <a:t>“YOU ARE NOT ALONE!”: </a:t>
            </a:r>
            <a:r>
              <a:rPr lang="en-GB" sz="1800" dirty="0">
                <a:solidFill>
                  <a:srgbClr val="001E5E"/>
                </a:solidFill>
                <a:effectLst/>
                <a:latin typeface="Helvetica" pitchFamily="2" charset="0"/>
              </a:rPr>
              <a:t>t the breakthrough came for them once they realised they were not alone. </a:t>
            </a:r>
            <a:r>
              <a:rPr lang="en-GB" sz="1800" dirty="0">
                <a:solidFill>
                  <a:srgbClr val="FFFFFF"/>
                </a:solidFill>
                <a:effectLst/>
                <a:latin typeface="Helvetica" pitchFamily="2" charset="0"/>
              </a:rPr>
              <a:t> </a:t>
            </a:r>
            <a:endParaRPr lang="en-GB" sz="3200" dirty="0">
              <a:effectLst/>
            </a:endParaRPr>
          </a:p>
          <a:p>
            <a:pPr marL="501650" marR="0" lvl="0" indent="-3429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endParaRPr lang="en-GB" sz="1800" dirty="0">
              <a:solidFill>
                <a:srgbClr val="FFFFFF"/>
              </a:solidFill>
              <a:effectLst/>
              <a:latin typeface="Helvetica" pitchFamily="2" charset="0"/>
            </a:endParaRPr>
          </a:p>
          <a:p>
            <a:pPr marL="501650" marR="0" lvl="0" indent="-3429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GB" sz="1800" dirty="0">
                <a:solidFill>
                  <a:srgbClr val="FFFFFF"/>
                </a:solidFill>
                <a:effectLst/>
                <a:latin typeface="Helvetica" pitchFamily="2" charset="0"/>
              </a:rPr>
              <a:t>PROVIDE ACCURATE INFORMATION AND TRAINING: e.g. </a:t>
            </a:r>
            <a:r>
              <a:rPr lang="en-GB" sz="1800" dirty="0">
                <a:effectLst/>
                <a:latin typeface="Helvetica" pitchFamily="2" charset="0"/>
              </a:rPr>
              <a:t>HR teams and leaders need to know how to spot the early warning signs, along with practical steps they can take to support their team members both short-term and longer-term, if Imposter Syndrome is an issue. </a:t>
            </a:r>
            <a:r>
              <a:rPr lang="en-GB" sz="1800" dirty="0">
                <a:solidFill>
                  <a:srgbClr val="FFFFFF"/>
                </a:solidFill>
                <a:effectLst/>
                <a:latin typeface="Helvetica" pitchFamily="2" charset="0"/>
              </a:rPr>
              <a:t> </a:t>
            </a:r>
            <a:endParaRPr lang="en-GB" sz="3200" dirty="0">
              <a:effectLst/>
            </a:endParaRPr>
          </a:p>
          <a:p>
            <a:pPr marL="501650" marR="0" lvl="0" indent="-3429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endParaRPr lang="en-GB" sz="1800" dirty="0">
              <a:solidFill>
                <a:srgbClr val="FFFFFF"/>
              </a:solidFill>
              <a:effectLst/>
              <a:latin typeface="Helvetica" pitchFamily="2" charset="0"/>
            </a:endParaRPr>
          </a:p>
          <a:p>
            <a:pPr marL="501650" marR="0" lvl="0" indent="-3429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GB" sz="1800" dirty="0">
                <a:solidFill>
                  <a:srgbClr val="FFFFFF"/>
                </a:solidFill>
                <a:effectLst/>
                <a:latin typeface="Helvetica" pitchFamily="2" charset="0"/>
              </a:rPr>
              <a:t>CUT STRESS LEVELS AND TOXIC WORKING ENVIRONMENTS </a:t>
            </a:r>
          </a:p>
          <a:p>
            <a:pPr marL="501650" marR="0" lvl="0" indent="-3429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endParaRPr lang="en-GB" dirty="0">
              <a:effectLst/>
            </a:endParaRPr>
          </a:p>
          <a:p>
            <a:endParaRPr lang="en-GB" dirty="0"/>
          </a:p>
        </p:txBody>
      </p:sp>
    </p:spTree>
    <p:extLst>
      <p:ext uri="{BB962C8B-B14F-4D97-AF65-F5344CB8AC3E}">
        <p14:creationId xmlns:p14="http://schemas.microsoft.com/office/powerpoint/2010/main" val="199169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6 learning objectives </a:t>
            </a:r>
          </a:p>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Recognise the value proposition of women in leadership</a:t>
            </a:r>
          </a:p>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Develop your leadership style to be authentic and inclusive</a:t>
            </a:r>
          </a:p>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Learn to generate buy-in and negotiate persuasively</a:t>
            </a:r>
          </a:p>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Build confident communications skills and overcome imposter syndrome</a:t>
            </a:r>
          </a:p>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Understand how to develop networks and support through sponsors</a:t>
            </a:r>
          </a:p>
          <a:p>
            <a:endParaRPr lang="en-GB" dirty="0"/>
          </a:p>
          <a:p>
            <a:r>
              <a:rPr lang="en-GB" b="1" dirty="0"/>
              <a:t>Ask why do we need a day like this In 2023? </a:t>
            </a:r>
          </a:p>
          <a:p>
            <a:r>
              <a:rPr lang="en-GB" dirty="0"/>
              <a:t>for the first time in history, women CEOs lead about 10% of </a:t>
            </a:r>
          </a:p>
          <a:p>
            <a:r>
              <a:rPr lang="en-GB" dirty="0"/>
              <a:t>Fortune 500 companies. This is undoubtedly an important milestone. But it underscores the need for more women at all levels of leadership.</a:t>
            </a:r>
          </a:p>
          <a:p>
            <a:r>
              <a:rPr lang="en-GB" dirty="0"/>
              <a:t>And this is not just about representation. Women leaders are good for business:</a:t>
            </a:r>
          </a:p>
          <a:p>
            <a:r>
              <a:rPr lang="en-GB" dirty="0"/>
              <a:t>1. The Ready-Now Leaders report from the Conference  Board shows that organizations with at least 30% women in leadership roles are 12x more likely to be in the top 20% for financial performance.</a:t>
            </a:r>
          </a:p>
          <a:p>
            <a:r>
              <a:rPr lang="en-GB" dirty="0"/>
              <a:t>2. Research from Leadership Circle, based on assessments with over 84,000+ leaders and 1.5 million </a:t>
            </a:r>
            <a:r>
              <a:rPr lang="en-GB" dirty="0" err="1"/>
              <a:t>raters</a:t>
            </a:r>
            <a:r>
              <a:rPr lang="en-GB" dirty="0"/>
              <a:t> (comprising boss, boss’s boss, peers, direct reports, and others), shows that female leaders show up </a:t>
            </a:r>
            <a:r>
              <a:rPr lang="en-GB" dirty="0" err="1"/>
              <a:t>moreDespite</a:t>
            </a:r>
            <a:r>
              <a:rPr lang="en-GB" dirty="0"/>
              <a:t> all the measurable benefits female leaders bring to organisations, many still do not effectively develop and support them  </a:t>
            </a:r>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4</a:t>
            </a:fld>
            <a:endParaRPr lang="en-GB"/>
          </a:p>
        </p:txBody>
      </p:sp>
    </p:spTree>
    <p:extLst>
      <p:ext uri="{BB962C8B-B14F-4D97-AF65-F5344CB8AC3E}">
        <p14:creationId xmlns:p14="http://schemas.microsoft.com/office/powerpoint/2010/main" val="23421346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2935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A3C3E"/>
                </a:solidFill>
                <a:effectLst/>
                <a:latin typeface="ReithSans"/>
              </a:rPr>
              <a:t>Dr Jill Bolte Taylor is an author and neuroanatomist who used her own stroke to better understand how her brain perceives reality. </a:t>
            </a:r>
          </a:p>
          <a:p>
            <a:r>
              <a:rPr lang="en-GB" b="0" i="0" dirty="0">
                <a:solidFill>
                  <a:srgbClr val="3A3C3E"/>
                </a:solidFill>
                <a:effectLst/>
                <a:latin typeface="ReithSans"/>
              </a:rPr>
              <a:t>WHAT IS NEROPLATICITY </a:t>
            </a:r>
            <a:endParaRPr lang="en-GB" dirty="0"/>
          </a:p>
        </p:txBody>
      </p:sp>
    </p:spTree>
    <p:extLst>
      <p:ext uri="{BB962C8B-B14F-4D97-AF65-F5344CB8AC3E}">
        <p14:creationId xmlns:p14="http://schemas.microsoft.com/office/powerpoint/2010/main" val="6226911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1" i="0" dirty="0">
                <a:solidFill>
                  <a:srgbClr val="191D34"/>
                </a:solidFill>
                <a:effectLst/>
                <a:latin typeface="Lato" panose="020F0502020204030203" pitchFamily="34" charset="0"/>
              </a:rPr>
              <a:t>1. Dispute negative thinking</a:t>
            </a:r>
          </a:p>
          <a:p>
            <a:pPr algn="l"/>
            <a:r>
              <a:rPr lang="en-GB" b="0" i="0" dirty="0">
                <a:solidFill>
                  <a:srgbClr val="191D34"/>
                </a:solidFill>
                <a:effectLst/>
                <a:latin typeface="Lora" pitchFamily="2" charset="77"/>
              </a:rPr>
              <a:t>Increasing positivity over time reshapes our life by changing how we view ourselves while promoting self-confidence.</a:t>
            </a:r>
          </a:p>
          <a:p>
            <a:pPr algn="l"/>
            <a:r>
              <a:rPr lang="en-GB" b="0" i="0" dirty="0">
                <a:solidFill>
                  <a:srgbClr val="191D34"/>
                </a:solidFill>
                <a:effectLst/>
                <a:latin typeface="Lora" pitchFamily="2" charset="77"/>
              </a:rPr>
              <a:t>Use the </a:t>
            </a:r>
            <a:r>
              <a:rPr lang="en-GB" b="0" i="0" u="sng" dirty="0">
                <a:solidFill>
                  <a:srgbClr val="191D34"/>
                </a:solidFill>
                <a:effectLst/>
                <a:latin typeface="Lora" pitchFamily="2" charset="77"/>
                <a:hlinkClick r:id="rId3"/>
              </a:rPr>
              <a:t>Dispute Negative Thinking</a:t>
            </a:r>
            <a:r>
              <a:rPr lang="en-GB" b="0" i="0" dirty="0">
                <a:solidFill>
                  <a:srgbClr val="191D34"/>
                </a:solidFill>
                <a:effectLst/>
                <a:latin typeface="Lora" pitchFamily="2" charset="77"/>
              </a:rPr>
              <a:t> worksheet to capture negative statements and practice disputing them. As you work through each one, become surer of yourself and more confident in what you can achieve.</a:t>
            </a:r>
          </a:p>
          <a:p>
            <a:pPr algn="l"/>
            <a:r>
              <a:rPr lang="en-GB" b="1" i="0" dirty="0">
                <a:solidFill>
                  <a:srgbClr val="191D34"/>
                </a:solidFill>
                <a:effectLst/>
                <a:latin typeface="Lato" panose="020F0502020204030203" pitchFamily="34" charset="0"/>
              </a:rPr>
              <a:t>2. Build positive emotions</a:t>
            </a:r>
          </a:p>
          <a:p>
            <a:pPr algn="l"/>
            <a:r>
              <a:rPr lang="en-GB" b="0" i="0" dirty="0">
                <a:solidFill>
                  <a:srgbClr val="191D34"/>
                </a:solidFill>
                <a:effectLst/>
                <a:latin typeface="Lora" pitchFamily="2" charset="77"/>
              </a:rPr>
              <a:t>Fredrickson (2010) also suggests building a portfolio of positive emotions.</a:t>
            </a:r>
          </a:p>
          <a:p>
            <a:pPr algn="l"/>
            <a:r>
              <a:rPr lang="en-GB" b="0" i="0" dirty="0">
                <a:solidFill>
                  <a:srgbClr val="191D34"/>
                </a:solidFill>
                <a:effectLst/>
                <a:latin typeface="Lora" pitchFamily="2" charset="77"/>
              </a:rPr>
              <a:t>Use the </a:t>
            </a:r>
            <a:r>
              <a:rPr lang="en-GB" b="0" i="0" u="sng" dirty="0">
                <a:solidFill>
                  <a:srgbClr val="191D34"/>
                </a:solidFill>
                <a:effectLst/>
                <a:latin typeface="Lora" pitchFamily="2" charset="77"/>
                <a:hlinkClick r:id="rId4"/>
              </a:rPr>
              <a:t>Build an Emotions Portfolio</a:t>
            </a:r>
            <a:r>
              <a:rPr lang="en-GB" b="0" i="0" dirty="0">
                <a:solidFill>
                  <a:srgbClr val="191D34"/>
                </a:solidFill>
                <a:effectLst/>
                <a:latin typeface="Lora" pitchFamily="2" charset="77"/>
              </a:rPr>
              <a:t> worksheet.</a:t>
            </a:r>
          </a:p>
          <a:p>
            <a:pPr algn="l"/>
            <a:r>
              <a:rPr lang="en-GB" b="0" i="0" dirty="0">
                <a:solidFill>
                  <a:srgbClr val="191D34"/>
                </a:solidFill>
                <a:effectLst/>
                <a:latin typeface="Lora" pitchFamily="2" charset="77"/>
              </a:rPr>
              <a:t>Write notes for positive emotions (joy, gratitude, serenity, interest, hope, pride, inspiration, awe, love, etc.) based on memories, images, and even songs that come to mind.</a:t>
            </a:r>
          </a:p>
          <a:p>
            <a:pPr algn="l"/>
            <a:r>
              <a:rPr lang="en-GB" b="0" i="0" dirty="0">
                <a:solidFill>
                  <a:srgbClr val="191D34"/>
                </a:solidFill>
                <a:effectLst/>
                <a:latin typeface="Lora" pitchFamily="2" charset="77"/>
              </a:rPr>
              <a:t>Ask yourself a series of questions for each emotion to prompt your thinking, for example, </a:t>
            </a:r>
            <a:r>
              <a:rPr lang="en-GB" b="0" i="1" dirty="0">
                <a:solidFill>
                  <a:srgbClr val="191D34"/>
                </a:solidFill>
                <a:effectLst/>
                <a:latin typeface="Lora" pitchFamily="2" charset="77"/>
              </a:rPr>
              <a:t>hope</a:t>
            </a:r>
            <a:r>
              <a:rPr lang="en-GB" b="0" i="0" dirty="0">
                <a:solidFill>
                  <a:srgbClr val="191D34"/>
                </a:solidFill>
                <a:effectLst/>
                <a:latin typeface="Lora" pitchFamily="2" charset="77"/>
              </a:rPr>
              <a:t>:</a:t>
            </a:r>
          </a:p>
          <a:p>
            <a:pPr algn="l">
              <a:buFont typeface="Arial" panose="020B0604020202020204" pitchFamily="34" charset="0"/>
              <a:buChar char="•"/>
            </a:pPr>
            <a:r>
              <a:rPr lang="en-GB" b="0" i="0" dirty="0">
                <a:solidFill>
                  <a:srgbClr val="191D34"/>
                </a:solidFill>
                <a:effectLst/>
                <a:latin typeface="Lora" pitchFamily="2" charset="77"/>
              </a:rPr>
              <a:t>When have you felt full of optimism and hope?</a:t>
            </a:r>
          </a:p>
          <a:p>
            <a:pPr algn="l">
              <a:buFont typeface="Arial" panose="020B0604020202020204" pitchFamily="34" charset="0"/>
              <a:buChar char="•"/>
            </a:pPr>
            <a:r>
              <a:rPr lang="en-GB" b="0" i="0" dirty="0">
                <a:solidFill>
                  <a:srgbClr val="191D34"/>
                </a:solidFill>
                <a:effectLst/>
                <a:latin typeface="Lora" pitchFamily="2" charset="77"/>
              </a:rPr>
              <a:t>When have you feared the worst but still believed something good would happen?</a:t>
            </a:r>
          </a:p>
          <a:p>
            <a:pPr algn="l">
              <a:buFont typeface="Arial" panose="020B0604020202020204" pitchFamily="34" charset="0"/>
              <a:buChar char="•"/>
            </a:pPr>
            <a:r>
              <a:rPr lang="en-GB" b="0" i="0" dirty="0">
                <a:solidFill>
                  <a:srgbClr val="191D34"/>
                </a:solidFill>
                <a:effectLst/>
                <a:latin typeface="Lora" pitchFamily="2" charset="77"/>
              </a:rPr>
              <a:t>When have you found an inventive way to try to create a better future?</a:t>
            </a:r>
          </a:p>
          <a:p>
            <a:pPr algn="l"/>
            <a:r>
              <a:rPr lang="en-GB" b="0" i="0" dirty="0">
                <a:solidFill>
                  <a:srgbClr val="191D34"/>
                </a:solidFill>
                <a:effectLst/>
                <a:latin typeface="Lora" pitchFamily="2" charset="77"/>
              </a:rPr>
              <a:t>Keep the portfolios up to date and create one for each emotion. Engage with them at regular intervals to think “more expansively and compassionately” (Fredrickson, 2010).</a:t>
            </a:r>
          </a:p>
          <a:p>
            <a:pPr algn="l"/>
            <a:r>
              <a:rPr lang="en-GB" b="1" i="0" dirty="0">
                <a:solidFill>
                  <a:srgbClr val="191D34"/>
                </a:solidFill>
                <a:effectLst/>
                <a:latin typeface="Lato" panose="020F0502020204030203" pitchFamily="34" charset="0"/>
              </a:rPr>
              <a:t>3. Adopt a growth mindset</a:t>
            </a:r>
          </a:p>
          <a:p>
            <a:pPr algn="l"/>
            <a:r>
              <a:rPr lang="en-GB" b="0" i="0" dirty="0">
                <a:solidFill>
                  <a:srgbClr val="191D34"/>
                </a:solidFill>
                <a:effectLst/>
                <a:latin typeface="Lora" pitchFamily="2" charset="77"/>
              </a:rPr>
              <a:t>When we adopt a fixed mindset, we don’t handle change well and are less equipped to deal with challenges and criticism. We also tend to stick to what we have been doing even if it isn’t working.</a:t>
            </a:r>
          </a:p>
          <a:p>
            <a:pPr algn="l"/>
            <a:r>
              <a:rPr lang="en-GB" b="0" i="0" dirty="0">
                <a:solidFill>
                  <a:srgbClr val="191D34"/>
                </a:solidFill>
                <a:effectLst/>
                <a:latin typeface="Lora" pitchFamily="2" charset="77"/>
              </a:rPr>
              <a:t>Adopting a </a:t>
            </a:r>
            <a:r>
              <a:rPr lang="en-GB" b="0" i="0" u="sng" dirty="0">
                <a:solidFill>
                  <a:srgbClr val="191D34"/>
                </a:solidFill>
                <a:effectLst/>
                <a:latin typeface="Lora" pitchFamily="2" charset="77"/>
                <a:hlinkClick r:id="rId5"/>
              </a:rPr>
              <a:t>growth mindset</a:t>
            </a:r>
            <a:r>
              <a:rPr lang="en-GB" b="0" i="0" dirty="0">
                <a:solidFill>
                  <a:srgbClr val="191D34"/>
                </a:solidFill>
                <a:effectLst/>
                <a:latin typeface="Lora" pitchFamily="2" charset="77"/>
              </a:rPr>
              <a:t> means we not only cope better but actively look for opportunities for learning and growth (Dweck, 2017). We are less likely to feel like an imposter when we consider ourselves to be a </a:t>
            </a:r>
            <a:r>
              <a:rPr lang="en-GB" b="0" i="1" dirty="0">
                <a:solidFill>
                  <a:srgbClr val="191D34"/>
                </a:solidFill>
                <a:effectLst/>
                <a:latin typeface="Lora" pitchFamily="2" charset="77"/>
              </a:rPr>
              <a:t>work in progress</a:t>
            </a:r>
            <a:r>
              <a:rPr lang="en-GB" b="0" i="0" dirty="0">
                <a:solidFill>
                  <a:srgbClr val="191D34"/>
                </a:solidFill>
                <a:effectLst/>
                <a:latin typeface="Lora" pitchFamily="2" charset="77"/>
              </a:rPr>
              <a:t> rather than a finished article.</a:t>
            </a:r>
          </a:p>
          <a:p>
            <a:pPr algn="l"/>
            <a:r>
              <a:rPr lang="en-GB" b="0" i="0" dirty="0">
                <a:solidFill>
                  <a:srgbClr val="191D34"/>
                </a:solidFill>
                <a:effectLst/>
                <a:latin typeface="Lora" pitchFamily="2" charset="77"/>
              </a:rPr>
              <a:t>Move to a growth mindset by completing the </a:t>
            </a:r>
            <a:r>
              <a:rPr lang="en-GB" b="0" i="0" u="sng" dirty="0">
                <a:solidFill>
                  <a:srgbClr val="191D34"/>
                </a:solidFill>
                <a:effectLst/>
                <a:latin typeface="Lora" pitchFamily="2" charset="77"/>
                <a:hlinkClick r:id="rId6"/>
              </a:rPr>
              <a:t>Adopt a Growth Mindset</a:t>
            </a:r>
            <a:r>
              <a:rPr lang="en-GB" b="0" i="0" dirty="0">
                <a:solidFill>
                  <a:srgbClr val="191D34"/>
                </a:solidFill>
                <a:effectLst/>
                <a:latin typeface="Lora" pitchFamily="2" charset="77"/>
              </a:rPr>
              <a:t> worksheet, replacing fixed mindset thinking with growth mindset thinking.</a:t>
            </a:r>
          </a:p>
          <a:p>
            <a:pPr algn="l"/>
            <a:r>
              <a:rPr lang="en-GB" b="0" i="0" dirty="0">
                <a:solidFill>
                  <a:srgbClr val="191D34"/>
                </a:solidFill>
                <a:effectLst/>
                <a:latin typeface="Lora" pitchFamily="2" charset="77"/>
              </a:rPr>
              <a:t>For example:</a:t>
            </a:r>
          </a:p>
          <a:p>
            <a:pPr algn="l"/>
            <a:r>
              <a:rPr lang="en-GB" b="0" i="1" dirty="0">
                <a:solidFill>
                  <a:srgbClr val="191D34"/>
                </a:solidFill>
                <a:effectLst/>
                <a:latin typeface="Lora" pitchFamily="2" charset="77"/>
              </a:rPr>
              <a:t>Avoiding challenge</a:t>
            </a:r>
            <a:r>
              <a:rPr lang="en-GB" b="0" i="0" dirty="0">
                <a:solidFill>
                  <a:srgbClr val="191D34"/>
                </a:solidFill>
                <a:effectLst/>
                <a:latin typeface="Lora" pitchFamily="2" charset="77"/>
              </a:rPr>
              <a:t> becomes </a:t>
            </a:r>
            <a:r>
              <a:rPr lang="en-GB" b="0" i="1" dirty="0">
                <a:solidFill>
                  <a:srgbClr val="191D34"/>
                </a:solidFill>
                <a:effectLst/>
                <a:latin typeface="Lora" pitchFamily="2" charset="77"/>
              </a:rPr>
              <a:t>embracing challenge</a:t>
            </a:r>
            <a:r>
              <a:rPr lang="en-GB" b="0" i="0" dirty="0">
                <a:solidFill>
                  <a:srgbClr val="191D34"/>
                </a:solidFill>
                <a:effectLst/>
                <a:latin typeface="Lora" pitchFamily="2" charset="77"/>
              </a:rPr>
              <a:t>, and </a:t>
            </a:r>
            <a:r>
              <a:rPr lang="en-GB" b="0" i="1" dirty="0">
                <a:solidFill>
                  <a:srgbClr val="191D34"/>
                </a:solidFill>
                <a:effectLst/>
                <a:latin typeface="Lora" pitchFamily="2" charset="77"/>
              </a:rPr>
              <a:t>being defensive and giving up</a:t>
            </a:r>
            <a:r>
              <a:rPr lang="en-GB" b="0" i="0" dirty="0">
                <a:solidFill>
                  <a:srgbClr val="191D34"/>
                </a:solidFill>
                <a:effectLst/>
                <a:latin typeface="Lora" pitchFamily="2" charset="77"/>
              </a:rPr>
              <a:t> transforms into </a:t>
            </a:r>
            <a:r>
              <a:rPr lang="en-GB" b="0" i="1" dirty="0">
                <a:solidFill>
                  <a:srgbClr val="191D34"/>
                </a:solidFill>
                <a:effectLst/>
                <a:latin typeface="Lora" pitchFamily="2" charset="77"/>
              </a:rPr>
              <a:t>persisting despite setbacks</a:t>
            </a:r>
            <a:r>
              <a:rPr lang="en-GB" b="0" i="0" dirty="0">
                <a:solidFill>
                  <a:srgbClr val="191D34"/>
                </a:solidFill>
                <a:effectLst/>
                <a:latin typeface="Lora" pitchFamily="2" charset="77"/>
              </a:rPr>
              <a:t>.</a:t>
            </a:r>
          </a:p>
          <a:p>
            <a:pPr algn="l"/>
            <a:r>
              <a:rPr lang="en-GB" b="1" i="0" dirty="0">
                <a:solidFill>
                  <a:srgbClr val="191D34"/>
                </a:solidFill>
                <a:effectLst/>
                <a:latin typeface="Lato" panose="020F0502020204030203" pitchFamily="34" charset="0"/>
              </a:rPr>
              <a:t>4. Visualize success</a:t>
            </a:r>
          </a:p>
          <a:p>
            <a:pPr algn="l"/>
            <a:r>
              <a:rPr lang="en-GB" b="0" i="0" dirty="0">
                <a:solidFill>
                  <a:srgbClr val="191D34"/>
                </a:solidFill>
                <a:effectLst/>
                <a:latin typeface="Lora" pitchFamily="2" charset="77"/>
              </a:rPr>
              <a:t>We cannot underestimate the importance of being able to </a:t>
            </a:r>
            <a:r>
              <a:rPr lang="en-GB" b="0" i="1" dirty="0">
                <a:solidFill>
                  <a:srgbClr val="191D34"/>
                </a:solidFill>
                <a:effectLst/>
                <a:latin typeface="Lora" pitchFamily="2" charset="77"/>
              </a:rPr>
              <a:t>bounce back</a:t>
            </a:r>
            <a:r>
              <a:rPr lang="en-GB" b="0" i="0" dirty="0">
                <a:solidFill>
                  <a:srgbClr val="191D34"/>
                </a:solidFill>
                <a:effectLst/>
                <a:latin typeface="Lora" pitchFamily="2" charset="77"/>
              </a:rPr>
              <a:t>. When we are criticized, we need to consider others’ thoughts as an opportunity to learn and grow.</a:t>
            </a:r>
          </a:p>
          <a:p>
            <a:pPr algn="l"/>
            <a:r>
              <a:rPr lang="en-GB" b="0" i="0" dirty="0">
                <a:solidFill>
                  <a:srgbClr val="191D34"/>
                </a:solidFill>
                <a:effectLst/>
                <a:latin typeface="Lora" pitchFamily="2" charset="77"/>
              </a:rPr>
              <a:t>Visualizing successful performance can help us become more </a:t>
            </a:r>
            <a:r>
              <a:rPr lang="en-GB" b="0" i="0" u="sng" dirty="0">
                <a:solidFill>
                  <a:srgbClr val="191D34"/>
                </a:solidFill>
                <a:effectLst/>
                <a:latin typeface="Lora" pitchFamily="2" charset="77"/>
                <a:hlinkClick r:id="rId7"/>
              </a:rPr>
              <a:t>resilient in the workplace</a:t>
            </a:r>
            <a:r>
              <a:rPr lang="en-GB" b="0" i="0" dirty="0">
                <a:solidFill>
                  <a:srgbClr val="191D34"/>
                </a:solidFill>
                <a:effectLst/>
                <a:latin typeface="Lora" pitchFamily="2" charset="77"/>
              </a:rPr>
              <a:t> to both criticism and change. Indeed, one of the best ways to rehearse a task, feel more confident, and believe in what we are about to do is to mentally play it through (Clough &amp; </a:t>
            </a:r>
            <a:r>
              <a:rPr lang="en-GB" b="0" i="0" dirty="0" err="1">
                <a:solidFill>
                  <a:srgbClr val="191D34"/>
                </a:solidFill>
                <a:effectLst/>
                <a:latin typeface="Lora" pitchFamily="2" charset="77"/>
              </a:rPr>
              <a:t>Strycharczyk</a:t>
            </a:r>
            <a:r>
              <a:rPr lang="en-GB" b="0" i="0" dirty="0">
                <a:solidFill>
                  <a:srgbClr val="191D34"/>
                </a:solidFill>
                <a:effectLst/>
                <a:latin typeface="Lora" pitchFamily="2" charset="77"/>
              </a:rPr>
              <a:t>, 2015).</a:t>
            </a:r>
          </a:p>
          <a:p>
            <a:pPr algn="l"/>
            <a:r>
              <a:rPr lang="en-GB" b="0" i="0" dirty="0">
                <a:solidFill>
                  <a:srgbClr val="191D34"/>
                </a:solidFill>
                <a:effectLst/>
                <a:latin typeface="Lora" pitchFamily="2" charset="77"/>
              </a:rPr>
              <a:t>Athletes often visualize what it feels like to step up on to the podium and receive a medal at the end of a successful race.</a:t>
            </a:r>
          </a:p>
          <a:p>
            <a:pPr algn="l"/>
            <a:r>
              <a:rPr lang="en-GB" b="0" i="0" dirty="0">
                <a:solidFill>
                  <a:srgbClr val="191D34"/>
                </a:solidFill>
                <a:effectLst/>
                <a:latin typeface="Lora" pitchFamily="2" charset="77"/>
              </a:rPr>
              <a:t>Try out the </a:t>
            </a:r>
            <a:r>
              <a:rPr lang="en-GB" b="0" i="0" u="sng" dirty="0">
                <a:solidFill>
                  <a:srgbClr val="191D34"/>
                </a:solidFill>
                <a:effectLst/>
                <a:latin typeface="Lora" pitchFamily="2" charset="77"/>
                <a:hlinkClick r:id="rId8"/>
              </a:rPr>
              <a:t>Visualize Success</a:t>
            </a:r>
            <a:r>
              <a:rPr lang="en-GB" b="0" i="0" dirty="0">
                <a:solidFill>
                  <a:srgbClr val="191D34"/>
                </a:solidFill>
                <a:effectLst/>
                <a:latin typeface="Lora" pitchFamily="2" charset="77"/>
              </a:rPr>
              <a:t> worksheet.</a:t>
            </a:r>
          </a:p>
          <a:p>
            <a:pPr algn="l"/>
            <a:r>
              <a:rPr lang="en-GB" b="0" i="0" dirty="0">
                <a:solidFill>
                  <a:srgbClr val="191D34"/>
                </a:solidFill>
                <a:effectLst/>
                <a:latin typeface="Lora" pitchFamily="2" charset="77"/>
              </a:rPr>
              <a:t>The more real the visualization, the better. See yourself as the actor in the scene – not passive but engaged and relaxed.</a:t>
            </a:r>
          </a:p>
          <a:p>
            <a:pPr algn="l"/>
            <a:r>
              <a:rPr lang="en-GB" b="1" i="0" dirty="0">
                <a:solidFill>
                  <a:srgbClr val="191D34"/>
                </a:solidFill>
                <a:effectLst/>
                <a:latin typeface="Lato" panose="020F0502020204030203" pitchFamily="34" charset="0"/>
              </a:rPr>
              <a:t>5. Replace negative self-talk with positive self-talk</a:t>
            </a:r>
          </a:p>
          <a:p>
            <a:pPr algn="l"/>
            <a:r>
              <a:rPr lang="en-GB" b="0" i="0" dirty="0">
                <a:solidFill>
                  <a:srgbClr val="191D34"/>
                </a:solidFill>
                <a:effectLst/>
                <a:latin typeface="Lora" pitchFamily="2" charset="77"/>
              </a:rPr>
              <a:t>Words are powerful. They can bring up images of success or failure and significantly affect how we approach tasks and overcome obstacles and challenges (Clough &amp; </a:t>
            </a:r>
            <a:r>
              <a:rPr lang="en-GB" b="0" i="0" dirty="0" err="1">
                <a:solidFill>
                  <a:srgbClr val="191D34"/>
                </a:solidFill>
                <a:effectLst/>
                <a:latin typeface="Lora" pitchFamily="2" charset="77"/>
              </a:rPr>
              <a:t>Strycharczyk</a:t>
            </a:r>
            <a:r>
              <a:rPr lang="en-GB" b="0" i="0" dirty="0">
                <a:solidFill>
                  <a:srgbClr val="191D34"/>
                </a:solidFill>
                <a:effectLst/>
                <a:latin typeface="Lora" pitchFamily="2" charset="77"/>
              </a:rPr>
              <a:t>, 2015).</a:t>
            </a:r>
          </a:p>
          <a:p>
            <a:pPr algn="l"/>
            <a:r>
              <a:rPr lang="en-GB" b="0" i="0" dirty="0">
                <a:solidFill>
                  <a:srgbClr val="191D34"/>
                </a:solidFill>
                <a:effectLst/>
                <a:latin typeface="Lora" pitchFamily="2" charset="77"/>
              </a:rPr>
              <a:t>Use the </a:t>
            </a:r>
            <a:r>
              <a:rPr lang="en-GB" b="0" i="0" u="sng" dirty="0">
                <a:solidFill>
                  <a:srgbClr val="191D34"/>
                </a:solidFill>
                <a:effectLst/>
                <a:latin typeface="Lora" pitchFamily="2" charset="77"/>
                <a:hlinkClick r:id="rId9"/>
              </a:rPr>
              <a:t>Replace Negative Self-Talk</a:t>
            </a:r>
            <a:r>
              <a:rPr lang="en-GB" b="0" i="0" dirty="0">
                <a:solidFill>
                  <a:srgbClr val="191D34"/>
                </a:solidFill>
                <a:effectLst/>
                <a:latin typeface="Lora" pitchFamily="2" charset="77"/>
              </a:rPr>
              <a:t> worksheet to identify negative self-talk examples and replace them with their positive equivalent.</a:t>
            </a:r>
          </a:p>
          <a:p>
            <a:pPr algn="l"/>
            <a:r>
              <a:rPr lang="en-GB" b="0" i="0" dirty="0">
                <a:solidFill>
                  <a:srgbClr val="191D34"/>
                </a:solidFill>
                <a:effectLst/>
                <a:latin typeface="Lora" pitchFamily="2" charset="77"/>
              </a:rPr>
              <a:t>When faced with difficult situations, repeat the positive self-talk equivalent to change your mental outlook, for example:</a:t>
            </a:r>
          </a:p>
          <a:p>
            <a:pPr algn="l"/>
            <a:r>
              <a:rPr lang="en-GB" b="0" i="1" dirty="0">
                <a:solidFill>
                  <a:srgbClr val="191D34"/>
                </a:solidFill>
                <a:effectLst/>
                <a:latin typeface="Lora" pitchFamily="2" charset="77"/>
              </a:rPr>
              <a:t>I’m feeling overwhelmed</a:t>
            </a:r>
            <a:r>
              <a:rPr lang="en-GB" b="0" i="0" dirty="0">
                <a:solidFill>
                  <a:srgbClr val="191D34"/>
                </a:solidFill>
                <a:effectLst/>
                <a:latin typeface="Lora" pitchFamily="2" charset="77"/>
              </a:rPr>
              <a:t> versus </a:t>
            </a:r>
            <a:r>
              <a:rPr lang="en-GB" b="0" i="1" dirty="0">
                <a:solidFill>
                  <a:srgbClr val="191D34"/>
                </a:solidFill>
                <a:effectLst/>
                <a:latin typeface="Lora" pitchFamily="2" charset="77"/>
              </a:rPr>
              <a:t>I know how to control these feelings; I need to focus on relaxing myself</a:t>
            </a:r>
            <a:r>
              <a:rPr lang="en-GB" b="0" i="0" dirty="0">
                <a:solidFill>
                  <a:srgbClr val="191D34"/>
                </a:solidFill>
                <a:effectLst/>
                <a:latin typeface="Lora" pitchFamily="2" charset="77"/>
              </a:rPr>
              <a:t>.</a:t>
            </a:r>
          </a:p>
          <a:p>
            <a:pPr algn="l"/>
            <a:r>
              <a:rPr lang="en-GB" b="1" i="0" dirty="0">
                <a:solidFill>
                  <a:srgbClr val="191D34"/>
                </a:solidFill>
                <a:effectLst/>
                <a:latin typeface="Lato" panose="020F0502020204030203" pitchFamily="34" charset="0"/>
              </a:rPr>
              <a:t>6. Track and measure success</a:t>
            </a:r>
          </a:p>
          <a:p>
            <a:pPr algn="l"/>
            <a:r>
              <a:rPr lang="en-GB" b="0" i="0" dirty="0">
                <a:solidFill>
                  <a:srgbClr val="191D34"/>
                </a:solidFill>
                <a:effectLst/>
                <a:latin typeface="Lora" pitchFamily="2" charset="77"/>
              </a:rPr>
              <a:t>We are much better at remembering what went wrong rather than what went well.</a:t>
            </a:r>
          </a:p>
          <a:p>
            <a:pPr algn="l"/>
            <a:r>
              <a:rPr lang="en-GB" b="0" i="0" dirty="0">
                <a:solidFill>
                  <a:srgbClr val="191D34"/>
                </a:solidFill>
                <a:effectLst/>
                <a:latin typeface="Lora" pitchFamily="2" charset="77"/>
              </a:rPr>
              <a:t>And when you feel like an imposter, one of the most difficult things to grasp is the role you have had in your own or others’ successes.</a:t>
            </a:r>
          </a:p>
          <a:p>
            <a:pPr algn="l"/>
            <a:r>
              <a:rPr lang="en-GB" b="0" i="0" dirty="0">
                <a:solidFill>
                  <a:srgbClr val="191D34"/>
                </a:solidFill>
                <a:effectLst/>
                <a:latin typeface="Lora" pitchFamily="2" charset="77"/>
              </a:rPr>
              <a:t>Whether keeping a digital or a handwritten copy, use the </a:t>
            </a:r>
            <a:r>
              <a:rPr lang="en-GB" b="0" i="0" u="sng" dirty="0">
                <a:solidFill>
                  <a:srgbClr val="191D34"/>
                </a:solidFill>
                <a:effectLst/>
                <a:latin typeface="Lora" pitchFamily="2" charset="77"/>
                <a:hlinkClick r:id="rId10"/>
              </a:rPr>
              <a:t>Track and Measure Success</a:t>
            </a:r>
            <a:r>
              <a:rPr lang="en-GB" b="0" i="0" dirty="0">
                <a:solidFill>
                  <a:srgbClr val="191D34"/>
                </a:solidFill>
                <a:effectLst/>
                <a:latin typeface="Lora" pitchFamily="2" charset="77"/>
              </a:rPr>
              <a:t> worksheet to complete a record of all that has gone well, and then review regularly or before a forthcoming challenge.</a:t>
            </a:r>
          </a:p>
          <a:p>
            <a:pPr algn="l"/>
            <a:endParaRPr lang="en-GB" b="1" i="0" dirty="0">
              <a:solidFill>
                <a:srgbClr val="191D34"/>
              </a:solidFill>
              <a:effectLst/>
              <a:latin typeface="Lato" panose="020F0502020204030203"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1" i="0" dirty="0">
                <a:solidFill>
                  <a:srgbClr val="191D34"/>
                </a:solidFill>
                <a:effectLst/>
                <a:latin typeface="Lato" panose="020F0502020204030203" pitchFamily="34" charset="0"/>
              </a:rPr>
              <a:t>7. </a:t>
            </a:r>
            <a:r>
              <a:rPr lang="en-GB" sz="1100" dirty="0"/>
              <a:t>Separate inexperience from inability: An important step to dismantling imposter syndrome is to first distinguish feeling inexperienced from feeling like you are undeserving. “Just because you are starting something for the first time doesn’t mean that you do not belong there, or that you’re incapable of learning,” Jensen says.</a:t>
            </a:r>
          </a:p>
          <a:p>
            <a:pPr algn="l"/>
            <a:r>
              <a:rPr lang="en-GB" b="1" i="0" dirty="0">
                <a:solidFill>
                  <a:srgbClr val="191D34"/>
                </a:solidFill>
                <a:effectLst/>
                <a:latin typeface="Lato" panose="020F0502020204030203" pitchFamily="34" charset="0"/>
              </a:rPr>
              <a:t>8. Dealing with anxiety: Reverse the Rabbit Hole</a:t>
            </a:r>
          </a:p>
          <a:p>
            <a:pPr algn="l"/>
            <a:r>
              <a:rPr lang="en-GB" b="0" i="0" dirty="0">
                <a:solidFill>
                  <a:srgbClr val="191D34"/>
                </a:solidFill>
                <a:effectLst/>
                <a:latin typeface="Lora" pitchFamily="2" charset="77"/>
              </a:rPr>
              <a:t>When we are anxious, the words </a:t>
            </a:r>
            <a:r>
              <a:rPr lang="en-GB" b="0" i="1" dirty="0">
                <a:solidFill>
                  <a:srgbClr val="191D34"/>
                </a:solidFill>
                <a:effectLst/>
                <a:latin typeface="Lora" pitchFamily="2" charset="77"/>
              </a:rPr>
              <a:t>what if</a:t>
            </a:r>
            <a:r>
              <a:rPr lang="en-GB" b="0" i="0" dirty="0">
                <a:solidFill>
                  <a:srgbClr val="191D34"/>
                </a:solidFill>
                <a:effectLst/>
                <a:latin typeface="Lora" pitchFamily="2" charset="77"/>
              </a:rPr>
              <a:t> can bring to mind a series of negative images. Use the </a:t>
            </a:r>
            <a:r>
              <a:rPr lang="en-GB" b="0" i="0" u="sng" dirty="0">
                <a:solidFill>
                  <a:srgbClr val="191D34"/>
                </a:solidFill>
                <a:effectLst/>
                <a:latin typeface="Lora" pitchFamily="2" charset="77"/>
                <a:hlinkClick r:id="rId11"/>
              </a:rPr>
              <a:t>Reverse the Rabbit Hole Worksheet</a:t>
            </a:r>
            <a:r>
              <a:rPr lang="en-GB" b="0" i="0" dirty="0">
                <a:solidFill>
                  <a:srgbClr val="191D34"/>
                </a:solidFill>
                <a:effectLst/>
                <a:latin typeface="Lora" pitchFamily="2" charset="77"/>
              </a:rPr>
              <a:t> to identify a plausible positive outcome for every possible negative one.</a:t>
            </a:r>
          </a:p>
          <a:p>
            <a:pPr algn="l"/>
            <a:r>
              <a:rPr lang="en-GB" b="1" i="0" dirty="0">
                <a:solidFill>
                  <a:srgbClr val="191D34"/>
                </a:solidFill>
                <a:effectLst/>
                <a:latin typeface="Lato" panose="020F0502020204030203" pitchFamily="34" charset="0"/>
              </a:rPr>
              <a:t>8. The “What If?” Bias</a:t>
            </a:r>
          </a:p>
          <a:p>
            <a:pPr algn="l"/>
            <a:r>
              <a:rPr lang="en-GB" b="0" i="0" dirty="0">
                <a:solidFill>
                  <a:srgbClr val="191D34"/>
                </a:solidFill>
                <a:effectLst/>
                <a:latin typeface="Lora" pitchFamily="2" charset="77"/>
              </a:rPr>
              <a:t>The </a:t>
            </a:r>
            <a:r>
              <a:rPr lang="en-GB" b="0" i="0" u="sng" dirty="0">
                <a:solidFill>
                  <a:srgbClr val="191D34"/>
                </a:solidFill>
                <a:effectLst/>
                <a:latin typeface="Lora" pitchFamily="2" charset="77"/>
                <a:hlinkClick r:id="rId12"/>
              </a:rPr>
              <a:t>“What If?” Bias</a:t>
            </a:r>
            <a:r>
              <a:rPr lang="en-GB" b="0" i="0" dirty="0">
                <a:solidFill>
                  <a:srgbClr val="191D34"/>
                </a:solidFill>
                <a:effectLst/>
                <a:latin typeface="Lora" pitchFamily="2" charset="77"/>
              </a:rPr>
              <a:t> worksheet is an excellent companion to the above worksheet and helps us to regain a balanced perspective by listing both positive and negative “what ifs.”</a:t>
            </a:r>
          </a:p>
          <a:p>
            <a:pPr algn="l"/>
            <a:r>
              <a:rPr lang="en-GB" b="1" i="0" dirty="0">
                <a:solidFill>
                  <a:srgbClr val="191D34"/>
                </a:solidFill>
                <a:effectLst/>
                <a:latin typeface="Lato" panose="020F0502020204030203" pitchFamily="34" charset="0"/>
              </a:rPr>
              <a:t>9. Breath awareness</a:t>
            </a:r>
          </a:p>
          <a:p>
            <a:pPr algn="l"/>
            <a:r>
              <a:rPr lang="en-GB" b="0" i="0" dirty="0">
                <a:solidFill>
                  <a:srgbClr val="191D34"/>
                </a:solidFill>
                <a:effectLst/>
                <a:latin typeface="Lora" pitchFamily="2" charset="77"/>
              </a:rPr>
              <a:t>Sometimes a simple </a:t>
            </a:r>
            <a:r>
              <a:rPr lang="en-GB" b="0" i="0" u="sng" dirty="0">
                <a:solidFill>
                  <a:srgbClr val="191D34"/>
                </a:solidFill>
                <a:effectLst/>
                <a:latin typeface="Lora" pitchFamily="2" charset="77"/>
                <a:hlinkClick r:id="rId13"/>
              </a:rPr>
              <a:t>breath awareness activity</a:t>
            </a:r>
            <a:r>
              <a:rPr lang="en-GB" b="0" i="0" dirty="0">
                <a:solidFill>
                  <a:srgbClr val="191D34"/>
                </a:solidFill>
                <a:effectLst/>
                <a:latin typeface="Lora" pitchFamily="2" charset="77"/>
              </a:rPr>
              <a:t> is all it takes to ground ourselves and see our situation in context. Try this breathing exercise to reduce stress and anxiety and regain composure when imposter syndrome symptoms begin to derail us.</a:t>
            </a:r>
          </a:p>
          <a:p>
            <a:pPr algn="l"/>
            <a:endParaRPr lang="en-GB" b="0" i="0" dirty="0">
              <a:solidFill>
                <a:srgbClr val="191D34"/>
              </a:solidFill>
              <a:effectLst/>
              <a:latin typeface="Lora" pitchFamily="2" charset="77"/>
            </a:endParaRPr>
          </a:p>
          <a:p>
            <a:pPr algn="l"/>
            <a:endParaRPr lang="en-GB" b="0" i="0" dirty="0">
              <a:solidFill>
                <a:srgbClr val="191D34"/>
              </a:solidFill>
              <a:effectLst/>
              <a:latin typeface="Lora" pitchFamily="2" charset="77"/>
            </a:endParaRPr>
          </a:p>
          <a:p>
            <a:endParaRPr lang="en-GB" dirty="0"/>
          </a:p>
        </p:txBody>
      </p:sp>
    </p:spTree>
    <p:extLst>
      <p:ext uri="{BB962C8B-B14F-4D97-AF65-F5344CB8AC3E}">
        <p14:creationId xmlns:p14="http://schemas.microsoft.com/office/powerpoint/2010/main" val="29806825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a:p>
            <a:pPr algn="l"/>
            <a:r>
              <a:rPr lang="en-GB" b="0" i="0" dirty="0">
                <a:solidFill>
                  <a:srgbClr val="191D34"/>
                </a:solidFill>
                <a:effectLst/>
                <a:latin typeface="Lora" pitchFamily="2" charset="77"/>
              </a:rPr>
              <a:t>Confidence in what you say, especially at work, can come from the posture you adopt.</a:t>
            </a:r>
          </a:p>
          <a:p>
            <a:pPr algn="l"/>
            <a:endParaRPr lang="en-GB" b="0" i="0" dirty="0">
              <a:solidFill>
                <a:srgbClr val="191D34"/>
              </a:solidFill>
              <a:effectLst/>
              <a:latin typeface="Lora" pitchFamily="2" charset="77"/>
            </a:endParaRPr>
          </a:p>
          <a:p>
            <a:pPr algn="l"/>
            <a:r>
              <a:rPr lang="en-GB" b="0" i="0" dirty="0">
                <a:solidFill>
                  <a:srgbClr val="191D34"/>
                </a:solidFill>
                <a:effectLst/>
                <a:latin typeface="Lora" pitchFamily="2" charset="77"/>
              </a:rPr>
              <a:t>She differentiates between </a:t>
            </a:r>
            <a:r>
              <a:rPr lang="en-GB" b="0" i="1" dirty="0">
                <a:solidFill>
                  <a:srgbClr val="191D34"/>
                </a:solidFill>
                <a:effectLst/>
                <a:latin typeface="Lora" pitchFamily="2" charset="77"/>
              </a:rPr>
              <a:t>powerless poses</a:t>
            </a:r>
            <a:r>
              <a:rPr lang="en-GB" b="0" i="0" dirty="0">
                <a:solidFill>
                  <a:srgbClr val="191D34"/>
                </a:solidFill>
                <a:effectLst/>
                <a:latin typeface="Lora" pitchFamily="2" charset="77"/>
              </a:rPr>
              <a:t> (slouching, arms tightly crossed, head held low) with </a:t>
            </a:r>
            <a:r>
              <a:rPr lang="en-GB" b="0" i="1" dirty="0">
                <a:solidFill>
                  <a:srgbClr val="191D34"/>
                </a:solidFill>
                <a:effectLst/>
                <a:latin typeface="Lora" pitchFamily="2" charset="77"/>
              </a:rPr>
              <a:t>powerful</a:t>
            </a:r>
            <a:r>
              <a:rPr lang="en-GB" b="0" i="0" dirty="0">
                <a:solidFill>
                  <a:srgbClr val="191D34"/>
                </a:solidFill>
                <a:effectLst/>
                <a:latin typeface="Lora" pitchFamily="2" charset="77"/>
              </a:rPr>
              <a:t> ones (standing up straight with arms beside our body like Wonder Woman or Superman, arms open or up high).</a:t>
            </a:r>
          </a:p>
          <a:p>
            <a:pPr algn="l"/>
            <a:r>
              <a:rPr lang="en-GB" b="1" i="0" dirty="0">
                <a:solidFill>
                  <a:srgbClr val="191D34"/>
                </a:solidFill>
                <a:effectLst/>
                <a:latin typeface="Lora" pitchFamily="2" charset="77"/>
              </a:rPr>
              <a:t>Assertive body language – confirmed by her research – is linked to high </a:t>
            </a:r>
            <a:r>
              <a:rPr lang="en-GB" b="1" i="0" u="sng" dirty="0">
                <a:solidFill>
                  <a:srgbClr val="191D34"/>
                </a:solidFill>
                <a:effectLst/>
                <a:latin typeface="Lora" pitchFamily="2" charset="77"/>
                <a:hlinkClick r:id="rId3"/>
              </a:rPr>
              <a:t>assertiveness</a:t>
            </a:r>
            <a:r>
              <a:rPr lang="en-GB" b="1" i="0" dirty="0">
                <a:solidFill>
                  <a:srgbClr val="191D34"/>
                </a:solidFill>
                <a:effectLst/>
                <a:latin typeface="Lora" pitchFamily="2" charset="77"/>
              </a:rPr>
              <a:t> and low anxiety. Both of which can be negatively affected by imposter syndrome.</a:t>
            </a:r>
          </a:p>
          <a:p>
            <a:pPr algn="l"/>
            <a:endParaRPr lang="en-GB" b="0" i="0" dirty="0">
              <a:solidFill>
                <a:srgbClr val="191D34"/>
              </a:solidFill>
              <a:effectLst/>
              <a:latin typeface="Lora" pitchFamily="2" charset="77"/>
            </a:endParaRPr>
          </a:p>
          <a:p>
            <a:pPr algn="l"/>
            <a:r>
              <a:rPr lang="en-GB" b="0" i="0" dirty="0">
                <a:solidFill>
                  <a:srgbClr val="191D34"/>
                </a:solidFill>
                <a:effectLst/>
                <a:latin typeface="Lora" pitchFamily="2" charset="77"/>
              </a:rPr>
              <a:t>“Expansive postures also reduce anxiety and help us deal with stress,” says Cuddy. People using such postures tend to use fewer negative words, report less fear, and speak more positively (Cuddy, 2018).</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Amy Cuddy wrote Presence – Bringing Your Boldest Self to Your Biggest Challenge (2018), following her incredible success with her TEDx Talk. Based on her research, Cuddy (2018) claims that tweaking our body language can help change our mindset and bring our best selves to our biggest challenges.</a:t>
            </a:r>
          </a:p>
          <a:p>
            <a:pPr algn="l">
              <a:buFont typeface="+mj-lt"/>
              <a:buAutoNum type="arabicPeriod"/>
            </a:pPr>
            <a:r>
              <a:rPr lang="en-GB" b="1" i="0" dirty="0">
                <a:solidFill>
                  <a:srgbClr val="111111"/>
                </a:solidFill>
                <a:effectLst/>
                <a:latin typeface="-apple-system"/>
              </a:rPr>
              <a:t>Body Language</a:t>
            </a:r>
            <a:r>
              <a:rPr lang="en-GB" b="0" i="0" dirty="0">
                <a:solidFill>
                  <a:srgbClr val="111111"/>
                </a:solidFill>
                <a:effectLst/>
                <a:latin typeface="-apple-system"/>
              </a:rPr>
              <a:t>: Our body language can significantly influence how we feel and how others perceive us. By simply changing our posture for two minutes, we can alter our mindset and the course of our interactions.</a:t>
            </a:r>
          </a:p>
          <a:p>
            <a:pPr algn="l">
              <a:buFont typeface="+mj-lt"/>
              <a:buAutoNum type="arabicPeriod"/>
            </a:pPr>
            <a:r>
              <a:rPr lang="en-GB" b="1" i="0" dirty="0">
                <a:solidFill>
                  <a:srgbClr val="111111"/>
                </a:solidFill>
                <a:effectLst/>
                <a:latin typeface="-apple-system"/>
              </a:rPr>
              <a:t>Power Dynamics</a:t>
            </a:r>
            <a:r>
              <a:rPr lang="en-GB" b="0" i="0" dirty="0">
                <a:solidFill>
                  <a:srgbClr val="111111"/>
                </a:solidFill>
                <a:effectLst/>
                <a:latin typeface="-apple-system"/>
              </a:rPr>
              <a:t>: Nonverbal expressions of power and dominance often involve making oneself bigger, stretching out, and taking up space. This is a common behavior across the animal kingdom, including humans.</a:t>
            </a:r>
          </a:p>
          <a:p>
            <a:pPr algn="l">
              <a:buFont typeface="+mj-lt"/>
              <a:buAutoNum type="arabicPeriod"/>
            </a:pPr>
            <a:r>
              <a:rPr lang="en-GB" b="1" i="0" dirty="0">
                <a:solidFill>
                  <a:srgbClr val="111111"/>
                </a:solidFill>
                <a:effectLst/>
                <a:latin typeface="-apple-system"/>
              </a:rPr>
              <a:t>Impact of Nonverbals</a:t>
            </a:r>
            <a:r>
              <a:rPr lang="en-GB" b="0" i="0" dirty="0">
                <a:solidFill>
                  <a:srgbClr val="111111"/>
                </a:solidFill>
                <a:effectLst/>
                <a:latin typeface="-apple-system"/>
              </a:rPr>
              <a:t>: Our nonverbal behavior not only governs how others perceive us, but also how we perceive ourselves. For instance, smiling can make us feel happier.</a:t>
            </a:r>
          </a:p>
          <a:p>
            <a:pPr algn="l">
              <a:buFont typeface="+mj-lt"/>
              <a:buAutoNum type="arabicPeriod"/>
            </a:pPr>
            <a:r>
              <a:rPr lang="en-GB" b="1" i="0" dirty="0">
                <a:solidFill>
                  <a:srgbClr val="111111"/>
                </a:solidFill>
                <a:effectLst/>
                <a:latin typeface="-apple-system"/>
              </a:rPr>
              <a:t>Gender Differences</a:t>
            </a:r>
            <a:r>
              <a:rPr lang="en-GB" b="0" i="0" dirty="0">
                <a:solidFill>
                  <a:srgbClr val="111111"/>
                </a:solidFill>
                <a:effectLst/>
                <a:latin typeface="-apple-system"/>
              </a:rPr>
              <a:t>: In the context of an MBA classroom, it was observed that women tend to make themselves smaller and participate less, which could be attributed to feeling less powerful.</a:t>
            </a:r>
          </a:p>
          <a:p>
            <a:pPr algn="l">
              <a:buFont typeface="+mj-lt"/>
              <a:buAutoNum type="arabicPeriod"/>
            </a:pPr>
            <a:r>
              <a:rPr lang="en-GB" b="1" i="0" dirty="0">
                <a:solidFill>
                  <a:srgbClr val="111111"/>
                </a:solidFill>
                <a:effectLst/>
                <a:latin typeface="-apple-system"/>
              </a:rPr>
              <a:t>Fake It Till You Make It</a:t>
            </a:r>
            <a:r>
              <a:rPr lang="en-GB" b="0" i="0" dirty="0">
                <a:solidFill>
                  <a:srgbClr val="111111"/>
                </a:solidFill>
                <a:effectLst/>
                <a:latin typeface="-apple-system"/>
              </a:rPr>
              <a:t>: The idea of “faking it till you make it” is explored. By pretending to be powerful and adopting the corresponding nonverbal cues, individuals might actually start to feel more powerful.</a:t>
            </a:r>
          </a:p>
          <a:p>
            <a:pPr algn="l">
              <a:buFont typeface="+mj-lt"/>
              <a:buAutoNum type="arabicPeriod"/>
            </a:pPr>
            <a:r>
              <a:rPr lang="en-GB" b="1" i="0" dirty="0">
                <a:solidFill>
                  <a:srgbClr val="111111"/>
                </a:solidFill>
                <a:effectLst/>
                <a:latin typeface="-apple-system"/>
              </a:rPr>
              <a:t>Body-Mind Connection</a:t>
            </a:r>
            <a:r>
              <a:rPr lang="en-GB" b="0" i="0" dirty="0">
                <a:solidFill>
                  <a:srgbClr val="111111"/>
                </a:solidFill>
                <a:effectLst/>
                <a:latin typeface="-apple-system"/>
              </a:rPr>
              <a:t>: The text suggests that just as our minds can change our bodies (e.g., feeling powerful leads to expansive postures), our bodies can also change our minds. This is exemplified by the fact that adopting powerful postures can make individuals feel more powerful.</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dirty="0">
                <a:effectLst/>
                <a:latin typeface="-apple-system"/>
                <a:hlinkClick r:id="rId4"/>
              </a:rPr>
              <a:t>It’s a scientifically grounded way to align our speech and nonverbal behavior with our beliefs, abilities, and values to produce a synchronized inner state that resonates and connects with others</a:t>
            </a:r>
            <a:endParaRPr lang="en-GB" dirty="0"/>
          </a:p>
          <a:p>
            <a:endParaRPr lang="en-GB" dirty="0"/>
          </a:p>
        </p:txBody>
      </p:sp>
    </p:spTree>
    <p:extLst>
      <p:ext uri="{BB962C8B-B14F-4D97-AF65-F5344CB8AC3E}">
        <p14:creationId xmlns:p14="http://schemas.microsoft.com/office/powerpoint/2010/main" val="21469491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GROWTH a spouge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FIXED is like being a mountain</a:t>
            </a:r>
          </a:p>
          <a:p>
            <a:pPr algn="l">
              <a:buFont typeface="Arial" panose="020B0604020202020204" pitchFamily="34" charset="0"/>
              <a:buChar char="•"/>
            </a:pPr>
            <a:r>
              <a:rPr lang="en-GB" b="1" i="0" dirty="0">
                <a:solidFill>
                  <a:srgbClr val="111111"/>
                </a:solidFill>
                <a:effectLst/>
                <a:latin typeface="-apple-system"/>
              </a:rPr>
              <a:t>Fixed vs. Growth Mindset</a:t>
            </a:r>
            <a:r>
              <a:rPr lang="en-GB" b="0" i="0" dirty="0">
                <a:solidFill>
                  <a:srgbClr val="111111"/>
                </a:solidFill>
                <a:effectLst/>
                <a:latin typeface="-apple-system"/>
              </a:rPr>
              <a:t>: Fixed mindset struggles with change and persists in ineffective methods.</a:t>
            </a:r>
          </a:p>
          <a:p>
            <a:pPr algn="l">
              <a:buFont typeface="Arial" panose="020B0604020202020204" pitchFamily="34" charset="0"/>
              <a:buChar char="•"/>
            </a:pPr>
            <a:r>
              <a:rPr lang="en-GB" b="1" i="0" dirty="0">
                <a:solidFill>
                  <a:srgbClr val="111111"/>
                </a:solidFill>
                <a:effectLst/>
                <a:latin typeface="-apple-system"/>
              </a:rPr>
              <a:t>Embracing Growth</a:t>
            </a:r>
            <a:r>
              <a:rPr lang="en-GB" b="0" i="0" dirty="0">
                <a:solidFill>
                  <a:srgbClr val="111111"/>
                </a:solidFill>
                <a:effectLst/>
                <a:latin typeface="-apple-system"/>
              </a:rPr>
              <a:t>: Growth mindset seeks learning opportunities and embraces challenges.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GB" b="1" i="0" dirty="0">
                <a:solidFill>
                  <a:srgbClr val="111111"/>
                </a:solidFill>
                <a:effectLst/>
                <a:latin typeface="-apple-system"/>
              </a:rPr>
              <a:t>Overcoming Imposter Syndrome</a:t>
            </a:r>
            <a:r>
              <a:rPr lang="en-GB" b="0" i="0" dirty="0">
                <a:solidFill>
                  <a:srgbClr val="111111"/>
                </a:solidFill>
                <a:effectLst/>
                <a:latin typeface="-apple-system"/>
              </a:rPr>
              <a:t>: </a:t>
            </a:r>
            <a:r>
              <a:rPr lang="en-GB" sz="1100" dirty="0"/>
              <a:t>We are less likely to feel like an imposter when we consider ourselves to be a work in progress rather than a finished article. </a:t>
            </a:r>
            <a:r>
              <a:rPr lang="en-GB" sz="1100" b="0" i="0" dirty="0">
                <a:solidFill>
                  <a:srgbClr val="000000"/>
                </a:solidFill>
                <a:effectLst/>
                <a:latin typeface="Arial"/>
              </a:rPr>
              <a:t>V</a:t>
            </a:r>
            <a:r>
              <a:rPr lang="en-GB" b="0" i="0" dirty="0">
                <a:solidFill>
                  <a:srgbClr val="111111"/>
                </a:solidFill>
                <a:effectLst/>
                <a:latin typeface="-apple-system"/>
              </a:rPr>
              <a:t>iewing oneself as evolving helps mitigate feelings of fraudulence.</a:t>
            </a:r>
          </a:p>
          <a:p>
            <a:pPr algn="l">
              <a:buFont typeface="Arial" panose="020B0604020202020204" pitchFamily="34" charset="0"/>
              <a:buChar char="•"/>
            </a:pPr>
            <a:r>
              <a:rPr lang="en-GB" b="1" i="0" dirty="0">
                <a:solidFill>
                  <a:srgbClr val="111111"/>
                </a:solidFill>
                <a:effectLst/>
                <a:latin typeface="-apple-system"/>
              </a:rPr>
              <a:t>Transforming Attitudes</a:t>
            </a:r>
            <a:r>
              <a:rPr lang="en-GB" b="0" i="0" dirty="0">
                <a:solidFill>
                  <a:srgbClr val="111111"/>
                </a:solidFill>
                <a:effectLst/>
                <a:latin typeface="-apple-system"/>
              </a:rPr>
              <a:t>: Shifting from avoiding challenges to persisting through setbacks.</a:t>
            </a:r>
          </a:p>
          <a:p>
            <a:pPr algn="l">
              <a:buFont typeface="Arial" panose="020B0604020202020204" pitchFamily="34" charset="0"/>
              <a:buChar char="•"/>
            </a:pPr>
            <a:endParaRPr lang="en-GB" b="0" i="0" dirty="0">
              <a:solidFill>
                <a:srgbClr val="111111"/>
              </a:solidFill>
              <a:effectLst/>
              <a:latin typeface="-apple-system"/>
            </a:endParaRPr>
          </a:p>
          <a:p>
            <a:pPr algn="l">
              <a:buFont typeface="Arial" panose="020B0604020202020204" pitchFamily="34" charset="0"/>
              <a:buChar char="•"/>
            </a:pPr>
            <a:endParaRPr lang="en-GB" b="0" i="0" dirty="0">
              <a:solidFill>
                <a:srgbClr val="111111"/>
              </a:solidFill>
              <a:effectLst/>
              <a:latin typeface="-apple-system"/>
            </a:endParaRPr>
          </a:p>
          <a:p>
            <a:pPr>
              <a:lnSpc>
                <a:spcPct val="105000"/>
              </a:lnSpc>
              <a:spcAft>
                <a:spcPts val="600"/>
              </a:spcAft>
            </a:pPr>
            <a:r>
              <a:rPr lang="en-GB" sz="1100" dirty="0"/>
              <a:t>When we adopt a fixed mindset, we don’t handle change well and are less equipped to deal with challenges and criticism. We also tend to stick to what we have been doing even if it isn’t working.</a:t>
            </a:r>
          </a:p>
          <a:p>
            <a:pPr>
              <a:lnSpc>
                <a:spcPct val="105000"/>
              </a:lnSpc>
              <a:spcAft>
                <a:spcPts val="600"/>
              </a:spcAft>
            </a:pPr>
            <a:endParaRPr lang="en-GB" sz="1100" dirty="0"/>
          </a:p>
          <a:p>
            <a:pPr>
              <a:lnSpc>
                <a:spcPct val="105000"/>
              </a:lnSpc>
              <a:spcAft>
                <a:spcPts val="600"/>
              </a:spcAft>
            </a:pPr>
            <a:r>
              <a:rPr lang="en-GB" sz="1100" dirty="0"/>
              <a:t>Adopting a growth mindset means we not only cope better but actively look for opportunities for learning and growth (Dweck, 2017). We are less likely to feel like an imposter when we consider ourselves to be a work in progress rather than a finished article</a:t>
            </a:r>
          </a:p>
          <a:p>
            <a:pPr>
              <a:lnSpc>
                <a:spcPct val="105000"/>
              </a:lnSpc>
              <a:spcAft>
                <a:spcPts val="600"/>
              </a:spcAft>
            </a:pPr>
            <a:r>
              <a:rPr lang="en-GB" sz="1100" dirty="0"/>
              <a:t>Avoiding challenge becomes embracing challenge &amp; being defensive and giving up transforms into persisting despite setbacks.</a:t>
            </a:r>
          </a:p>
          <a:p>
            <a:pPr algn="l">
              <a:buFont typeface="Arial" panose="020B0604020202020204" pitchFamily="34" charset="0"/>
              <a:buChar char="•"/>
            </a:pPr>
            <a:endParaRPr lang="en-GB" b="0" i="0" dirty="0">
              <a:solidFill>
                <a:srgbClr val="111111"/>
              </a:solidFill>
              <a:effectLst/>
              <a:latin typeface="-apple-system"/>
            </a:endParaRPr>
          </a:p>
          <a:p>
            <a:endParaRPr lang="en-GB" dirty="0"/>
          </a:p>
        </p:txBody>
      </p:sp>
    </p:spTree>
    <p:extLst>
      <p:ext uri="{BB962C8B-B14F-4D97-AF65-F5344CB8AC3E}">
        <p14:creationId xmlns:p14="http://schemas.microsoft.com/office/powerpoint/2010/main" val="17302625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solidFill>
                  <a:srgbClr val="261463"/>
                </a:solidFill>
                <a:effectLst/>
                <a:latin typeface="NotoSans"/>
              </a:rPr>
              <a:t>Let’s look at mindset in action 4 scenarios when mindset really matters</a:t>
            </a:r>
          </a:p>
          <a:p>
            <a:endParaRPr lang="en-GB" dirty="0">
              <a:effectLst/>
            </a:endParaRPr>
          </a:p>
          <a:p>
            <a:pPr marL="501650" indent="-342900">
              <a:buFont typeface="+mj-lt"/>
              <a:buAutoNum type="arabicPeriod"/>
            </a:pPr>
            <a:r>
              <a:rPr lang="en-GB" sz="1800" b="1" dirty="0">
                <a:solidFill>
                  <a:srgbClr val="4F56AF"/>
                </a:solidFill>
                <a:effectLst/>
                <a:latin typeface="NotoSans"/>
              </a:rPr>
              <a:t>Starting a new job</a:t>
            </a:r>
            <a:br>
              <a:rPr lang="en-GB" sz="1800" b="1" dirty="0">
                <a:solidFill>
                  <a:srgbClr val="4F56AF"/>
                </a:solidFill>
                <a:effectLst/>
                <a:latin typeface="NotoSans"/>
              </a:rPr>
            </a:br>
            <a:r>
              <a:rPr lang="en-GB" sz="1800" b="1" dirty="0">
                <a:solidFill>
                  <a:srgbClr val="4F56AF"/>
                </a:solidFill>
                <a:effectLst/>
                <a:latin typeface="NotoSans"/>
              </a:rPr>
              <a:t>Fixed: </a:t>
            </a:r>
            <a:r>
              <a:rPr lang="en-GB" sz="1800" i="1" dirty="0">
                <a:solidFill>
                  <a:srgbClr val="4F56AF"/>
                </a:solidFill>
                <a:effectLst/>
                <a:latin typeface="NotoSans"/>
              </a:rPr>
              <a:t>'I know it all' </a:t>
            </a:r>
            <a:r>
              <a:rPr lang="en-GB" sz="1800" dirty="0">
                <a:solidFill>
                  <a:srgbClr val="4F56AF"/>
                </a:solidFill>
                <a:effectLst/>
                <a:latin typeface="NotoSans"/>
              </a:rPr>
              <a:t>a need to prove your knowledge </a:t>
            </a:r>
            <a:r>
              <a:rPr lang="en-GB" sz="1800" b="1" dirty="0">
                <a:solidFill>
                  <a:srgbClr val="4F56AF"/>
                </a:solidFill>
                <a:effectLst/>
                <a:latin typeface="NotoSans"/>
              </a:rPr>
              <a:t>Growth: </a:t>
            </a:r>
            <a:r>
              <a:rPr lang="en-GB" sz="1800" i="1" dirty="0">
                <a:solidFill>
                  <a:srgbClr val="4F56AF"/>
                </a:solidFill>
                <a:effectLst/>
                <a:latin typeface="NotoSans"/>
              </a:rPr>
              <a:t>'I don't know that yet, could you please help?' </a:t>
            </a:r>
            <a:r>
              <a:rPr lang="en-GB" sz="1800" dirty="0">
                <a:solidFill>
                  <a:srgbClr val="4F56AF"/>
                </a:solidFill>
                <a:effectLst/>
                <a:latin typeface="NotoSans"/>
              </a:rPr>
              <a:t>Seeking feedback from a range of people. </a:t>
            </a:r>
            <a:endParaRPr lang="en-GB" dirty="0">
              <a:effectLst/>
            </a:endParaRPr>
          </a:p>
          <a:p>
            <a:pPr marL="501650" indent="-342900">
              <a:buFont typeface="+mj-lt"/>
              <a:buAutoNum type="arabicPeriod"/>
            </a:pPr>
            <a:r>
              <a:rPr lang="en-GB" sz="1800" b="1" dirty="0">
                <a:solidFill>
                  <a:srgbClr val="4F56AF"/>
                </a:solidFill>
                <a:effectLst/>
                <a:latin typeface="NotoSans"/>
              </a:rPr>
              <a:t>When you're a manager</a:t>
            </a:r>
            <a:br>
              <a:rPr lang="en-GB" sz="1800" b="1" dirty="0">
                <a:solidFill>
                  <a:srgbClr val="4F56AF"/>
                </a:solidFill>
                <a:effectLst/>
                <a:latin typeface="NotoSans"/>
              </a:rPr>
            </a:br>
            <a:r>
              <a:rPr lang="en-GB" sz="1800" b="1" dirty="0">
                <a:solidFill>
                  <a:srgbClr val="4F56AF"/>
                </a:solidFill>
                <a:effectLst/>
                <a:latin typeface="NotoSans"/>
              </a:rPr>
              <a:t>Fixed: </a:t>
            </a:r>
            <a:r>
              <a:rPr lang="en-GB" sz="1800" dirty="0">
                <a:solidFill>
                  <a:srgbClr val="4F56AF"/>
                </a:solidFill>
                <a:effectLst/>
                <a:latin typeface="NotoSans"/>
              </a:rPr>
              <a:t>Defensive about feedback, ego-driven </a:t>
            </a:r>
            <a:r>
              <a:rPr lang="en-GB" sz="1800" b="1" dirty="0">
                <a:solidFill>
                  <a:srgbClr val="4F56AF"/>
                </a:solidFill>
                <a:effectLst/>
                <a:latin typeface="NotoSans"/>
              </a:rPr>
              <a:t>Growth: </a:t>
            </a:r>
            <a:r>
              <a:rPr lang="en-GB" sz="1800" dirty="0">
                <a:solidFill>
                  <a:srgbClr val="4F56AF"/>
                </a:solidFill>
                <a:effectLst/>
                <a:latin typeface="NotoSans"/>
              </a:rPr>
              <a:t>Asking for and acknowledging feedback. Putting the success of your team ahead of your own. </a:t>
            </a:r>
            <a:endParaRPr lang="en-GB" dirty="0">
              <a:effectLst/>
            </a:endParaRPr>
          </a:p>
          <a:p>
            <a:pPr marL="501650" indent="-342900">
              <a:buFont typeface="+mj-lt"/>
              <a:buAutoNum type="arabicPeriod"/>
            </a:pPr>
            <a:r>
              <a:rPr lang="en-GB" sz="1800" b="1" dirty="0">
                <a:solidFill>
                  <a:srgbClr val="4F56AF"/>
                </a:solidFill>
                <a:effectLst/>
                <a:latin typeface="NotoSans"/>
              </a:rPr>
              <a:t>Having a difficult conversation</a:t>
            </a:r>
            <a:br>
              <a:rPr lang="en-GB" sz="1800" b="1" dirty="0">
                <a:solidFill>
                  <a:srgbClr val="4F56AF"/>
                </a:solidFill>
                <a:effectLst/>
                <a:latin typeface="NotoSans"/>
              </a:rPr>
            </a:br>
            <a:r>
              <a:rPr lang="en-GB" sz="1800" b="1" dirty="0">
                <a:solidFill>
                  <a:srgbClr val="4F56AF"/>
                </a:solidFill>
                <a:effectLst/>
                <a:latin typeface="NotoSans"/>
              </a:rPr>
              <a:t>Fixed: </a:t>
            </a:r>
            <a:r>
              <a:rPr lang="en-GB" sz="1800" dirty="0">
                <a:solidFill>
                  <a:srgbClr val="4F56AF"/>
                </a:solidFill>
                <a:effectLst/>
                <a:latin typeface="NotoSans"/>
              </a:rPr>
              <a:t>Avoid the conversation, don't listen </a:t>
            </a:r>
            <a:r>
              <a:rPr lang="en-GB" sz="1800" b="1" dirty="0">
                <a:solidFill>
                  <a:srgbClr val="4F56AF"/>
                </a:solidFill>
                <a:effectLst/>
                <a:latin typeface="NotoSans"/>
              </a:rPr>
              <a:t>Growth: </a:t>
            </a:r>
            <a:r>
              <a:rPr lang="en-GB" sz="1800" dirty="0">
                <a:solidFill>
                  <a:srgbClr val="4F56AF"/>
                </a:solidFill>
                <a:effectLst/>
                <a:latin typeface="NotoSans"/>
              </a:rPr>
              <a:t>Consider opinions. Seeking to understand not just to be understood. </a:t>
            </a:r>
            <a:endParaRPr lang="en-GB" dirty="0">
              <a:effectLst/>
            </a:endParaRPr>
          </a:p>
          <a:p>
            <a:pPr marL="501650" indent="-342900">
              <a:buFont typeface="+mj-lt"/>
              <a:buAutoNum type="arabicPeriod"/>
            </a:pPr>
            <a:r>
              <a:rPr lang="en-GB" sz="1800" b="1" dirty="0">
                <a:solidFill>
                  <a:srgbClr val="4F56AF"/>
                </a:solidFill>
                <a:effectLst/>
                <a:latin typeface="NotoSans"/>
              </a:rPr>
              <a:t>When you're under pressure</a:t>
            </a:r>
            <a:br>
              <a:rPr lang="en-GB" sz="1800" b="1" dirty="0">
                <a:solidFill>
                  <a:srgbClr val="4F56AF"/>
                </a:solidFill>
                <a:effectLst/>
                <a:latin typeface="NotoSans"/>
              </a:rPr>
            </a:br>
            <a:r>
              <a:rPr lang="en-GB" sz="1800" b="1" dirty="0">
                <a:solidFill>
                  <a:srgbClr val="4F56AF"/>
                </a:solidFill>
                <a:effectLst/>
                <a:latin typeface="NotoSans"/>
              </a:rPr>
              <a:t>Fixed: </a:t>
            </a:r>
            <a:r>
              <a:rPr lang="en-GB" sz="1800" dirty="0">
                <a:solidFill>
                  <a:srgbClr val="4F56AF"/>
                </a:solidFill>
                <a:effectLst/>
                <a:latin typeface="NotoSans"/>
              </a:rPr>
              <a:t>Blaming, making excuses</a:t>
            </a:r>
            <a:br>
              <a:rPr lang="en-GB" sz="1800" dirty="0">
                <a:solidFill>
                  <a:srgbClr val="4F56AF"/>
                </a:solidFill>
                <a:effectLst/>
                <a:latin typeface="NotoSans"/>
              </a:rPr>
            </a:br>
            <a:r>
              <a:rPr lang="en-GB" sz="1800" b="1" dirty="0">
                <a:solidFill>
                  <a:srgbClr val="4F56AF"/>
                </a:solidFill>
                <a:effectLst/>
                <a:latin typeface="NotoSans"/>
              </a:rPr>
              <a:t>Growth: </a:t>
            </a:r>
            <a:r>
              <a:rPr lang="en-GB" sz="1800" dirty="0">
                <a:solidFill>
                  <a:srgbClr val="4F56AF"/>
                </a:solidFill>
                <a:effectLst/>
                <a:latin typeface="NotoSans"/>
              </a:rPr>
              <a:t>Asking for help. Collaborating. Learning from your mistakes. Taking accountability. </a:t>
            </a:r>
          </a:p>
          <a:p>
            <a:pPr marL="501650" indent="-342900">
              <a:buFont typeface="+mj-lt"/>
              <a:buAutoNum type="arabicPeriod"/>
            </a:pPr>
            <a:endParaRPr lang="en-GB" sz="1800" dirty="0">
              <a:solidFill>
                <a:srgbClr val="4F56AF"/>
              </a:solidFill>
              <a:effectLst/>
              <a:latin typeface="NotoSans"/>
            </a:endParaRPr>
          </a:p>
          <a:p>
            <a:pPr marL="501650" indent="-342900">
              <a:buFont typeface="+mj-lt"/>
              <a:buAutoNum type="arabicPeriod"/>
            </a:pPr>
            <a:r>
              <a:rPr lang="en-GB" sz="1800" dirty="0">
                <a:solidFill>
                  <a:srgbClr val="4F56AF"/>
                </a:solidFill>
                <a:effectLst/>
                <a:latin typeface="NotoSans"/>
              </a:rPr>
              <a:t>3 TIPS </a:t>
            </a:r>
            <a:r>
              <a:rPr lang="en-GB" sz="1800" b="1" dirty="0">
                <a:solidFill>
                  <a:srgbClr val="261463"/>
                </a:solidFill>
                <a:effectLst/>
                <a:latin typeface="NotoSans"/>
              </a:rPr>
              <a:t>Top tips </a:t>
            </a:r>
            <a:endParaRPr lang="en-GB" dirty="0">
              <a:effectLst/>
            </a:endParaRPr>
          </a:p>
          <a:p>
            <a:r>
              <a:rPr lang="en-GB" sz="1800" b="1" dirty="0">
                <a:solidFill>
                  <a:srgbClr val="4F56AF"/>
                </a:solidFill>
                <a:effectLst/>
                <a:latin typeface="NotoSans"/>
              </a:rPr>
              <a:t>Know your mindset triggers </a:t>
            </a:r>
            <a:endParaRPr lang="en-GB" dirty="0">
              <a:effectLst/>
            </a:endParaRPr>
          </a:p>
          <a:p>
            <a:r>
              <a:rPr lang="en-GB" sz="1800" dirty="0">
                <a:solidFill>
                  <a:srgbClr val="4F56AF"/>
                </a:solidFill>
                <a:effectLst/>
                <a:latin typeface="NotoSans"/>
              </a:rPr>
              <a:t>to stay in growth mindset mode as much as possible. </a:t>
            </a:r>
            <a:endParaRPr lang="en-GB" dirty="0">
              <a:effectLst/>
            </a:endParaRPr>
          </a:p>
          <a:p>
            <a:r>
              <a:rPr lang="en-GB" sz="1800" b="1" dirty="0">
                <a:solidFill>
                  <a:srgbClr val="4F56AF"/>
                </a:solidFill>
                <a:effectLst/>
                <a:latin typeface="NotoSans"/>
              </a:rPr>
              <a:t>Build your curiosity capability. </a:t>
            </a:r>
            <a:endParaRPr lang="en-GB" dirty="0">
              <a:effectLst/>
            </a:endParaRPr>
          </a:p>
          <a:p>
            <a:r>
              <a:rPr lang="en-GB" sz="1800" dirty="0">
                <a:solidFill>
                  <a:srgbClr val="4F56AF"/>
                </a:solidFill>
                <a:effectLst/>
                <a:latin typeface="NotoSans"/>
              </a:rPr>
              <a:t>Focus on the questions you ask as much as the answers you give. </a:t>
            </a:r>
            <a:endParaRPr lang="en-GB" dirty="0">
              <a:effectLst/>
            </a:endParaRPr>
          </a:p>
          <a:p>
            <a:r>
              <a:rPr lang="en-GB" sz="1800" b="1" dirty="0">
                <a:solidFill>
                  <a:srgbClr val="4F56AF"/>
                </a:solidFill>
                <a:effectLst/>
                <a:latin typeface="NotoSans"/>
              </a:rPr>
              <a:t>Find your growth mindset role models</a:t>
            </a:r>
            <a:r>
              <a:rPr lang="en-GB" sz="1800" dirty="0">
                <a:solidFill>
                  <a:srgbClr val="4F56AF"/>
                </a:solidFill>
                <a:effectLst/>
                <a:latin typeface="NotoSans"/>
              </a:rPr>
              <a:t>. Observe how they learn, adapt and respond to challenge. </a:t>
            </a:r>
            <a:endParaRPr lang="en-GB" dirty="0">
              <a:effectLst/>
            </a:endParaRPr>
          </a:p>
          <a:p>
            <a:pPr marL="501650" indent="-342900">
              <a:buFont typeface="+mj-lt"/>
              <a:buAutoNum type="arabicPeriod"/>
            </a:pPr>
            <a:endParaRPr lang="en-GB" dirty="0">
              <a:effectLst/>
            </a:endParaRPr>
          </a:p>
          <a:p>
            <a:endParaRPr lang="en-GB" dirty="0"/>
          </a:p>
        </p:txBody>
      </p:sp>
    </p:spTree>
    <p:extLst>
      <p:ext uri="{BB962C8B-B14F-4D97-AF65-F5344CB8AC3E}">
        <p14:creationId xmlns:p14="http://schemas.microsoft.com/office/powerpoint/2010/main" val="2836259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282828"/>
                </a:solidFill>
              </a:rPr>
              <a:t>IN THE LAST FEW YEARS WE CREATED A SELF-ASSESSMENT THAT MEASURES, AMONG OTHER THINGS, CONFIDENCE. WE’VE BEEN COLLECTING DATA SINCE 2016 (FROM 3,876 MEN AND 4,779 WOMEN SO FAR) ON LEVELS OF CONFIDENCE LEADERS HAVE IN THEMSELVES OVER THEIR CAREERS AND WE SAW SOME INTERESTING TRENDS.</a:t>
            </a:r>
          </a:p>
          <a:p>
            <a:endParaRPr lang="en-US" dirty="0"/>
          </a:p>
          <a:p>
            <a:r>
              <a:rPr lang="en-GB" dirty="0">
                <a:solidFill>
                  <a:srgbClr val="282828"/>
                </a:solidFill>
              </a:rPr>
              <a:t>WHEN WE COMPARE CONFIDENCE RATINGS FOR MEN AND WOMEN, WE SEE A LARGE DIFFERENCE IN THOSE UNDER 25. IT’S HIGHLY PROBABLE THAT THOSE WOMEN ARE FAR MORE COMPETENT THAN THEY THINK THEY ARE, WHILE THE MALE LEADERS ARE OVERCONFIDENT AND </a:t>
            </a:r>
            <a:r>
              <a:rPr lang="en-GB" dirty="0">
                <a:solidFill>
                  <a:srgbClr val="282828"/>
                </a:solidFill>
                <a:hlinkClick r:id="rId3"/>
              </a:rPr>
              <a:t>ASSUMING THEY ARE MORE COMPETENT THAN THEY ARE</a:t>
            </a:r>
            <a:r>
              <a:rPr lang="en-GB" dirty="0">
                <a:solidFill>
                  <a:srgbClr val="282828"/>
                </a:solidFill>
              </a:rPr>
              <a:t>. AT AGE 40, THE CONFIDENCE RATINGS MERGE. AS PEOPLE AGE THEIR CONFIDENCE GENERALLY INCREASES; SURPRISINGLY, OVER THE AGE OF 60 WE SEE MALE CONFIDENCE DECLINE, WHILE FEMALE CONFIDENCE INCREASES. ACCORDING TO OUR DATA, MEN GAIN JUST 8.5 PERCENTILE POINTS IN CONFIDENCE FROM AGE 25 TO THEIR 60+ YEARS. WOMEN, ON THE OTHER HAND, GAIN 29 PERCENTILE POINTS. ONE NOTE: THIS IS WHAT WE SEE IN OUR DATA THOUGH WE RECOGNIZE THAT </a:t>
            </a:r>
            <a:r>
              <a:rPr lang="en-GB" dirty="0">
                <a:solidFill>
                  <a:srgbClr val="282828"/>
                </a:solidFill>
                <a:hlinkClick r:id="rId4"/>
              </a:rPr>
              <a:t>THERE ARE STUDIES THAT COME TO DIFFERENT CONCLUSIONS</a:t>
            </a:r>
            <a:r>
              <a:rPr lang="en-GB" dirty="0">
                <a:solidFill>
                  <a:srgbClr val="282828"/>
                </a:solidFill>
              </a:rPr>
              <a:t> ON WHETHER WOMEN TRULY LACK CONFIDENCE AT EARLY STAGES IN THEIR CAREER.</a:t>
            </a:r>
            <a:endParaRPr lang="en-GB" dirty="0"/>
          </a:p>
          <a:p>
            <a:endParaRPr lang="en-GB" dirty="0">
              <a:solidFill>
                <a:srgbClr val="282828"/>
              </a:solidFill>
              <a:latin typeface="+mn-lt"/>
              <a:cs typeface="Calibri"/>
            </a:endParaRPr>
          </a:p>
          <a:p>
            <a:r>
              <a:rPr lang="en-GB" dirty="0">
                <a:solidFill>
                  <a:srgbClr val="282828"/>
                </a:solidFill>
              </a:rPr>
              <a:t>WE SEE A SIMILAR TREND IN WOMEN’S PERCEPTIONS OF THEIR OVERALL LEADERSHIP EFFECTIVENESS, WITH THEIR RATING RISING AS THEY GET OLDER. THIS DATA IS FROM A STUDY THAT INCLUDES 40,184 MEN AND 22,600 WOMEN AND MEASURES THE OVERALL EFFECTIVENESS RATING OF MALES AND FEMALES ON 49 UNIQUE BEHAVIORS THAT PREDICT A LEADERS EFFECTIVENESS. AGAIN, WOMEN AT YOUNGER AGES RATE THEMSELVES SIGNIFICANTLY LOWER THAN MEN BUT THEIR RATINGS CLIMB — AND EVENTUALLY SUPERSEDE THOSE OF MEN — AS THEY GET OLDER.</a:t>
            </a:r>
            <a:endParaRPr lang="en-GB" dirty="0"/>
          </a:p>
          <a:p>
            <a:endParaRPr lang="en-GB" dirty="0">
              <a:solidFill>
                <a:srgbClr val="282828"/>
              </a:solidFill>
              <a:latin typeface="+mn-lt"/>
              <a:cs typeface="Calibri"/>
            </a:endParaRPr>
          </a:p>
          <a:p>
            <a:r>
              <a:rPr lang="en-GB" b="0" i="0" u="none" strike="noStrike" dirty="0">
                <a:solidFill>
                  <a:srgbClr val="282828"/>
                </a:solidFill>
                <a:effectLst/>
                <a:latin typeface="Tiempos Text"/>
              </a:rPr>
              <a:t>THESE FINDINGS ON CONFIDENCE DOVETAIL WITH </a:t>
            </a:r>
            <a:r>
              <a:rPr lang="en-GB" b="0" i="0" u="none" strike="noStrike" dirty="0">
                <a:solidFill>
                  <a:srgbClr val="282828"/>
                </a:solidFill>
                <a:effectLst/>
                <a:latin typeface="Tiempos Text"/>
                <a:hlinkClick r:id="rId5"/>
              </a:rPr>
              <a:t>OTHER RESEARCH THAT SHOWS WOMEN ARE LESS LIKELY TO APPLY FOR JOBS UNLESS THEY ARE CONFIDENT THEY MEET MOST OF THE LISTED QUALIFICATIONS</a:t>
            </a:r>
            <a:r>
              <a:rPr lang="en-GB" b="0" i="0" u="none" strike="noStrike" dirty="0">
                <a:solidFill>
                  <a:srgbClr val="282828"/>
                </a:solidFill>
                <a:effectLst/>
                <a:latin typeface="Tiempos Text"/>
              </a:rPr>
              <a:t>.</a:t>
            </a:r>
            <a:endParaRPr lang="en-US" dirty="0">
              <a:cs typeface="Calibri"/>
            </a:endParaRPr>
          </a:p>
          <a:p>
            <a:endParaRPr lang="en-GB" dirty="0"/>
          </a:p>
        </p:txBody>
      </p:sp>
      <p:sp>
        <p:nvSpPr>
          <p:cNvPr id="4" name="Slide Number Placeholder 3"/>
          <p:cNvSpPr>
            <a:spLocks noGrp="1"/>
          </p:cNvSpPr>
          <p:nvPr>
            <p:ph type="sldNum" sz="quarter" idx="10"/>
          </p:nvPr>
        </p:nvSpPr>
        <p:spPr/>
        <p:txBody>
          <a:bodyPr/>
          <a:lstStyle/>
          <a:p>
            <a:fld id="{1E56D1AA-C225-4CF5-973C-FEB1F4A98190}" type="slidenum">
              <a:rPr lang="en-GB" smtClean="0"/>
              <a:t>47</a:t>
            </a:fld>
            <a:endParaRPr lang="en-GB"/>
          </a:p>
        </p:txBody>
      </p:sp>
    </p:spTree>
    <p:extLst>
      <p:ext uri="{BB962C8B-B14F-4D97-AF65-F5344CB8AC3E}">
        <p14:creationId xmlns:p14="http://schemas.microsoft.com/office/powerpoint/2010/main" val="18821343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15 minutes</a:t>
            </a:r>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48</a:t>
            </a:fld>
            <a:endParaRPr lang="en-GB"/>
          </a:p>
        </p:txBody>
      </p:sp>
    </p:spTree>
    <p:extLst>
      <p:ext uri="{BB962C8B-B14F-4D97-AF65-F5344CB8AC3E}">
        <p14:creationId xmlns:p14="http://schemas.microsoft.com/office/powerpoint/2010/main" val="9009934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cap="all" dirty="0">
                <a:solidFill>
                  <a:srgbClr val="181818"/>
                </a:solidFill>
                <a:effectLst/>
                <a:latin typeface="Trade Gothic W01 Bold 2"/>
              </a:rPr>
              <a:t>WHY IS COMMUNICATION IMPORTANT IN LEADERSHIP?</a:t>
            </a:r>
          </a:p>
          <a:p>
            <a:r>
              <a:rPr lang="en-GB" dirty="0"/>
              <a:t>Ask: </a:t>
            </a:r>
          </a:p>
          <a:p>
            <a:pPr marL="158750" indent="0">
              <a:buFontTx/>
              <a:buNone/>
            </a:pPr>
            <a:endParaRPr lang="en-GB" dirty="0"/>
          </a:p>
          <a:p>
            <a:endParaRPr lang="en-GB" dirty="0"/>
          </a:p>
          <a:p>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effectLst/>
                <a:latin typeface="BerkeleyLT"/>
              </a:rPr>
              <a:t>THE POWER OF THE SO WHAT? They ask because they want to know why the ideas in your pre- </a:t>
            </a:r>
            <a:r>
              <a:rPr lang="en-GB" sz="1800" dirty="0" err="1">
                <a:effectLst/>
                <a:latin typeface="BerkeleyLT"/>
              </a:rPr>
              <a:t>sentation</a:t>
            </a:r>
            <a:r>
              <a:rPr lang="en-GB" sz="1800" dirty="0">
                <a:effectLst/>
                <a:latin typeface="BerkeleyLT"/>
              </a:rPr>
              <a:t> should matter to them and to the business, and they want to know in one simple statement. You might have spent countless hours, days and weeks preparing, but they want a succinct answer that sum- </a:t>
            </a:r>
            <a:r>
              <a:rPr lang="en-GB" sz="1800" dirty="0" err="1">
                <a:effectLst/>
                <a:latin typeface="BerkeleyLT"/>
              </a:rPr>
              <a:t>marises</a:t>
            </a:r>
            <a:r>
              <a:rPr lang="en-GB" sz="1800" dirty="0">
                <a:effectLst/>
                <a:latin typeface="BerkeleyLT"/>
              </a:rPr>
              <a:t> everything for them in an instant. And you want the earth to open up and swallow you because you don’t know how to answer this question succinctly.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dirty="0">
              <a:effectLst/>
              <a:latin typeface="BerkeleyLT"/>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dirty="0">
                <a:effectLst/>
                <a:latin typeface="BerkeleyLT"/>
              </a:rPr>
              <a:t>ASK WHAT ARE EFFECTIVE COMMUNICATIONS?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dirty="0">
              <a:effectLst/>
              <a:latin typeface="BerkeleyLT"/>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u="none" strike="noStrike" dirty="0">
                <a:solidFill>
                  <a:srgbClr val="515151"/>
                </a:solidFill>
                <a:effectLst/>
                <a:latin typeface="ProximaNova-Light"/>
              </a:rPr>
              <a:t>Women in the Workplace is the largest study on the state of women in corporate America. In 2015, </a:t>
            </a:r>
            <a:r>
              <a:rPr lang="en-GB" b="0" i="0" u="none" strike="noStrike" dirty="0" err="1">
                <a:solidFill>
                  <a:srgbClr val="515151"/>
                </a:solidFill>
                <a:effectLst/>
                <a:latin typeface="ProximaNova-Light"/>
              </a:rPr>
              <a:t>LeanIn.Org</a:t>
            </a:r>
            <a:r>
              <a:rPr lang="en-GB" b="0" i="0" u="none" strike="noStrike" dirty="0">
                <a:solidFill>
                  <a:srgbClr val="515151"/>
                </a:solidFill>
                <a:effectLst/>
                <a:latin typeface="ProximaNova-Light"/>
              </a:rPr>
              <a:t> and McKinsey &amp; Company launched the study to give companies insights and tools to advance gender diversity in the workplace. Between 2015 and 2022, over 810 companies participated in the study, and more than 400,000 people were surveyed on their workplace experiences. This year, we collected information from 333 participating organizations employing more than 12 million people, surveyed more than 40,000 employees, and conducted interviews with women of diverse identities, including women of </a:t>
            </a:r>
            <a:r>
              <a:rPr lang="en-GB" b="0" i="0" u="none" strike="noStrike" dirty="0" err="1">
                <a:solidFill>
                  <a:srgbClr val="515151"/>
                </a:solidFill>
                <a:effectLst/>
                <a:latin typeface="ProximaNova-Light"/>
              </a:rPr>
              <a:t>color</a:t>
            </a:r>
            <a:r>
              <a:rPr lang="en-GB" b="0" i="0" u="none" strike="noStrike" dirty="0">
                <a:solidFill>
                  <a:srgbClr val="515151"/>
                </a:solidFill>
                <a:effectLst/>
                <a:latin typeface="ProximaNova-Light"/>
              </a:rPr>
              <a:t>, LGBTQ+ women, and women with disabilities. </a:t>
            </a:r>
            <a:endParaRPr lang="en-GB" dirty="0"/>
          </a:p>
          <a:p>
            <a:endParaRPr lang="en-GB" dirty="0"/>
          </a:p>
        </p:txBody>
      </p:sp>
    </p:spTree>
    <p:extLst>
      <p:ext uri="{BB962C8B-B14F-4D97-AF65-F5344CB8AC3E}">
        <p14:creationId xmlns:p14="http://schemas.microsoft.com/office/powerpoint/2010/main" val="24209619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effectLst/>
                <a:latin typeface="Helvetica Neue" panose="02000503000000020004" pitchFamily="2" charset="0"/>
              </a:rPr>
              <a:t>The ability to accurately decipher emotional expressions plays a key role in social interaction (Kilts, Egan, Gideon, Ely, &amp; Hoffman, 2003) as it facilitates appropriate responding and bonding (</a:t>
            </a:r>
            <a:r>
              <a:rPr lang="en-GB" dirty="0" err="1">
                <a:effectLst/>
                <a:latin typeface="Helvetica Neue" panose="02000503000000020004" pitchFamily="2" charset="0"/>
              </a:rPr>
              <a:t>Isaacowitz</a:t>
            </a:r>
            <a:r>
              <a:rPr lang="en-GB" dirty="0">
                <a:effectLst/>
                <a:latin typeface="Helvetica Neue" panose="02000503000000020004" pitchFamily="2" charset="0"/>
              </a:rPr>
              <a:t> et al., 2007).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effectLst/>
                <a:latin typeface="Helvetica Neue" panose="02000503000000020004" pitchFamily="2" charset="0"/>
              </a:rPr>
              <a:t>There are different ways to “read” other people’s emotions, including paying attention to speech (i.e., vocal inflections, tone of voice, word use) and body movements and facial expressions (see the graphic) In the following section, detail.</a:t>
            </a:r>
          </a:p>
          <a:p>
            <a:endParaRPr lang="en-GB" dirty="0"/>
          </a:p>
        </p:txBody>
      </p:sp>
    </p:spTree>
    <p:extLst>
      <p:ext uri="{BB962C8B-B14F-4D97-AF65-F5344CB8AC3E}">
        <p14:creationId xmlns:p14="http://schemas.microsoft.com/office/powerpoint/2010/main" val="878778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Taking control of your career </a:t>
            </a:r>
          </a:p>
          <a:p>
            <a:r>
              <a:rPr lang="en-GB" dirty="0"/>
              <a:t>Control </a:t>
            </a:r>
            <a:r>
              <a:rPr lang="en-GB" b="1" dirty="0"/>
              <a:t>doesn’t mean</a:t>
            </a:r>
            <a:r>
              <a:rPr lang="en-GB" dirty="0"/>
              <a:t>: pre-empting or predicting everything that will come. </a:t>
            </a:r>
          </a:p>
          <a:p>
            <a:r>
              <a:rPr lang="en-GB" b="0" dirty="0"/>
              <a:t>Control</a:t>
            </a:r>
            <a:r>
              <a:rPr lang="en-GB" b="1" dirty="0"/>
              <a:t> does mean</a:t>
            </a:r>
            <a:r>
              <a:rPr lang="en-GB" dirty="0"/>
              <a:t>: being prepared and proactive about your development. When we are in control of our career we can better adapt to the inevitable change and challenge. </a:t>
            </a:r>
          </a:p>
        </p:txBody>
      </p:sp>
    </p:spTree>
    <p:extLst>
      <p:ext uri="{BB962C8B-B14F-4D97-AF65-F5344CB8AC3E}">
        <p14:creationId xmlns:p14="http://schemas.microsoft.com/office/powerpoint/2010/main" val="9368431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I MET </a:t>
            </a:r>
            <a:r>
              <a:rPr lang="en-GB" sz="1200" dirty="0">
                <a:solidFill>
                  <a:srgbClr val="000000"/>
                </a:solidFill>
                <a:latin typeface="Corbel" panose="020B0503020204020204" pitchFamily="34" charset="0"/>
              </a:rPr>
              <a:t>FORMER SECRETARY OF STATE MADELEINE ALBRIGHT  IN THE TOILETS AT A CONFERENCE IN EDINBURGH IN MY EARLY CAREER - WHEN ASKED WHAT ADVICE SHE HAD FOR PROFESSIONAL WOMEN, SHE SAID TO ME </a:t>
            </a:r>
            <a:r>
              <a:rPr lang="en-GB" sz="1200" b="1" dirty="0">
                <a:solidFill>
                  <a:srgbClr val="000000"/>
                </a:solidFill>
                <a:latin typeface="Corbel" panose="020B0503020204020204" pitchFamily="34" charset="0"/>
              </a:rPr>
              <a:t>“LEARN TO INTERRUPT.”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WORDS &amp; PHRASES REINFORCE OR DIMINISH THE IMPORTANCE OF WHAT YOU ACHIEVE. THEY CAN WATER DOWN YOUR AUTHORITY AND LOAD YOUR STATEMENTS WITH AMBIGUITY, GIVING THE IMPRESSION THAT YOU DON’T KNOW WHAT YOU’RE DOING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BY REPLACING MEANINGLESS &amp; UNNECESSARY WORDS, YOU CAN CHANGE THE IMPACT OF THE ENTIRE CONVERSATION &amp; HOW OTHERS PERCEIVE YOU”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DIFFERENCES IN COMMUNICATION BE INFLUENCED BY EITHER BIOLOGY OR SOCIALISATION?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000000"/>
                </a:solidFill>
                <a:effectLst/>
                <a:latin typeface="Graphik Web"/>
              </a:rPr>
              <a:t>WORDS &amp; PHRASE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000000"/>
                </a:solidFill>
                <a:effectLst/>
                <a:latin typeface="Graphik Web"/>
              </a:rPr>
              <a:t>OF COURSE, MANY SCIENTISTS SAY THAT COMMUNICATION STYLES AND SKILLS ARE ONLY LEARNED. DR. ELIOT SAYS THAT SOCIAL LEARNING AND MIMICRY DICTATE THOSE STARKLY DIFFERENT MODES OF COMMUNICATION. FROM THIS PERSPECTIVE, TRADITIONALLY “MALE” AND “FEMALE” TENDENCIES TOWARD SOCIAL INTERACTION ARE NOT AT ALL HARDWIRED, INSTEAD THEY’RE “LEARNED FROM THE CORRESPONDING SAME-SEX MODELS BEGINNING FROM BABIES’ EARLIEST DAYS.” SHE ARGUES, “NATURE AND NURTURE ARE NOT EQUALLY RESPONSIBLE FOR GENDERED COMMUNICATION DIFFERENCES. NATURE PLAYS ALMOST NO ROLE, WITH THE MINOR EXCEPTION OF VOCAL PITCH (HIGHER OR LOWER VOICE).”</a:t>
            </a:r>
            <a:r>
              <a:rPr lang="en-GB" b="0" i="0" u="none" strike="noStrike" dirty="0">
                <a:solidFill>
                  <a:srgbClr val="181818"/>
                </a:solidFill>
                <a:effectLst/>
                <a:latin typeface="Trade Gothic W01 Roman"/>
              </a:rPr>
              <a:t>. 1. </a:t>
            </a:r>
            <a:r>
              <a:rPr lang="en-GB" b="0" i="0" u="none" strike="noStrike" dirty="0">
                <a:solidFill>
                  <a:srgbClr val="000000"/>
                </a:solidFill>
                <a:effectLst/>
                <a:latin typeface="Tiempos Headline"/>
              </a:rPr>
              <a:t>DO “MALE” AND “FEMALE” BRAIN STRUCTURES MAKE US COMMUNICATE DIFFERENTLY? POSSIBLY  </a:t>
            </a:r>
            <a:r>
              <a:rPr lang="en-GB" b="0" i="0" u="none" strike="noStrike" dirty="0">
                <a:solidFill>
                  <a:srgbClr val="000000"/>
                </a:solidFill>
                <a:effectLst/>
                <a:latin typeface="Graphik Web"/>
              </a:rPr>
              <a:t>DR. FURLICH, PEOPLE BORN BIOLOGICALLY AS FEMALES “HAVE A MUCH MORE INTEGRATED BRAIN” — WHICH MEANS MORE CONNECTIONS ACROSS BOTH HEMISPHERES OF THE BRAIN. ON THE OTHER HAND, MEN HAVE MORE CONNECTIONS WITHIN EACH HEMISPHERE.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000000"/>
              </a:solidFill>
              <a:effectLst/>
              <a:latin typeface="Graphik Web"/>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000000"/>
                </a:solidFill>
                <a:effectLst/>
                <a:latin typeface="Graphik Web"/>
              </a:rPr>
              <a:t>OTHER GENDERS?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000000"/>
                </a:solidFill>
                <a:effectLst/>
                <a:latin typeface="Graphik Web"/>
              </a:rPr>
              <a:t>DR. ELIOT ARGUES THAT HER RESEARCH STRONGLY SUPPORTS THE VALIDITY OF GENDER FLUIDITY: “FROM MY PERSPECTIVE, THE DISCOVERY THAT MALE AND FEMALE BRAINS HARDLY DIFFER AT ALL IN STRUCTURE OR CONNECTIVITY (BEYOND 10 PERCENT SIZE DIFFERENCE, WHICH IS PROPORTIONAL TO BODY SIZE) HAS REINFORCED THE IDEA THAT GENDER IS A SPECTRUM AND VERY FLUID.” ALONG WITH NEUROSCIENCE, SHE ARGUES THAT “THE GROWING PREVALENCE OF TRANS, NON-BINARY, GENDER FLUID, GENDERQUEER, ANDROGYNOUS, AND OTHER POPULATIONS HAS DEBUNKED THE IDEA THAT GENDER IS HARDWIRED IN BRAIN STRUCTURE.”</a:t>
            </a:r>
            <a:endParaRPr lang="en-GB" b="0" i="0" u="none" strike="noStrike" dirty="0">
              <a:solidFill>
                <a:srgbClr val="000000"/>
              </a:solidFill>
              <a:effectLst/>
              <a:latin typeface="Tiempos Headline"/>
            </a:endParaRPr>
          </a:p>
          <a:p>
            <a:pPr algn="l"/>
            <a:endParaRPr lang="en-GB" b="0" i="0" u="none" strike="noStrike" dirty="0">
              <a:solidFill>
                <a:srgbClr val="181818"/>
              </a:solidFill>
              <a:effectLst/>
              <a:latin typeface="Trade Gothic W01 Roman"/>
            </a:endParaRPr>
          </a:p>
          <a:p>
            <a:pPr algn="l"/>
            <a:r>
              <a:rPr lang="en-GB" b="0" i="0" u="none" strike="noStrike" dirty="0">
                <a:solidFill>
                  <a:srgbClr val="181818"/>
                </a:solidFill>
                <a:effectLst/>
                <a:latin typeface="Trade Gothic W01 Roman"/>
              </a:rPr>
              <a:t>ACCORDING TO A REPORT FROM </a:t>
            </a:r>
            <a:r>
              <a:rPr lang="en-GB" b="0" i="0" u="sng" strike="noStrike" dirty="0">
                <a:solidFill>
                  <a:srgbClr val="A41034"/>
                </a:solidFill>
                <a:effectLst/>
                <a:latin typeface="Trade Gothic W01 Roman"/>
                <a:hlinkClick r:id="rId3"/>
              </a:rPr>
              <a:t>THE ECONOMIST INTELLIGENCE UNIT (PDF)</a:t>
            </a:r>
            <a:r>
              <a:rPr lang="en-GB" b="0" i="0" u="none" strike="noStrike" dirty="0">
                <a:solidFill>
                  <a:srgbClr val="181818"/>
                </a:solidFill>
                <a:effectLst/>
                <a:latin typeface="Trade Gothic W01 Roman"/>
              </a:rPr>
              <a:t>, POOR COMMUNICATION CAN LEAD TO LOW MORALE, MISSED PERFORMANCE GOALS, AND EVEN LOST SALES. A </a:t>
            </a:r>
            <a:r>
              <a:rPr lang="en-GB" b="0" i="0" u="sng" strike="noStrike" dirty="0">
                <a:solidFill>
                  <a:srgbClr val="A41034"/>
                </a:solidFill>
                <a:effectLst/>
                <a:latin typeface="Trade Gothic W01 Roman"/>
                <a:hlinkClick r:id="rId4"/>
              </a:rPr>
              <a:t>SEPARATE STUDY</a:t>
            </a:r>
            <a:r>
              <a:rPr lang="en-GB" b="0" i="0" u="none" strike="noStrike" dirty="0">
                <a:solidFill>
                  <a:srgbClr val="181818"/>
                </a:solidFill>
                <a:effectLst/>
                <a:latin typeface="Trade Gothic W01 Roman"/>
              </a:rPr>
              <a:t> FOUND THAT INADEQUATE COMMUNICATION CAN COST LARGE COMPANIES AN AVERAGE OF $64.2 MILLION PER YEAR, WHILE SMALLER ORGANIZATIONS ARE AT RISK OF LOSING $420,000 ANNUALLY.</a:t>
            </a:r>
          </a:p>
          <a:p>
            <a:pPr algn="l"/>
            <a:r>
              <a:rPr lang="en-GB" b="0" i="0" u="none" strike="noStrike" dirty="0">
                <a:solidFill>
                  <a:srgbClr val="181818"/>
                </a:solidFill>
                <a:effectLst/>
                <a:latin typeface="Trade Gothic W01 Roman"/>
              </a:rPr>
              <a:t>BUT EFFECTIVE COMMUNICATION IMPACTS MORE THAN JUST THE BOTTOM LINE. FOR LEADERS, IT’S WHAT ENABLES THEM TO RALLY THEIR TEAM AROUND A SHARED VISION, </a:t>
            </a:r>
            <a:r>
              <a:rPr lang="en-GB" b="0" i="0" u="sng" strike="noStrike" dirty="0">
                <a:solidFill>
                  <a:srgbClr val="A41034"/>
                </a:solidFill>
                <a:effectLst/>
                <a:latin typeface="Trade Gothic W01 Roman"/>
                <a:hlinkClick r:id="rId5"/>
              </a:rPr>
              <a:t>EMPOWER EMPLOYEES</a:t>
            </a:r>
            <a:r>
              <a:rPr lang="en-GB" b="0" i="0" u="none" strike="noStrike" dirty="0">
                <a:solidFill>
                  <a:srgbClr val="181818"/>
                </a:solidFill>
                <a:effectLst/>
                <a:latin typeface="Trade Gothic W01 Roman"/>
              </a:rPr>
              <a:t>, BUILD TRUST, AND SUCCESSFULLY </a:t>
            </a:r>
            <a:r>
              <a:rPr lang="en-GB" b="0" i="0" u="sng" strike="noStrike" dirty="0">
                <a:solidFill>
                  <a:srgbClr val="A41034"/>
                </a:solidFill>
                <a:effectLst/>
                <a:latin typeface="Trade Gothic W01 Roman"/>
                <a:hlinkClick r:id="rId6"/>
              </a:rPr>
              <a:t>NAVIGATE ORGANIZATIONAL CHANGE</a:t>
            </a:r>
            <a:r>
              <a:rPr lang="en-GB" b="0" i="0" u="none" strike="noStrike" dirty="0">
                <a:solidFill>
                  <a:srgbClr val="181818"/>
                </a:solidFill>
                <a:effectLst/>
                <a:latin typeface="Trade Gothic W01 Roman"/>
              </a:rPr>
              <a:t>.</a:t>
            </a:r>
          </a:p>
          <a:p>
            <a:pPr algn="l"/>
            <a:endParaRPr lang="en-GB" b="0" i="0" u="none" strike="noStrike" dirty="0">
              <a:solidFill>
                <a:srgbClr val="181818"/>
              </a:solidFill>
              <a:effectLst/>
              <a:latin typeface="Trade Gothic W01 Roman"/>
            </a:endParaRPr>
          </a:p>
          <a:p>
            <a:pPr algn="l"/>
            <a:endParaRPr lang="en-GB" b="0" i="0" u="none" strike="noStrike" dirty="0">
              <a:solidFill>
                <a:srgbClr val="181818"/>
              </a:solidFill>
              <a:effectLst/>
              <a:latin typeface="Trade Gothic W01 Roman"/>
            </a:endParaRPr>
          </a:p>
          <a:p>
            <a:pPr algn="l"/>
            <a:r>
              <a:rPr lang="en-GB" b="0" i="0" u="none" strike="noStrike" dirty="0">
                <a:solidFill>
                  <a:srgbClr val="181818"/>
                </a:solidFill>
                <a:effectLst/>
                <a:latin typeface="Trade Gothic W01 Roman"/>
              </a:rPr>
              <a:t>HTTPS://KATIECOURIC.COM/LIFESTYLE/RELATIONSHIPS/GENDER-DIFFERENCES-IN-COMMUNICATION-STYLE/</a:t>
            </a:r>
          </a:p>
          <a:p>
            <a:pPr algn="l"/>
            <a:endParaRPr lang="en-GB" b="0" i="0" u="none" strike="noStrike" dirty="0">
              <a:solidFill>
                <a:srgbClr val="181818"/>
              </a:solidFill>
              <a:effectLst/>
              <a:latin typeface="Trade Gothic W01 Roman"/>
            </a:endParaRPr>
          </a:p>
          <a:p>
            <a:pPr algn="l"/>
            <a:r>
              <a:rPr lang="en-GB" b="0" i="0" u="none" strike="noStrike" dirty="0">
                <a:solidFill>
                  <a:srgbClr val="181818"/>
                </a:solidFill>
                <a:effectLst/>
                <a:latin typeface="Trade Gothic W01 Roman"/>
              </a:rPr>
              <a:t>HTTPS://WWW.TARAMOHR.COM/COMMUNICATION-TIPS/8-WAYS-WOMEN-UNDERMINE-THEMSELVES-WITH-THEIR-WORDS/</a:t>
            </a:r>
          </a:p>
          <a:p>
            <a:pPr algn="l" fontAlgn="base"/>
            <a:r>
              <a:rPr lang="en-GB" b="1" i="0" u="none" strike="noStrike" dirty="0">
                <a:solidFill>
                  <a:srgbClr val="4C4C4C"/>
                </a:solidFill>
                <a:effectLst/>
                <a:latin typeface="avenir-book" panose="02000503020000020003" pitchFamily="2" charset="0"/>
              </a:rPr>
              <a:t>HERE ARE EIGHT WAYS YOU MIGHT BE UNDERMINING YOURSELF WITH YOUR WORDS–AND EIGHT WAYS TO STOP:</a:t>
            </a:r>
          </a:p>
          <a:p>
            <a:pPr algn="l" fontAlgn="base"/>
            <a:r>
              <a:rPr lang="en-GB" b="0" i="0" u="none" strike="noStrike" dirty="0">
                <a:solidFill>
                  <a:srgbClr val="4C4C4C"/>
                </a:solidFill>
                <a:effectLst/>
                <a:latin typeface="avenir-book" panose="02000503020000020003" pitchFamily="2" charset="0"/>
              </a:rPr>
              <a:t>1. DROP THE “JUST:” “I’M JUST WONDERING …” “I JUST THINK …” “I JUST WANT TO ADD …” “JUST” DEMEANS WHAT YOU HAVE TO SAY. “JUST” SHRINKS YOUR POWER. IT’S TIME TO SAY GOODBYE TO THE JUSTS.</a:t>
            </a:r>
          </a:p>
          <a:p>
            <a:pPr algn="l" fontAlgn="base"/>
            <a:r>
              <a:rPr lang="en-GB" b="0" i="0" u="none" strike="noStrike" dirty="0">
                <a:solidFill>
                  <a:srgbClr val="4C4C4C"/>
                </a:solidFill>
                <a:effectLst/>
                <a:latin typeface="avenir-book" panose="02000503020000020003" pitchFamily="2" charset="0"/>
              </a:rPr>
              <a:t>2. WHILE YOU ARE AT IT, DROP THE “ACTUALLY.” “I ACTUALLY HAVE A QUESTION.” ” I ACTUALLY WANT TO ADD SOMETHING.” “ACTUALLY” COMMUNICATES A SENSE OF SURPRISE THAT YOU HAVE SOMETHING TO SAY. OF COURSE YOU WANT TO ADD SOMETHING. OF COURSE YOU HAVE QUESTIONS. THERE’S NOTHING SURPRISING ABOUT IT.</a:t>
            </a:r>
          </a:p>
          <a:p>
            <a:pPr algn="l" fontAlgn="base"/>
            <a:r>
              <a:rPr lang="en-GB" b="0" i="0" u="none" strike="noStrike" dirty="0">
                <a:solidFill>
                  <a:srgbClr val="4C4C4C"/>
                </a:solidFill>
                <a:effectLst/>
                <a:latin typeface="avenir-book" panose="02000503020000020003" pitchFamily="2" charset="0"/>
              </a:rPr>
              <a:t>3. DON’T TELL US WHY WHAT YOU ARE ABOUT TO SAY IS LIKELY TO BE WRONG. WE ARE STILL STARTING SENTENCES WITH, “I HAVEN’T RESEARCHED THIS MUCH BUT …” “I’M JUST THINKING OFF THE TOP OF MY HEAD BUT …” “YOU’VE CLEARLY BEEN STUDYING THIS LONGER THAN I HAVE, BUT …”</a:t>
            </a:r>
          </a:p>
          <a:p>
            <a:pPr algn="l" fontAlgn="base"/>
            <a:r>
              <a:rPr lang="en-GB" b="0" i="0" u="none" strike="noStrike" dirty="0">
                <a:solidFill>
                  <a:srgbClr val="4C4C4C"/>
                </a:solidFill>
                <a:effectLst/>
                <a:latin typeface="avenir-book" panose="02000503020000020003" pitchFamily="2" charset="0"/>
              </a:rPr>
              <a:t>WE DO THIS FOR LOTS OF REASONS. WE DON’T WANT TO APPEAR ARROGANT. WE AREN’T TOTALLY SURE ABOUT WHAT WE ARE SAYING. OR WE FEAR BEING WRONG, AND SO WE BUFFER THE STING OF A CRITICAL RESPONSE BY SAYING UP FRONT, “I’M NOT TOTALLY STANDING BEHIND WHAT I’M ABOUT TO SAY, BUT …” THEN, NO ONE HAS THE CHANCE TO SAY BACK, “WELL, I KNOW YOU STRONGLY BELIEVE THIS, BUT I ENTIRELY DISAGREE.”</a:t>
            </a:r>
          </a:p>
          <a:p>
            <a:pPr algn="l" fontAlgn="base"/>
            <a:r>
              <a:rPr lang="en-GB" b="0" i="0" u="none" strike="noStrike" dirty="0">
                <a:solidFill>
                  <a:srgbClr val="4C4C4C"/>
                </a:solidFill>
                <a:effectLst/>
                <a:latin typeface="avenir-book" panose="02000503020000020003" pitchFamily="2" charset="0"/>
              </a:rPr>
              <a:t>NO MATTER WHAT THE REASON, DOING THIS TAKES AWAY FROM THE POWER OF YOUR VOICE. TIME TO CHANGE THE HABIT.</a:t>
            </a:r>
          </a:p>
          <a:p>
            <a:pPr algn="l" fontAlgn="base"/>
            <a:r>
              <a:rPr lang="en-GB" b="0" i="0" u="none" strike="noStrike" dirty="0">
                <a:solidFill>
                  <a:srgbClr val="4C4C4C"/>
                </a:solidFill>
                <a:effectLst/>
                <a:latin typeface="avenir-book" panose="02000503020000020003" pitchFamily="2" charset="0"/>
              </a:rPr>
              <a:t>4. DON’T TELL US YOU ARE GOING TO “JUST TAKE A MINUTE” TO SAY SOMETHING. OFTEN, IN PRESENTATIONS OR MEETINGS, I HEAR WOMEN SAY, “I’D LIKE TO ASK YOU TO TAKE JUST A MINUTE TO CONSIDER THIS IDEA” OR “NOW, I’M GOING TO TAKE JUST A FEW MINUTES TO TELL YOU ABOUT OUR PRODUCT.” THINK ABOUT HOW MUCH STRONGER IT SOUNDS TO SIMPLY SAY, “I’D LIKE TO TELL YOU ABOUT OUR PRODUCT.”</a:t>
            </a:r>
          </a:p>
          <a:p>
            <a:pPr algn="l" fontAlgn="base"/>
            <a:r>
              <a:rPr lang="en-GB" b="0" i="0" u="none" strike="noStrike" dirty="0">
                <a:solidFill>
                  <a:srgbClr val="4C4C4C"/>
                </a:solidFill>
                <a:effectLst/>
                <a:latin typeface="avenir-book" panose="02000503020000020003" pitchFamily="2" charset="0"/>
              </a:rPr>
              <a:t>GO AHEAD AND ONLY TAKE A MINUTE, IF THAT’S APPROPRIATE, BUT SKIP USING THE PHRASE “JUST A MINUTE” IN A TALK OR PRESENTATION. IT SOUNDS APOLOGETIC AND IMPLIES THAT YOU DON’T THINK WHAT YOU ARE ABOUT TO SAY IS WORTHY OF TIME AND ATTENTION.</a:t>
            </a:r>
          </a:p>
          <a:p>
            <a:pPr algn="l" fontAlgn="base"/>
            <a:r>
              <a:rPr lang="en-GB" b="0" i="0" u="none" strike="noStrike" dirty="0">
                <a:solidFill>
                  <a:srgbClr val="4C4C4C"/>
                </a:solidFill>
                <a:effectLst/>
                <a:latin typeface="avenir-book" panose="02000503020000020003" pitchFamily="2" charset="0"/>
              </a:rPr>
              <a:t>5. DON’T MAKE YOUR SENTENCES SOUND LIKE QUESTIONS. WOMEN OFTEN RAISE THE PITCH OF THEIR VOICE AT THE END OF A SENTENCE, MAKING IT SOUND LIKE A QUESTION. LISTEN TO YOUR OWN LANGUAGE AND THAT OF WOMEN AROUND YOU, AND YOU ARE LIKELY TO NOTICE THIS EVERYWHERE. UNSURPRISINGLY, SPEAKING A STATEMENT LIKE A QUESTION DIMINISHES ITS POWER. MAKE STATEMENTS SOUND LIKE STATEMENTS; DROP THE TONE LOWER AT THE END.</a:t>
            </a:r>
          </a:p>
          <a:p>
            <a:pPr algn="l" fontAlgn="base"/>
            <a:r>
              <a:rPr lang="en-GB" b="0" i="0" u="none" strike="noStrike" dirty="0">
                <a:solidFill>
                  <a:srgbClr val="4C4C4C"/>
                </a:solidFill>
                <a:effectLst/>
                <a:latin typeface="avenir-book" panose="02000503020000020003" pitchFamily="2" charset="0"/>
              </a:rPr>
              <a:t>6. DON’T SUBSTITUTE A QUESTION FOR A STATEMENT. YOU MIGHT THINK YOU ARE “SUGGESTING” INCREASING THE MARKETING BUDGET BY ASKING, “WHAT ABOUT INCREASING THE MARKETING BUDGET?” IN A MEETING, BUT YOUR COLLEAGUES AREN’T LIKELY TO HEAR AN OPINION (AND CERTAINLY NOT A WELL THOUGHT-OUT OPINION) IN YOUR QUESTION. WHEN YOU HAVE SOMETHING TO SAY, DON’T COUCH IT IN A QUESTION.</a:t>
            </a:r>
          </a:p>
          <a:p>
            <a:pPr algn="l" fontAlgn="base"/>
            <a:r>
              <a:rPr lang="en-GB" b="0" i="0" u="none" strike="noStrike" dirty="0">
                <a:solidFill>
                  <a:srgbClr val="4C4C4C"/>
                </a:solidFill>
                <a:effectLst/>
                <a:latin typeface="avenir-book" panose="02000503020000020003" pitchFamily="2" charset="0"/>
              </a:rPr>
              <a:t>SOMETIMES, OF COURSE, THERE ARE STRATEGIC REASONS TO USE A QUESTION RATHER THAN A STATEMENT: TO GENTLY INTRODUCE AN IDEA TO A GROUP THAT IS LIKELY TO BE RESISTANT TO IT, FOR EXAMPLE. BUT WOMEN OFTEN TURN TO QUESTIONS RATHER THAN STATEMENTS BECAUSE WE ARE AVOIDING CONFLICT, AVOIDING VISIBILITY, AVOIDING CLAIMING POWER. WE USE QUESTIONS BECAUSE WE HAVE OLD STORIES ABOUT IT BEING DANGEROUS OR INAPPROPRIATE TO STATE OUR IDEAS DEFINITIVELY, AND WE CAN’T SEE HOW SHARING OUR PERSPECTIVE BOLDLY AND DIRECTLY COULD ACTUALLY HUGELY BENEFIT OUR CAREERS. TIME TO LET THE OLD STORIES GO.</a:t>
            </a:r>
          </a:p>
          <a:p>
            <a:pPr algn="l" fontAlgn="base"/>
            <a:r>
              <a:rPr lang="en-GB" b="0" i="0" u="none" strike="noStrike" dirty="0">
                <a:solidFill>
                  <a:srgbClr val="4C4C4C"/>
                </a:solidFill>
                <a:effectLst/>
                <a:latin typeface="avenir-book" panose="02000503020000020003" pitchFamily="2" charset="0"/>
              </a:rPr>
              <a:t>7. PUNCTUATE AND PAUSE. IMAGINE SITTING ACROSS A TABLE LISTENING TO A WOMAN SHARE THIS: “WE ARE WORKING HARD ON THIS, BECAUSE WE WANT TO GET THE BUSINESS UP IN RUNNING BY 2012, SPECIFICALLY APRIL 2012, WHICH IS THE TARGET DATE, AND WE ARE VERY OPTIMISTIC THAT WITH THE RIGHT FINANCING WE CAN GET THERE, AND SO THAT IS WHY I’VE BEEN APPROACHING DIFFERENT INVESTORS EVERY DAY…”</a:t>
            </a:r>
          </a:p>
          <a:p>
            <a:pPr algn="l"/>
            <a:endParaRPr lang="en-GB" b="0" i="0" u="none" strike="noStrike" dirty="0">
              <a:solidFill>
                <a:srgbClr val="181818"/>
              </a:solidFill>
              <a:effectLst/>
              <a:latin typeface="Trade Gothic W01 Roman"/>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51</a:t>
            </a:fld>
            <a:endParaRPr lang="en-GB"/>
          </a:p>
        </p:txBody>
      </p:sp>
    </p:spTree>
    <p:extLst>
      <p:ext uri="{BB962C8B-B14F-4D97-AF65-F5344CB8AC3E}">
        <p14:creationId xmlns:p14="http://schemas.microsoft.com/office/powerpoint/2010/main" val="17348484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100" dirty="0">
                <a:solidFill>
                  <a:srgbClr val="000000"/>
                </a:solidFill>
                <a:latin typeface="Corbel" panose="020B0503020204020204" pitchFamily="34" charset="0"/>
              </a:rPr>
              <a:t>DR CAROL GORMAN IN HER BOOK STAND OUT, HOW TO BUILD LEADERSHIP PRESENCE LOOKED AT COMMUNICATION DIFFERENCES ACROSS GENDERS. </a:t>
            </a:r>
            <a:r>
              <a:rPr lang="en-GB" b="0" i="0" u="none" strike="noStrike" dirty="0">
                <a:solidFill>
                  <a:srgbClr val="000000"/>
                </a:solidFill>
                <a:effectLst/>
                <a:latin typeface="__Inter_0ec1f4"/>
              </a:rPr>
              <a:t>LEADERSHIP PRESENCE DOESN'T COME WITH A TITLE OR PROMOTION - GOOD LEADERS DEVELOP PRESENCE OVER TIME. </a:t>
            </a:r>
            <a:endParaRPr lang="en-GB" sz="1100" dirty="0">
              <a:solidFill>
                <a:srgbClr val="000000"/>
              </a:solidFill>
              <a:latin typeface="Corbel" panose="020B0503020204020204" pitchFamily="34" charset="0"/>
            </a:endParaRPr>
          </a:p>
          <a:p>
            <a:pPr marL="0" indent="0">
              <a:buNone/>
            </a:pPr>
            <a:r>
              <a:rPr lang="en-GB" sz="1100" dirty="0">
                <a:solidFill>
                  <a:srgbClr val="000000"/>
                </a:solidFill>
                <a:latin typeface="Corbel" panose="020B0503020204020204" pitchFamily="34" charset="0"/>
              </a:rPr>
              <a:t> </a:t>
            </a:r>
          </a:p>
          <a:p>
            <a:pPr marL="0" indent="0">
              <a:buNone/>
            </a:pPr>
            <a:r>
              <a:rPr lang="en-GB" sz="1100" dirty="0">
                <a:solidFill>
                  <a:srgbClr val="000000"/>
                </a:solidFill>
                <a:latin typeface="Corbel" panose="020B0503020204020204" pitchFamily="34" charset="0"/>
              </a:rPr>
              <a:t>STRENGTHS OF FEMALE COMMUNICATION ARE LISTENING SKILLS, AN APTITUDE FOR UNDERSTANDING NONVERBAL CUES AND DISPLAYING EMPATHY. </a:t>
            </a:r>
          </a:p>
          <a:p>
            <a:pPr marL="0" indent="0">
              <a:buNone/>
            </a:pPr>
            <a:endParaRPr lang="en-GB" sz="1100" dirty="0">
              <a:solidFill>
                <a:srgbClr val="000000"/>
              </a:solidFill>
              <a:latin typeface="Corbel" panose="020B0503020204020204" pitchFamily="34" charset="0"/>
            </a:endParaRPr>
          </a:p>
          <a:p>
            <a:pPr marL="0" indent="0">
              <a:buNone/>
            </a:pPr>
            <a:r>
              <a:rPr lang="en-GB" sz="1100" dirty="0">
                <a:solidFill>
                  <a:srgbClr val="000000"/>
                </a:solidFill>
                <a:latin typeface="Corbel" panose="020B0503020204020204" pitchFamily="34" charset="0"/>
              </a:rPr>
              <a:t>THE STRENGTHS OF MALE COMMUNICATION ARE THE ABILITY TO COMMAND PRESENCE AND/OR POWER AND TO CONVEY MESSAGES STRAIGHTFORWARDLY. </a:t>
            </a:r>
          </a:p>
          <a:p>
            <a:pPr marL="0" indent="0">
              <a:buNone/>
            </a:pPr>
            <a:endParaRPr lang="en-GB" sz="1100" dirty="0">
              <a:solidFill>
                <a:srgbClr val="000000"/>
              </a:solidFill>
              <a:latin typeface="Corbel" panose="020B0503020204020204" pitchFamily="34" charset="0"/>
            </a:endParaRPr>
          </a:p>
          <a:p>
            <a:pPr marL="0" indent="0">
              <a:buNone/>
            </a:pPr>
            <a:r>
              <a:rPr lang="en-GB" sz="1100" dirty="0">
                <a:solidFill>
                  <a:srgbClr val="000000"/>
                </a:solidFill>
                <a:latin typeface="Corbel" panose="020B0503020204020204" pitchFamily="34" charset="0"/>
              </a:rPr>
              <a:t>WEAKNESSES THROUGH TENDENCIES TO MEANDER OR ACT OVERLY EMOTIONAL WHEN COMMUNICATING, AS WELL AS NOT BEING AUTHORITATIVE ENOUGH, WHEREAS MEN HAD WEAKNESSES THROUGH TENDENCIES TO BE TOO STRAIGHTFORWARD OR CONFIDENT IN THEIR PERSPECTIVE AND INSENSITIVE TO PEERS. </a:t>
            </a:r>
          </a:p>
          <a:p>
            <a:endParaRPr lang="en-GB" dirty="0"/>
          </a:p>
          <a:p>
            <a:endParaRPr lang="en-GB" dirty="0"/>
          </a:p>
        </p:txBody>
      </p:sp>
    </p:spTree>
    <p:extLst>
      <p:ext uri="{BB962C8B-B14F-4D97-AF65-F5344CB8AC3E}">
        <p14:creationId xmlns:p14="http://schemas.microsoft.com/office/powerpoint/2010/main" val="19864455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1" i="0" u="none" strike="noStrike" dirty="0">
                <a:solidFill>
                  <a:srgbClr val="282828"/>
                </a:solidFill>
                <a:effectLst/>
                <a:latin typeface="GT America"/>
              </a:rPr>
              <a:t>The Value of Structure in Communication</a:t>
            </a:r>
          </a:p>
          <a:p>
            <a:r>
              <a:rPr lang="en-GB" sz="1100" dirty="0">
                <a:solidFill>
                  <a:srgbClr val="000000"/>
                </a:solidFill>
                <a:latin typeface="Corbel" panose="020B0503020204020204" pitchFamily="34" charset="0"/>
              </a:rPr>
              <a:t>Much like the Swiss Army Knife, known for its versatility and reliability, this structure is flexible and can be used in many different communication situations</a:t>
            </a:r>
            <a:endParaRPr lang="en-GB" dirty="0"/>
          </a:p>
          <a:p>
            <a:endParaRPr lang="en-GB" dirty="0"/>
          </a:p>
          <a:p>
            <a:r>
              <a:rPr lang="en-GB" dirty="0"/>
              <a:t>Persuasive communication can be defined as any message that is intended to shape reinforce or to change the responses of another person or people</a:t>
            </a:r>
          </a:p>
          <a:p>
            <a:r>
              <a:rPr lang="en-GB" dirty="0"/>
              <a:t>Can be targeted in 3 ways it can impact by changing cognition, attitudes and behaviour. For example, cognition changing peoples beliefs about an issue. Secondly, changing their attitudes and thirdly behaviour what it is people do a stock doing. </a:t>
            </a:r>
          </a:p>
          <a:p>
            <a:r>
              <a:rPr lang="en-GB" dirty="0"/>
              <a:t>World bank </a:t>
            </a:r>
          </a:p>
          <a:p>
            <a:r>
              <a:rPr lang="en-GB" b="1" dirty="0"/>
              <a:t>Ask what type of communication might be considered ineffective or unpersuasive?  </a:t>
            </a:r>
          </a:p>
          <a:p>
            <a:endParaRPr lang="en-GB" b="1" dirty="0"/>
          </a:p>
          <a:p>
            <a:pPr algn="l"/>
            <a:r>
              <a:rPr lang="en-GB" b="1" i="0" u="none" strike="noStrike" dirty="0">
                <a:solidFill>
                  <a:srgbClr val="282828"/>
                </a:solidFill>
                <a:effectLst/>
                <a:latin typeface="GT America"/>
              </a:rPr>
              <a:t>The Value of Structure in Communication</a:t>
            </a:r>
          </a:p>
          <a:p>
            <a:pPr algn="l"/>
            <a:r>
              <a:rPr lang="en-GB" b="0" i="0" u="none" strike="noStrike" dirty="0">
                <a:solidFill>
                  <a:srgbClr val="282828"/>
                </a:solidFill>
                <a:effectLst/>
                <a:latin typeface="Tiempos Text"/>
              </a:rPr>
              <a:t>A structure provides a roadmap, a logical connection of ideas that guides both the communicator and the listener. Think of it as a carefully crafted story or a well-designed recipe. And the benefits of using one are many:</a:t>
            </a:r>
          </a:p>
          <a:p>
            <a:pPr algn="l">
              <a:buFont typeface="Arial" panose="020B0604020202020204" pitchFamily="34" charset="0"/>
              <a:buChar char="•"/>
            </a:pPr>
            <a:r>
              <a:rPr lang="en-GB" b="1" i="0" u="none" strike="noStrike" dirty="0">
                <a:solidFill>
                  <a:srgbClr val="282828"/>
                </a:solidFill>
                <a:effectLst/>
                <a:latin typeface="Tiempos Text"/>
              </a:rPr>
              <a:t>Clarity:</a:t>
            </a:r>
            <a:r>
              <a:rPr lang="en-GB" b="0" i="0" u="none" strike="noStrike" dirty="0">
                <a:solidFill>
                  <a:srgbClr val="282828"/>
                </a:solidFill>
                <a:effectLst/>
                <a:latin typeface="Tiempos Text"/>
              </a:rPr>
              <a:t> A structure eliminates ambiguity, ensuring that your message is straightforward and easy to understand and follow.</a:t>
            </a:r>
          </a:p>
          <a:p>
            <a:pPr algn="l">
              <a:buFont typeface="Arial" panose="020B0604020202020204" pitchFamily="34" charset="0"/>
              <a:buChar char="•"/>
            </a:pPr>
            <a:r>
              <a:rPr lang="en-GB" b="1" i="0" u="none" strike="noStrike" dirty="0">
                <a:solidFill>
                  <a:srgbClr val="282828"/>
                </a:solidFill>
                <a:effectLst/>
                <a:latin typeface="Tiempos Text"/>
              </a:rPr>
              <a:t>Retention:</a:t>
            </a:r>
            <a:r>
              <a:rPr lang="en-GB" b="0" i="0" u="none" strike="noStrike" dirty="0">
                <a:solidFill>
                  <a:srgbClr val="282828"/>
                </a:solidFill>
                <a:effectLst/>
                <a:latin typeface="Tiempos Text"/>
              </a:rPr>
              <a:t> Ideas presented in a structured manner are more likely to be remembered, making your communication more impactful. Our brains are actually </a:t>
            </a:r>
            <a:r>
              <a:rPr lang="en-GB" b="0" i="0" u="none" strike="noStrike" dirty="0">
                <a:solidFill>
                  <a:srgbClr val="282828"/>
                </a:solidFill>
                <a:effectLst/>
                <a:latin typeface="Tiempos Text"/>
                <a:hlinkClick r:id="rId3"/>
              </a:rPr>
              <a:t>designed to encode</a:t>
            </a:r>
            <a:r>
              <a:rPr lang="en-GB" b="0" i="0" u="none" strike="noStrike" dirty="0">
                <a:solidFill>
                  <a:srgbClr val="282828"/>
                </a:solidFill>
                <a:effectLst/>
                <a:latin typeface="Tiempos Text"/>
              </a:rPr>
              <a:t> and remember structured information.</a:t>
            </a:r>
          </a:p>
          <a:p>
            <a:pPr algn="l">
              <a:buFont typeface="Arial" panose="020B0604020202020204" pitchFamily="34" charset="0"/>
              <a:buChar char="•"/>
            </a:pPr>
            <a:r>
              <a:rPr lang="en-GB" b="1" i="0" u="none" strike="noStrike" dirty="0">
                <a:solidFill>
                  <a:srgbClr val="282828"/>
                </a:solidFill>
                <a:effectLst/>
                <a:latin typeface="Tiempos Text"/>
              </a:rPr>
              <a:t>Persuasion:</a:t>
            </a:r>
            <a:r>
              <a:rPr lang="en-GB" b="0" i="0" u="none" strike="noStrike" dirty="0">
                <a:solidFill>
                  <a:srgbClr val="282828"/>
                </a:solidFill>
                <a:effectLst/>
                <a:latin typeface="Tiempos Text"/>
              </a:rPr>
              <a:t> A logical structure builds your case point by point, facilitating persuasion by guiding your audience through a reasoned argument.</a:t>
            </a:r>
          </a:p>
          <a:p>
            <a:pPr algn="l">
              <a:buFont typeface="Arial" panose="020B0604020202020204" pitchFamily="34" charset="0"/>
              <a:buChar char="•"/>
            </a:pPr>
            <a:r>
              <a:rPr lang="en-GB" b="1" i="0" u="none" strike="noStrike" dirty="0">
                <a:solidFill>
                  <a:srgbClr val="282828"/>
                </a:solidFill>
                <a:effectLst/>
                <a:latin typeface="Tiempos Text"/>
              </a:rPr>
              <a:t>Efficiency:</a:t>
            </a:r>
            <a:r>
              <a:rPr lang="en-GB" b="0" i="0" u="none" strike="noStrike" dirty="0">
                <a:solidFill>
                  <a:srgbClr val="282828"/>
                </a:solidFill>
                <a:effectLst/>
                <a:latin typeface="Tiempos Text"/>
              </a:rPr>
              <a:t> Structure saves time and mental energy, simplifying complex ideas into digestible, actionable points.</a:t>
            </a:r>
          </a:p>
          <a:p>
            <a:pPr algn="l">
              <a:buFont typeface="Arial" panose="020B0604020202020204" pitchFamily="34" charset="0"/>
              <a:buChar char="•"/>
            </a:pPr>
            <a:r>
              <a:rPr lang="en-GB" b="1" i="0" u="none" strike="noStrike" dirty="0">
                <a:solidFill>
                  <a:srgbClr val="282828"/>
                </a:solidFill>
                <a:effectLst/>
                <a:latin typeface="Tiempos Text"/>
              </a:rPr>
              <a:t>Reduced anxiety:</a:t>
            </a:r>
            <a:r>
              <a:rPr lang="en-GB" b="0" i="0" u="none" strike="noStrike" dirty="0">
                <a:solidFill>
                  <a:srgbClr val="282828"/>
                </a:solidFill>
                <a:effectLst/>
                <a:latin typeface="Tiempos Text"/>
              </a:rPr>
              <a:t> Having a predefined structure can significantly lessen communication anxiety, as you already know how to convey what you need to say and you are less likely to forget your content.</a:t>
            </a:r>
          </a:p>
          <a:p>
            <a:endParaRPr lang="en-US" b="1" dirty="0"/>
          </a:p>
        </p:txBody>
      </p:sp>
    </p:spTree>
    <p:extLst>
      <p:ext uri="{BB962C8B-B14F-4D97-AF65-F5344CB8AC3E}">
        <p14:creationId xmlns:p14="http://schemas.microsoft.com/office/powerpoint/2010/main" val="40473580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0" i="0" u="none" strike="noStrike" dirty="0">
                <a:solidFill>
                  <a:srgbClr val="181818"/>
                </a:solidFill>
                <a:effectLst/>
                <a:latin typeface="Trade Gothic W01 Roman"/>
              </a:rPr>
              <a:t>ASK FOR FEEDBACK – SUMMARY OF THE ARTICLE TARA MOHR</a:t>
            </a:r>
          </a:p>
          <a:p>
            <a:pPr algn="l"/>
            <a:r>
              <a:rPr lang="en-GB" sz="1200" b="0" i="0" u="none" strike="noStrike" dirty="0">
                <a:solidFill>
                  <a:srgbClr val="181818"/>
                </a:solidFill>
                <a:effectLst/>
                <a:latin typeface="Trade Gothic W01 Roman"/>
              </a:rPr>
              <a:t>HTTPS://WWW.TARAMOHR.COM/COMMUNICATION-TIPS/8-WAYS-WOMEN-UNDERMINE-THEMSELVES-WITH-THEIR-WORDS/</a:t>
            </a:r>
          </a:p>
          <a:p>
            <a:pPr algn="l"/>
            <a:r>
              <a:rPr lang="en-GB" sz="1200" b="0" i="0" u="none" strike="noStrike" dirty="0">
                <a:solidFill>
                  <a:srgbClr val="181818"/>
                </a:solidFill>
                <a:effectLst/>
                <a:latin typeface="Trade Gothic W01 Roman"/>
              </a:rPr>
              <a:t>AND IDEAS ABOUT HOW TO REFRAME – FROM HARVARD BUSINESS REVIEW</a:t>
            </a:r>
          </a:p>
          <a:p>
            <a:pPr algn="l"/>
            <a:endParaRPr lang="en-GB" sz="1200" b="0" i="0" u="none" strike="noStrike" dirty="0">
              <a:solidFill>
                <a:srgbClr val="181818"/>
              </a:solidFill>
              <a:effectLst/>
              <a:latin typeface="Trade Gothic W01 Roman"/>
            </a:endParaRPr>
          </a:p>
          <a:p>
            <a:pPr marL="158750" indent="0" algn="l">
              <a:buNone/>
            </a:pPr>
            <a:endParaRPr lang="en-GB" sz="1200" b="0" i="0" u="none" strike="noStrike" dirty="0">
              <a:solidFill>
                <a:srgbClr val="181818"/>
              </a:solidFill>
              <a:effectLst/>
              <a:latin typeface="Trade Gothic W01 Roman"/>
            </a:endParaRPr>
          </a:p>
          <a:p>
            <a:pPr algn="l" fontAlgn="base">
              <a:buFont typeface="+mj-lt"/>
              <a:buAutoNum type="arabicPeriod"/>
            </a:pPr>
            <a:r>
              <a:rPr lang="en-GB" sz="1100" dirty="0">
                <a:solidFill>
                  <a:srgbClr val="4C4C4C"/>
                </a:solidFill>
              </a:rPr>
              <a:t>DROP THE “JUST:” “I’M JUST WONDERING …” “I JUST THINK …” “I JUST WANT TO ADD …” “JUST” DEMEANS WHAT YOU HAVE TO SAY. “JUST” SHRINKS YOUR POWER. IT’S TIME TO SAY GOODBYE TO THE JUSTS.</a:t>
            </a:r>
          </a:p>
          <a:p>
            <a:pPr algn="l" fontAlgn="base">
              <a:buFont typeface="+mj-lt"/>
              <a:buAutoNum type="arabicPeriod"/>
            </a:pPr>
            <a:r>
              <a:rPr lang="en-GB" sz="1100" dirty="0">
                <a:solidFill>
                  <a:srgbClr val="4C4C4C"/>
                </a:solidFill>
              </a:rPr>
              <a:t>WHILE YOU ARE AT IT, DROP THE “ACTUALLY.” “I ACTUALLY HAVE A QUESTION.” ” I ACTUALLY WANT TO ADD SOMETHING.” “ACTUALLY” COMMUNICATES A SENSE OF SURPRISE THAT YOU HAVE SOMETHING TO SAY. OF COURSE, YOU WANT TO ADD SOMETHING. OF COURSE, YOU HAVE QUESTIONS. NOTHING IS SURPRISING ABOUT IT.</a:t>
            </a:r>
          </a:p>
          <a:p>
            <a:pPr algn="l" fontAlgn="base">
              <a:buFont typeface="+mj-lt"/>
              <a:buAutoNum type="arabicPeriod"/>
            </a:pPr>
            <a:r>
              <a:rPr lang="en-GB" sz="1100" dirty="0">
                <a:solidFill>
                  <a:srgbClr val="4C4C4C"/>
                </a:solidFill>
              </a:rPr>
              <a:t>DON’T TELL US WHY WHAT YOU ARE ABOUT TO SAY IS LIKELY WRONG. WE ARE STILL STARTING SENTENCES WITH, “I HAVEN’T RESEARCHED THIS MUCH BUT …” “I’M JUST THINKING OFF THE TOP OF MY HEAD BUT …” “YOU’VE BEEN STUDYING THIS LONGER THAN I HAVE, BUT …” WE DO THIS FOR LOTS OF REASONS. WE DON’T WANT TO APPEAR ARROGANT. WE AREN’T SURE ABOUT WHAT WE ARE SAYING. OR WE FEAR BEING WRONG, AND SO WE BUFFER THE STING OF A CRITICAL RESPONSE BY SAYING UP FRONT, “I’M NOT TOTALLY STANDING BEHIND WHAT I’M ABOUT TO SAY, BUT …” THEN, NO ONE CAN SAY BACK, “WELL, I KNOW YOU STRONGLY BELIEVE THIS, BUT I ENTIRELY DISAGREE.” NO MATTER THE REASON, DOING THIS TAKES AWAY FROM THE POWER OF YOUR VOICE. TIME TO CHANGE THE HABIT.</a:t>
            </a:r>
          </a:p>
          <a:p>
            <a:pPr algn="l" fontAlgn="base">
              <a:buFont typeface="+mj-lt"/>
              <a:buAutoNum type="arabicPeriod"/>
            </a:pPr>
            <a:r>
              <a:rPr lang="en-GB" sz="1100" dirty="0">
                <a:solidFill>
                  <a:srgbClr val="4C4C4C"/>
                </a:solidFill>
              </a:rPr>
              <a:t>DON’T TELL US YOU WILL “JUST TAKE A MINUTE” TO SAY SOMETHING. IN PRESENTATIONS OR MEETINGS, I OFTEN HEAR WOMEN SAY, “I’D LIKE TO ASK YOU TO TAKE JUST A MINUTE TO CONSIDER THIS IDEA” OR “NOW, I’M GOING TO TAKE JUST A FEW MINUTES TO TELL YOU ABOUT OUR PRODUCT.” CONSIDER HOW MUCH STRONGER IT SOUNDS TO SAY, “I’D LIKE TO TELL YOU ABOUT OUR PRODUCT.” GO AHEAD AND TAKE ONLY A MINUTE, IF APPROPRIATE, BUT SKIP USING THE PHRASE “JUST A MINUTE” IN A TALK OR PRESENTATION. IT SOUNDS APOLOGETIC AND IMPLIES THAT YOU DON’T THINK WHAT YOU ARE ABOUT TO SAY IS WORTHY OF TIME AND ATTENTION.</a:t>
            </a:r>
          </a:p>
          <a:p>
            <a:pPr algn="l" fontAlgn="base">
              <a:buFont typeface="+mj-lt"/>
              <a:buAutoNum type="arabicPeriod"/>
            </a:pPr>
            <a:r>
              <a:rPr lang="en-GB" sz="1100" dirty="0">
                <a:solidFill>
                  <a:srgbClr val="4C4C4C"/>
                </a:solidFill>
              </a:rPr>
              <a:t>DON’T MAKE YOUR SENTENCES SOUND LIKE QUESTIONS. WOMEN OFTEN RAISE THE PITCH OF THEIR VOICE AT THE END OF A SENTENCE, MAKING IT SOUND LIKE A QUESTION. LISTEN TO YOUR LANGUAGE AND THAT OF WOMEN AROUND YOU; YOU WILL LIKELY NOTICE THIS EVERYWHERE. UNSURPRISINGLY, SPEAKING A STATEMENT LIKE A QUESTION DIMINISHES ITS POWER. MAKE STATEMENTS SOUND LIKE STATEMENTS; DROP THE TONE LOWER AT THE END.</a:t>
            </a:r>
          </a:p>
          <a:p>
            <a:pPr algn="l" fontAlgn="base">
              <a:buFont typeface="+mj-lt"/>
              <a:buAutoNum type="arabicPeriod"/>
            </a:pPr>
            <a:r>
              <a:rPr lang="en-GB" sz="1100" dirty="0">
                <a:solidFill>
                  <a:srgbClr val="4C4C4C"/>
                </a:solidFill>
              </a:rPr>
              <a:t>DON’T SUBSTITUTE A QUESTION FOR A STATEMENT. YOU MIGHT THINK YOU ARE “SUGGESTING” INCREASING THE MARKETING BUDGET BY ASKING, “WHAT ABOUT INCREASING THE MARKETING BUDGET?” IN A MEETING. STILL, YOUR COLLEAGUES AREN’T LIKELY TO HEAR AN OPINION (AND CERTAINLY NOT A WELL-THOUGHT-OUT OPINION) IN YOUR QUESTION. DON’T COUCH IT IN A QUESTION WHEN YOU HAVE SOMETHING TO SAY. SOMETIMES, OF COURSE, THERE ARE STRATEGIC REASONS TO USE A QUESTION RATHER THAN A STATEMENT: GENTLY INTRODUCING AN IDEA TO A GROUP LIKELY TO RESIST IT, FOR EXAMPLE. BUT WOMEN OFTEN TURN TO QUESTIONS RATHER THAN STATEMENTS BECAUSE WE ARE AVOIDING CONFLICT, AVOIDING VISIBILITY, AND AVOIDING CLAIMING POWER. WE USE QUESTIONS BECAUSE WE HAVE OLD STORIES ABOUT IT BEING DANGEROUS OR INAPPROPRIATE TO STATE OUR IDEAS DEFINITIVELY, AND WE CAN’T SEE HOW SHARING OUR PERSPECTIVE BOLDLY AND DIRECTLY COULD HUGELY BENEFIT OUR CAREERS. TIME TO LET THE OLD STORIES GO.</a:t>
            </a:r>
          </a:p>
          <a:p>
            <a:pPr algn="l" fontAlgn="base">
              <a:buFont typeface="+mj-lt"/>
              <a:buAutoNum type="arabicPeriod"/>
            </a:pPr>
            <a:r>
              <a:rPr lang="en-GB" sz="1100" dirty="0">
                <a:solidFill>
                  <a:srgbClr val="4C4C4C"/>
                </a:solidFill>
              </a:rPr>
              <a:t>PUNCTUATE AND PAUSE. IMAGINE SITTING ACROSS A TABLE AND LISTENING TO A WOMAN SHARE THIS: “WE ARE WORKING HARD ON THIS, BECAUSE WE WANT TO GET THE BUSINESS UP IN THE RUNNING BY 2012, SPECIFICALLY APRIL 2012, WHICH IS THE TARGET DATE, AND WE ARE VERY OPTIMISTIC THAT WITH THE RIGHT FINANCING, WE CAN GET THERE, AND SO THAT IS WHY I’VE BEEN APPROACHING DIFFERENT INVESTORS EVERY DAY…”</a:t>
            </a:r>
            <a:endParaRPr lang="en-GB" sz="1000" dirty="0">
              <a:solidFill>
                <a:srgbClr val="4C4C4C"/>
              </a:solidFill>
            </a:endParaRPr>
          </a:p>
          <a:p>
            <a:pPr algn="l" fontAlgn="base">
              <a:buFont typeface="+mj-lt"/>
              <a:buAutoNum type="arabicPeriod"/>
            </a:pPr>
            <a:r>
              <a:rPr lang="en-GB" sz="1100" dirty="0">
                <a:solidFill>
                  <a:srgbClr val="4C4C4C"/>
                </a:solidFill>
              </a:rPr>
              <a:t> KEEP BEING YOURSELF. WOMEN HAVE UNIQUE WAYS OF COMMUNICATING — WAYS THAT TEND TO BE MORE COLLABORATIVE, CONSENSUS-BUILDING, AND INVITING. THESE NEW HABITS ARE NOT ABOUT ADOPTING AN AUTHORITATIVE COMMUNICATION STYLE THAT DOESN’T SIT RIGHT WITH YOU IN YOUR HEART; THEY ARE ABOUT GIVING UP THE SELF-DIMINISHING PATTERNS THAT STEM FROM BEING AFRAID OF POWER OR FROM BELIEVING WHAT OUR INNER CRITICS HAVE TO SAY, AND AS A RESULT, SHARING OUR IDEAS TENTATIVELY.</a:t>
            </a: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54</a:t>
            </a:fld>
            <a:endParaRPr lang="en-GB"/>
          </a:p>
        </p:txBody>
      </p:sp>
    </p:spTree>
    <p:extLst>
      <p:ext uri="{BB962C8B-B14F-4D97-AF65-F5344CB8AC3E}">
        <p14:creationId xmlns:p14="http://schemas.microsoft.com/office/powerpoint/2010/main" val="37082841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LISTEN IS AN SILENCE </a:t>
            </a:r>
          </a:p>
        </p:txBody>
      </p:sp>
      <p:sp>
        <p:nvSpPr>
          <p:cNvPr id="4" name="Slide Number Placeholder 3"/>
          <p:cNvSpPr>
            <a:spLocks noGrp="1"/>
          </p:cNvSpPr>
          <p:nvPr>
            <p:ph type="sldNum" sz="quarter" idx="10"/>
          </p:nvPr>
        </p:nvSpPr>
        <p:spPr/>
        <p:txBody>
          <a:bodyPr/>
          <a:lstStyle/>
          <a:p>
            <a:pPr>
              <a:defRPr/>
            </a:pPr>
            <a:fld id="{B3BD1DA2-BB04-224A-B8A8-91AD3D246F7B}" type="slidenum">
              <a:rPr lang="en-US" smtClean="0"/>
              <a:pPr>
                <a:defRPr/>
              </a:pPr>
              <a:t>55</a:t>
            </a:fld>
            <a:endParaRPr lang="en-US"/>
          </a:p>
        </p:txBody>
      </p:sp>
    </p:spTree>
    <p:extLst>
      <p:ext uri="{BB962C8B-B14F-4D97-AF65-F5344CB8AC3E}">
        <p14:creationId xmlns:p14="http://schemas.microsoft.com/office/powerpoint/2010/main" val="281476291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pPr>
            <a:r>
              <a:rPr lang="en-US" sz="1200">
                <a:solidFill>
                  <a:srgbClr val="000000"/>
                </a:solidFill>
              </a:rPr>
              <a:t>QUESTIONS YOU COULD ASK INCLUDE </a:t>
            </a:r>
          </a:p>
          <a:p>
            <a:pPr>
              <a:buFont typeface="Arial"/>
              <a:buChar char="•"/>
            </a:pPr>
            <a:r>
              <a:rPr lang="en-US" sz="1200">
                <a:solidFill>
                  <a:srgbClr val="000000"/>
                </a:solidFill>
              </a:rPr>
              <a:t>      LET ME CONFIRM...</a:t>
            </a:r>
          </a:p>
          <a:p>
            <a:pPr>
              <a:buFont typeface="Arial"/>
              <a:buChar char="•"/>
            </a:pPr>
            <a:r>
              <a:rPr lang="en-US" sz="1200">
                <a:solidFill>
                  <a:srgbClr val="000000"/>
                </a:solidFill>
              </a:rPr>
              <a:t>     CAN I MAKE SURE I UNDERSTAND WHAT YOU’VE SAID..?</a:t>
            </a:r>
          </a:p>
          <a:p>
            <a:pPr>
              <a:buFont typeface="Arial"/>
              <a:buChar char="•"/>
            </a:pPr>
            <a:r>
              <a:rPr lang="en-US" sz="1200">
                <a:solidFill>
                  <a:srgbClr val="000000"/>
                </a:solidFill>
              </a:rPr>
              <a:t>     CAN I JUST CHECK?</a:t>
            </a:r>
          </a:p>
          <a:p>
            <a:endParaRPr lang="en-US" sz="1200"/>
          </a:p>
          <a:p>
            <a:r>
              <a:rPr lang="en-US" sz="1200">
                <a:solidFill>
                  <a:srgbClr val="4BACC6"/>
                </a:solidFill>
              </a:rPr>
              <a:t>SUMMARISING:</a:t>
            </a:r>
          </a:p>
          <a:p>
            <a:pPr>
              <a:buFont typeface="Arial"/>
              <a:buChar char="•"/>
            </a:pPr>
            <a:r>
              <a:rPr lang="en-US" sz="1200">
                <a:solidFill>
                  <a:srgbClr val="000000"/>
                </a:solidFill>
              </a:rPr>
              <a:t>      CAN I SUMMARISE WHAT YOU’VE SAID?</a:t>
            </a:r>
          </a:p>
          <a:p>
            <a:pPr>
              <a:buFont typeface="Arial"/>
              <a:buChar char="•"/>
            </a:pPr>
            <a:r>
              <a:rPr lang="en-US" sz="1200">
                <a:solidFill>
                  <a:srgbClr val="000000"/>
                </a:solidFill>
              </a:rPr>
              <a:t>      I THINK YOU SAID...</a:t>
            </a:r>
          </a:p>
          <a:p>
            <a:endParaRPr lang="en-US" sz="1200"/>
          </a:p>
          <a:p>
            <a:r>
              <a:rPr lang="en-US" sz="1200">
                <a:solidFill>
                  <a:schemeClr val="accent5"/>
                </a:solidFill>
              </a:rPr>
              <a:t>CHECKING:</a:t>
            </a:r>
          </a:p>
          <a:p>
            <a:pPr marL="285750" indent="-285750">
              <a:buFont typeface="Arial"/>
              <a:buChar char="•"/>
            </a:pPr>
            <a:r>
              <a:rPr lang="en-US" sz="1200">
                <a:solidFill>
                  <a:srgbClr val="000000"/>
                </a:solidFill>
              </a:rPr>
              <a:t>       IS THAT RIGHT?</a:t>
            </a:r>
          </a:p>
          <a:p>
            <a:pPr marL="285750" indent="-285750">
              <a:buFont typeface="Arial"/>
              <a:buChar char="•"/>
            </a:pPr>
            <a:r>
              <a:rPr lang="en-US" sz="1200">
                <a:solidFill>
                  <a:srgbClr val="000000"/>
                </a:solidFill>
              </a:rPr>
              <a:t>       HAVE I UNDERSTOOD YOU CORRECTLY?</a:t>
            </a:r>
          </a:p>
          <a:p>
            <a:pPr marL="0" indent="0"/>
            <a:r>
              <a:rPr lang="en-US">
                <a:solidFill>
                  <a:srgbClr val="000000"/>
                </a:solidFill>
              </a:rPr>
              <a:t>   </a:t>
            </a:r>
          </a:p>
          <a:p>
            <a:endParaRPr lang="en-US"/>
          </a:p>
        </p:txBody>
      </p:sp>
      <p:sp>
        <p:nvSpPr>
          <p:cNvPr id="4" name="Slide Number Placeholder 3"/>
          <p:cNvSpPr>
            <a:spLocks noGrp="1"/>
          </p:cNvSpPr>
          <p:nvPr>
            <p:ph type="sldNum" sz="quarter" idx="10"/>
          </p:nvPr>
        </p:nvSpPr>
        <p:spPr/>
        <p:txBody>
          <a:bodyPr/>
          <a:lstStyle/>
          <a:p>
            <a:pPr>
              <a:defRPr/>
            </a:pPr>
            <a:fld id="{B3BD1DA2-BB04-224A-B8A8-91AD3D246F7B}" type="slidenum">
              <a:rPr lang="en-US" smtClean="0"/>
              <a:pPr>
                <a:defRPr/>
              </a:pPr>
              <a:t>56</a:t>
            </a:fld>
            <a:endParaRPr lang="en-US"/>
          </a:p>
        </p:txBody>
      </p:sp>
    </p:spTree>
    <p:extLst>
      <p:ext uri="{BB962C8B-B14F-4D97-AF65-F5344CB8AC3E}">
        <p14:creationId xmlns:p14="http://schemas.microsoft.com/office/powerpoint/2010/main" val="41849724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 ADD WORDS TO  </a:t>
            </a:r>
            <a:r>
              <a:rPr lang="en-GB" sz="1200" dirty="0"/>
              <a:t>EXCITING, FUN, LIKE WINNING A GAME; SCARY, LIKE GOING TO THE DENTIST, INSECURE, NERVOUS, POWERFUL, ASSERTIVE</a:t>
            </a:r>
            <a:endParaRPr lang="en-GB" dirty="0"/>
          </a:p>
          <a:p>
            <a:endParaRPr lang="en-GB" dirty="0"/>
          </a:p>
          <a:p>
            <a:r>
              <a:rPr lang="en-GB" dirty="0"/>
              <a:t>3. A YES OR NO</a:t>
            </a:r>
          </a:p>
          <a:p>
            <a:endParaRPr lang="en-GB" dirty="0"/>
          </a:p>
          <a:p>
            <a:pPr lvl="0"/>
            <a:r>
              <a:rPr lang="en-GB" dirty="0"/>
              <a:t>86% of women expressed strong negative feelings about negotiating (e.g., "makes me feel insecure, nervous"); </a:t>
            </a:r>
          </a:p>
          <a:p>
            <a:pPr lvl="0"/>
            <a:r>
              <a:rPr lang="en-GB" dirty="0"/>
              <a:t>14% had positive emotion (e.g., "makes me feel powerful, assertive")</a:t>
            </a:r>
            <a:endParaRPr lang="en-US" dirty="0"/>
          </a:p>
          <a:p>
            <a:endParaRPr lang="en-GB" dirty="0"/>
          </a:p>
        </p:txBody>
      </p:sp>
      <p:sp>
        <p:nvSpPr>
          <p:cNvPr id="4" name="Slide Number Placeholder 3"/>
          <p:cNvSpPr>
            <a:spLocks noGrp="1"/>
          </p:cNvSpPr>
          <p:nvPr>
            <p:ph type="sldNum" sz="quarter" idx="5"/>
          </p:nvPr>
        </p:nvSpPr>
        <p:spPr/>
        <p:txBody>
          <a:bodyPr/>
          <a:lstStyle/>
          <a:p>
            <a:fld id="{1E56D1AA-C225-4CF5-973C-FEB1F4A98190}" type="slidenum">
              <a:rPr lang="en-GB" smtClean="0"/>
              <a:t>58</a:t>
            </a:fld>
            <a:endParaRPr lang="en-GB"/>
          </a:p>
        </p:txBody>
      </p:sp>
    </p:spTree>
    <p:extLst>
      <p:ext uri="{BB962C8B-B14F-4D97-AF65-F5344CB8AC3E}">
        <p14:creationId xmlns:p14="http://schemas.microsoft.com/office/powerpoint/2010/main" val="29138135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effectLst/>
                <a:latin typeface="Libre Franklin" pitchFamily="2" charset="77"/>
              </a:rPr>
              <a:t>SKIP OVER TELL THEM TO READ </a:t>
            </a:r>
          </a:p>
          <a:p>
            <a:endParaRPr lang="en-GB" b="1" i="0" dirty="0">
              <a:effectLst/>
              <a:latin typeface="Libre Franklin" pitchFamily="2" charset="77"/>
            </a:endParaRPr>
          </a:p>
          <a:p>
            <a:endParaRPr lang="en-GB" b="1" i="0" dirty="0">
              <a:effectLst/>
              <a:latin typeface="Libre Franklin" pitchFamily="2" charset="77"/>
            </a:endParaRPr>
          </a:p>
          <a:p>
            <a:r>
              <a:rPr lang="en-GB" b="1" i="0" dirty="0">
                <a:effectLst/>
                <a:latin typeface="Libre Franklin" pitchFamily="2" charset="77"/>
              </a:rPr>
              <a:t>HERE ARE SOME CHALLENGES FACING WOMEN NEGOTIATORS</a:t>
            </a:r>
          </a:p>
          <a:p>
            <a:r>
              <a:rPr lang="en-GB" b="1" i="0" dirty="0">
                <a:effectLst/>
                <a:latin typeface="Libre Franklin" pitchFamily="2" charset="77"/>
              </a:rPr>
              <a:t>NEGOTIATING TIPS FOR WOMEN NEGOTIATORS TO ACHIEVE RESULTS AT THE NEGOTIATION TABLE</a:t>
            </a:r>
          </a:p>
          <a:p>
            <a:r>
              <a:rPr lang="en-GB" b="1" i="0" cap="none" dirty="0">
                <a:solidFill>
                  <a:srgbClr val="999999"/>
                </a:solidFill>
                <a:effectLst/>
              </a:rPr>
              <a:t>BY </a:t>
            </a:r>
            <a:r>
              <a:rPr lang="en-GB" b="1" i="0" u="none" strike="noStrike" cap="none" dirty="0">
                <a:solidFill>
                  <a:srgbClr val="15599D"/>
                </a:solidFill>
                <a:effectLst/>
                <a:hlinkClick r:id="rId3" tooltip="View all posts by&#10;         Katie Shonk"/>
              </a:rPr>
              <a:t>KATIE SHONK</a:t>
            </a:r>
            <a:r>
              <a:rPr lang="en-GB" b="1" i="0" cap="none" dirty="0">
                <a:solidFill>
                  <a:srgbClr val="999999"/>
                </a:solidFill>
                <a:effectLst/>
              </a:rPr>
              <a:t> — ON JUNE 1ST, 2023 / </a:t>
            </a:r>
            <a:r>
              <a:rPr lang="en-GB" b="1" i="0" u="none" strike="noStrike" cap="none" dirty="0">
                <a:solidFill>
                  <a:srgbClr val="15599D"/>
                </a:solidFill>
                <a:effectLst/>
                <a:hlinkClick r:id="rId4"/>
              </a:rPr>
              <a:t>LEADERSHIP SKILLS</a:t>
            </a:r>
            <a:endParaRPr lang="en-GB" b="1" i="0" cap="none" dirty="0">
              <a:solidFill>
                <a:srgbClr val="999999"/>
              </a:solidFill>
              <a:effectLst/>
            </a:endParaRPr>
          </a:p>
          <a:p>
            <a:r>
              <a:rPr lang="en-GB" dirty="0">
                <a:effectLst/>
              </a:rPr>
              <a:t>BY NOW, MOST OF US ARE AWARE THAT </a:t>
            </a:r>
            <a:r>
              <a:rPr lang="en-GB" u="none" strike="noStrike" dirty="0">
                <a:solidFill>
                  <a:srgbClr val="15599D"/>
                </a:solidFill>
                <a:effectLst/>
                <a:hlinkClick r:id="rId5"/>
              </a:rPr>
              <a:t>WOMEN APPEAR TO FACE SIGNIFICANT HURDLES IN NEGOTIATION</a:t>
            </a:r>
            <a:r>
              <a:rPr lang="en-GB" dirty="0">
                <a:effectLst/>
              </a:rPr>
              <a:t> (SEE ALSO, </a:t>
            </a:r>
            <a:r>
              <a:rPr lang="en-GB" u="none" strike="noStrike" dirty="0">
                <a:solidFill>
                  <a:srgbClr val="15599D"/>
                </a:solidFill>
                <a:effectLst/>
                <a:hlinkClick r:id="rId6"/>
              </a:rPr>
              <a:t>NEGOTIATION EXAMPLES AND WOMEN NEGOTIATORS: BARRIERS TO THE NEGOTIATION TABLE</a:t>
            </a:r>
            <a:r>
              <a:rPr lang="en-GB" dirty="0">
                <a:effectLst/>
              </a:rPr>
              <a:t>). HERE ARE SOME NEGOTIATING SKILLS AND NEGOTIATION TACTICS FOR WOMEN NEGOTIATORS TO LEVEL THE PLAYING FIELD IN NEGOTIATION SCENARIOS.</a:t>
            </a:r>
          </a:p>
          <a:p>
            <a:r>
              <a:rPr lang="en-GB" b="1" i="0" u="none" strike="noStrike" dirty="0">
                <a:solidFill>
                  <a:srgbClr val="0A0A0A"/>
                </a:solidFill>
                <a:effectLst/>
                <a:latin typeface="Libre Franklin" pitchFamily="2" charset="77"/>
                <a:hlinkClick r:id="rId7"/>
              </a:rPr>
              <a:t>CLAIM YOUR FREE COPY: </a:t>
            </a:r>
            <a:r>
              <a:rPr lang="en-GB" b="1" i="1" u="none" strike="noStrike" dirty="0">
                <a:solidFill>
                  <a:srgbClr val="0A0A0A"/>
                </a:solidFill>
                <a:effectLst/>
                <a:latin typeface="Libre Franklin" pitchFamily="2" charset="77"/>
                <a:hlinkClick r:id="rId7"/>
              </a:rPr>
              <a:t>REAL LEADERS NEGOTIATE</a:t>
            </a:r>
            <a:endParaRPr lang="en-GB" b="1" i="0" dirty="0">
              <a:effectLst/>
              <a:latin typeface="Libre Franklin" pitchFamily="2" charset="77"/>
            </a:endParaRPr>
          </a:p>
          <a:p>
            <a:r>
              <a:rPr lang="en-GB" dirty="0">
                <a:effectLst/>
              </a:rPr>
              <a:t>IF YOU ASPIRE TO BE A GREAT LEADER, NOT JUST A BOSS, START HERE: DOWNLOAD OUR FREE SPECIAL REPORT, </a:t>
            </a:r>
            <a:r>
              <a:rPr lang="en-GB" b="1" i="1" u="none" strike="noStrike" dirty="0">
                <a:solidFill>
                  <a:srgbClr val="15599D"/>
                </a:solidFill>
                <a:effectLst/>
                <a:hlinkClick r:id="rId7"/>
              </a:rPr>
              <a:t>REAL LEADERS NEGOTIATE: UNDERSTANDING THE DIFFERENCE BETWEEN LEADERSHIP AND MANAGEMENT</a:t>
            </a:r>
            <a:r>
              <a:rPr lang="en-GB" dirty="0">
                <a:effectLst/>
              </a:rPr>
              <a:t>, FROM HARVARD LAW SCHOOL.</a:t>
            </a:r>
          </a:p>
          <a:p>
            <a:br>
              <a:rPr lang="en-GB" dirty="0">
                <a:effectLst/>
              </a:rPr>
            </a:br>
            <a:endParaRPr lang="en-GB" dirty="0">
              <a:effectLst/>
            </a:endParaRPr>
          </a:p>
          <a:p>
            <a:r>
              <a:rPr lang="en-GB" b="1" i="0" dirty="0">
                <a:effectLst/>
                <a:latin typeface="Libre Franklin" pitchFamily="2" charset="77"/>
              </a:rPr>
              <a:t>THE BARRIERS WOMEN NEGOTIATORS FACE</a:t>
            </a:r>
          </a:p>
          <a:p>
            <a:r>
              <a:rPr lang="en-GB" dirty="0">
                <a:effectLst/>
              </a:rPr>
              <a:t>TO BEGIN, WOMEN ARE PENALIZED FOR NEGOTIATING ON THEIR OWN BEHALF. IN THEIR RESEARCH, PROFESSOR </a:t>
            </a:r>
            <a:r>
              <a:rPr lang="en-GB" u="none" strike="noStrike" dirty="0">
                <a:solidFill>
                  <a:srgbClr val="15599D"/>
                </a:solidFill>
                <a:effectLst/>
                <a:hlinkClick r:id="rId8"/>
              </a:rPr>
              <a:t>HANNAH RILEY BOWLES</a:t>
            </a:r>
            <a:r>
              <a:rPr lang="en-GB" dirty="0">
                <a:effectLst/>
              </a:rPr>
              <a:t> OF HARVARD BUSINESS SCHOOL, PROFESSOR LINDA BABCOCK OF CARNEGIE MELLON UNIVERSITY, AND PROFESSOR LEI LAI OF TULANE UNIVERSITY FOUND THAT BOTH MALE AND FEMALE STUDY PARTICIPANTS WERE LESS INTERESTED IN WORKING WITH WOMEN WHO ATTEMPTED TO NEGOTIATE A BETTER SALARY THAN THEY WERE WITH MEN WHO TRIED TO NEGOTIATE A HIGHER SALARY. THE FACT THAT WOMEN NEGOTIATORS ARE GENERALLY LESS LIKELY TO INITIATE SALARY NEGOTIATIONS THAN MEN APPEARS TO BE DUE AT LEAST IN PART TO WOMEN’S AWARENESS THAT NEGOTIATING COULD TRIGGER THIS TYPE OF SOCIAL BACKLASH AT THE OFFICE.</a:t>
            </a:r>
          </a:p>
          <a:p>
            <a:r>
              <a:rPr lang="en-GB" dirty="0">
                <a:effectLst/>
              </a:rPr>
              <a:t>PEOPLE ARE ALSO MORE LIKELY TO LIE TO FEMALE NEGOTIATORS THAN TO MALE NEGOTIATORS, RESEARCHERS LAURA J. KRAY AND ALEX B. VAN ZANT OF THE UNIVERSITY OF CALIFORNIA, BERKELEY, AND JESSICA A. KENNEDY OF THE UNIVERSITY OF PENNSYLVANIA FOUND IN A NEW STUDY. WOMEN WERE LIED TO MORE OFTEN BECAUSE PARTICIPANTS VIEWED THEM AS LESS COMPETENT THAN MEN AND THUS LESS LIKELY TO QUESTION THEIR LIES. BOTH MEN AND WOMEN ALSO WERE MORE LIKELY TO GIVE MALE NEGOTIATORS PREFERENTIAL TREATMENT BY DISCLOSING HIDDEN INTERESTS.</a:t>
            </a:r>
          </a:p>
          <a:p>
            <a:r>
              <a:rPr lang="en-GB" dirty="0">
                <a:effectLst/>
              </a:rPr>
              <a:t>SUCH STEREOTYPES AND BIASED TREATMENT CAN SIGNIFICANTLY HINDER WOMEN’S NEGOTIATED OUTCOMES, PUTTING THEM AT AN UNFAIR ADVANTAGE. THE QUESTION IS, HOW CAN WE REMEDY THIS STATE OF AFFAIRS? EXPERTS HAVE ADVOCATED A NUMBER OF APPROACHES.</a:t>
            </a:r>
          </a:p>
          <a:p>
            <a:endParaRPr lang="en-GB" dirty="0"/>
          </a:p>
        </p:txBody>
      </p:sp>
    </p:spTree>
    <p:extLst>
      <p:ext uri="{BB962C8B-B14F-4D97-AF65-F5344CB8AC3E}">
        <p14:creationId xmlns:p14="http://schemas.microsoft.com/office/powerpoint/2010/main" val="15806664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a:effectLst/>
                <a:latin typeface="Helvetica Neue" panose="02000503000000020004" pitchFamily="2" charset="0"/>
              </a:rPr>
              <a:t>A GREAT TECHNIQUE </a:t>
            </a:r>
          </a:p>
          <a:p>
            <a:pPr marL="158750" indent="0">
              <a:buNone/>
            </a:pPr>
            <a:r>
              <a:rPr lang="en-GB" dirty="0">
                <a:effectLst/>
                <a:latin typeface="Helvetica Neue" panose="02000503000000020004" pitchFamily="2" charset="0"/>
              </a:rPr>
              <a:t>STEPS WITH NEGOTIATION </a:t>
            </a:r>
          </a:p>
          <a:p>
            <a:pPr>
              <a:buFont typeface="+mj-lt"/>
              <a:buAutoNum type="arabicPeriod"/>
            </a:pPr>
            <a:r>
              <a:rPr lang="en-GB" dirty="0">
                <a:effectLst/>
                <a:latin typeface="Helvetica Neue" panose="02000503000000020004" pitchFamily="2" charset="0"/>
              </a:rPr>
              <a:t>KNOW WHAT YOU WANT </a:t>
            </a:r>
          </a:p>
          <a:p>
            <a:pPr>
              <a:buFont typeface="+mj-lt"/>
              <a:buAutoNum type="arabicPeriod"/>
            </a:pPr>
            <a:r>
              <a:rPr lang="en-GB" dirty="0">
                <a:effectLst/>
                <a:latin typeface="Helvetica Neue" panose="02000503000000020004" pitchFamily="2" charset="0"/>
              </a:rPr>
              <a:t>HAVE A BEST ALTERNATIVE TO A NEGOTIATED AGREEMENT (BATNA) BEFORE YOU KNOW YOUR BARBS &amp; TRY TO FIGURE OUT WHAT THEIR BATNA IS  </a:t>
            </a:r>
          </a:p>
          <a:p>
            <a:pPr>
              <a:buFont typeface="+mj-lt"/>
              <a:buAutoNum type="arabicPeriod"/>
            </a:pPr>
            <a:r>
              <a:rPr lang="en-GB" dirty="0">
                <a:effectLst/>
                <a:latin typeface="Helvetica Neue" panose="02000503000000020004" pitchFamily="2" charset="0"/>
              </a:rPr>
              <a:t>FREE COPY OF THE GUIDE AVAILABLE FROM HARVARD – CHECK THE LINK </a:t>
            </a:r>
          </a:p>
        </p:txBody>
      </p:sp>
    </p:spTree>
    <p:extLst>
      <p:ext uri="{BB962C8B-B14F-4D97-AF65-F5344CB8AC3E}">
        <p14:creationId xmlns:p14="http://schemas.microsoft.com/office/powerpoint/2010/main" val="37000739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THINKING ABOUT HOW YOU’RE LIKELY TO RESPOND IN A PARTICULAR CONTEXT, YOU CAN BEGIN TO REPLACE YOUR UNPRODUCTIVE NEGOTIATION STRATEGIES WITH MORE REWARDING ONES. THESE TIPS HAVE COME FROM THE PROGRAM ON NEGOTIATION AT THE HARVARD LAW SCHOOL.</a:t>
            </a:r>
          </a:p>
          <a:p>
            <a:endParaRPr lang="en-GB" dirty="0"/>
          </a:p>
          <a:p>
            <a:r>
              <a:rPr lang="en-GB" dirty="0"/>
              <a:t>THE QUOTE HIGHLIGHTS THAT THE MOST EFFECTIVE WAYS OF ASKING FOR WOMEN TEND TO BE THOSE THAT BALANCE EMPATHY AND ASSERTIVENESS THAT ARE INDICATIVE OF THE RELATIONAL AS WELL AS TASK GOALS, AND THAT WOMEN COME ACROSS IN WAYS THAT ARE FRIENDLY AND NON-THREATENING</a:t>
            </a:r>
          </a:p>
          <a:p>
            <a:endParaRPr lang="en-US" dirty="0"/>
          </a:p>
        </p:txBody>
      </p:sp>
    </p:spTree>
    <p:extLst>
      <p:ext uri="{BB962C8B-B14F-4D97-AF65-F5344CB8AC3E}">
        <p14:creationId xmlns:p14="http://schemas.microsoft.com/office/powerpoint/2010/main" val="279829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LET’S INTRODUCE OURSELVES IF YOU COULD PLEASE TELL US YOUR NAME WHAT’S YOUR ROLE WHAT DO YOU DO ON A DAY-TO-DAY BASIS WHAT’S YOUR WHY ARE YOU HERE TODAY ON THIS COURSE </a:t>
            </a:r>
          </a:p>
          <a:p>
            <a:r>
              <a:rPr lang="en-GB" dirty="0"/>
              <a:t>AND COMPLETE THIS SENTENCE I WILL CONSIDER THE DAY SUCCESSFUL IF I….  LET’S LOOK AT WHAT YOU REALLY WANT TO GAIN FROM THIS COURSE. SO LET ME START </a:t>
            </a:r>
          </a:p>
          <a:p>
            <a:endParaRPr lang="en-GB" dirty="0"/>
          </a:p>
          <a:p>
            <a:r>
              <a:rPr lang="en-GB" dirty="0"/>
              <a:t>MY NAME IS RACHEL HOLLOWAY</a:t>
            </a:r>
          </a:p>
          <a:p>
            <a:endParaRPr lang="en-GB" dirty="0"/>
          </a:p>
          <a:p>
            <a:r>
              <a:rPr lang="en-GB" dirty="0"/>
              <a:t>I AM FOUNDER OF PARTNERS FOR REFORM, A SMALL BUSINESS AND I HELP PEOPLE TO OVERCOME THEIR CHALLENGES TO ACHIEVE WHAT THEY WANT. I DO THIS THROUGH COACHING AND TRAINING AS WELL AS PROVIDING SPECIALISED ADVICE AND GUIDANCE, FOR EXAMPLE ON MANAGING PROJECTS.   </a:t>
            </a:r>
          </a:p>
          <a:p>
            <a:endParaRPr lang="en-GB" dirty="0"/>
          </a:p>
          <a:p>
            <a:r>
              <a:rPr lang="en-GB" dirty="0"/>
              <a:t>I FIRST EXPERIENCED COACHING IN 2008, AS PART OF A LEADERSHIP DEVELOPMENT PROGRAM AND IT WAS REALLY TRANSFORMATIVE FOR ME. I ACTED AS A MENTOR IN THE CIVIL SERVICE. I BECAME A COACH IN 2016 AND I AM NOW COMPLETING A MASTERS LEVEL QUALIFICATION. I AM A MEMBER OF THE ASSOCIATION OF COACHING, ONE OF THE LEADING PROFESSIONAL BODIES FOR COACHING.</a:t>
            </a:r>
          </a:p>
          <a:p>
            <a:endParaRPr lang="en-GB" dirty="0"/>
          </a:p>
          <a:p>
            <a:r>
              <a:rPr lang="en-GB" dirty="0"/>
              <a:t>IN TERMS OF SUCCESS. I WILL BE HAPPY IF I CAN CREATE AN ENVIRONMENT WHERE YOU GAIN INSIGHTS THAT YOU CAN APPLY IN YOUR ROLE.</a:t>
            </a:r>
          </a:p>
        </p:txBody>
      </p:sp>
      <p:sp>
        <p:nvSpPr>
          <p:cNvPr id="4" name="Slide Number Placeholder 3"/>
          <p:cNvSpPr>
            <a:spLocks noGrp="1"/>
          </p:cNvSpPr>
          <p:nvPr>
            <p:ph type="sldNum" sz="quarter" idx="5"/>
          </p:nvPr>
        </p:nvSpPr>
        <p:spPr/>
        <p:txBody>
          <a:bodyPr/>
          <a:lstStyle/>
          <a:p>
            <a:fld id="{CB467A11-B7BC-944C-8971-A3E4BBE4524A}" type="slidenum">
              <a:rPr lang="en-US" smtClean="0"/>
              <a:t>6</a:t>
            </a:fld>
            <a:endParaRPr lang="en-US" dirty="0"/>
          </a:p>
        </p:txBody>
      </p:sp>
    </p:spTree>
    <p:extLst>
      <p:ext uri="{BB962C8B-B14F-4D97-AF65-F5344CB8AC3E}">
        <p14:creationId xmlns:p14="http://schemas.microsoft.com/office/powerpoint/2010/main" val="23975201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Balance: </a:t>
            </a:r>
            <a:r>
              <a:rPr lang="en-GB" dirty="0" err="1"/>
              <a:t>ie</a:t>
            </a:r>
            <a:r>
              <a:rPr lang="en-GB" dirty="0"/>
              <a:t> don’t be threatening &amp; remain pleasant </a:t>
            </a:r>
          </a:p>
          <a:p>
            <a:pPr>
              <a:lnSpc>
                <a:spcPct val="100000"/>
              </a:lnSpc>
            </a:pPr>
            <a:r>
              <a:rPr lang="en-GB" sz="3300" dirty="0"/>
              <a:t>S</a:t>
            </a:r>
            <a:r>
              <a:rPr lang="en-GB" sz="3300" b="0" i="0" dirty="0"/>
              <a:t>trong emotions lead to unproductive decision-making when negotiating.</a:t>
            </a:r>
            <a:br>
              <a:rPr lang="en-GB" sz="3300" b="0" i="0" dirty="0"/>
            </a:br>
            <a:r>
              <a:rPr lang="en-GB" sz="3300" b="0" i="0" dirty="0"/>
              <a:t>When we are in an angry mood, </a:t>
            </a:r>
            <a:r>
              <a:rPr lang="en-GB" sz="3200" b="0" i="0" dirty="0"/>
              <a:t>we are more likely to;</a:t>
            </a:r>
            <a:endParaRPr lang="en-GB" sz="3300" b="0" i="0" dirty="0"/>
          </a:p>
          <a:p>
            <a:pPr marL="688086" lvl="1" indent="-514350">
              <a:lnSpc>
                <a:spcPct val="100000"/>
              </a:lnSpc>
              <a:buFont typeface="+mj-lt"/>
              <a:buAutoNum type="arabicPeriod"/>
            </a:pPr>
            <a:r>
              <a:rPr lang="en-GB" sz="2900" i="0" dirty="0"/>
              <a:t>Make more simplistic, irrational decisions.</a:t>
            </a:r>
          </a:p>
          <a:p>
            <a:pPr marL="688086" lvl="1" indent="-514350">
              <a:lnSpc>
                <a:spcPct val="100000"/>
              </a:lnSpc>
              <a:buFont typeface="+mj-lt"/>
              <a:buAutoNum type="arabicPeriod"/>
            </a:pPr>
            <a:r>
              <a:rPr lang="en-GB" sz="2900" i="0" dirty="0"/>
              <a:t>Blame others when things go wrong.</a:t>
            </a:r>
          </a:p>
          <a:p>
            <a:pPr marL="688086" lvl="1" indent="-514350">
              <a:lnSpc>
                <a:spcPct val="100000"/>
              </a:lnSpc>
              <a:buFont typeface="+mj-lt"/>
              <a:buAutoNum type="arabicPeriod"/>
            </a:pPr>
            <a:r>
              <a:rPr lang="en-GB" sz="2900" i="0" dirty="0"/>
              <a:t>Make overly optimistic risk estimates.</a:t>
            </a:r>
            <a:endParaRPr lang="en-US" sz="2900" dirty="0"/>
          </a:p>
          <a:p>
            <a:pPr lvl="0">
              <a:lnSpc>
                <a:spcPct val="100000"/>
              </a:lnSpc>
            </a:pPr>
            <a:r>
              <a:rPr lang="en-GB" sz="3300" dirty="0"/>
              <a:t>When we are in a sad mood, we are more likely to;</a:t>
            </a:r>
            <a:endParaRPr lang="en-US" sz="3300" dirty="0"/>
          </a:p>
          <a:p>
            <a:pPr marL="688086" lvl="1" indent="-514350">
              <a:lnSpc>
                <a:spcPct val="100000"/>
              </a:lnSpc>
              <a:buFont typeface="+mj-lt"/>
              <a:buAutoNum type="arabicPeriod"/>
            </a:pPr>
            <a:r>
              <a:rPr lang="en-GB" sz="2900" dirty="0"/>
              <a:t>Sell possessions for lower prices</a:t>
            </a:r>
          </a:p>
          <a:p>
            <a:pPr marL="688086" lvl="1" indent="-514350">
              <a:lnSpc>
                <a:spcPct val="100000"/>
              </a:lnSpc>
              <a:buFont typeface="+mj-lt"/>
              <a:buAutoNum type="arabicPeriod"/>
            </a:pPr>
            <a:r>
              <a:rPr lang="en-GB" sz="2900" dirty="0"/>
              <a:t>Purchase new items for higher prices </a:t>
            </a:r>
            <a:endParaRPr lang="en-US" sz="2900" dirty="0"/>
          </a:p>
          <a:p>
            <a:pPr marL="688086" lvl="1" indent="-514350">
              <a:lnSpc>
                <a:spcPct val="100000"/>
              </a:lnSpc>
              <a:buFont typeface="+mj-lt"/>
              <a:buAutoNum type="arabicPeriod"/>
            </a:pPr>
            <a:r>
              <a:rPr lang="en-GB" sz="2900" dirty="0"/>
              <a:t>Become fixated on initial offers</a:t>
            </a:r>
            <a:endParaRPr lang="en-US" sz="2900" dirty="0"/>
          </a:p>
          <a:p>
            <a:endParaRPr lang="en-GB" dirty="0"/>
          </a:p>
        </p:txBody>
      </p:sp>
      <p:sp>
        <p:nvSpPr>
          <p:cNvPr id="4" name="Slide Number Placeholder 3"/>
          <p:cNvSpPr>
            <a:spLocks noGrp="1"/>
          </p:cNvSpPr>
          <p:nvPr>
            <p:ph type="sldNum" sz="quarter" idx="5"/>
          </p:nvPr>
        </p:nvSpPr>
        <p:spPr/>
        <p:txBody>
          <a:bodyPr/>
          <a:lstStyle/>
          <a:p>
            <a:fld id="{1E56D1AA-C225-4CF5-973C-FEB1F4A98190}" type="slidenum">
              <a:rPr lang="en-GB" smtClean="0"/>
              <a:t>62</a:t>
            </a:fld>
            <a:endParaRPr lang="en-GB"/>
          </a:p>
        </p:txBody>
      </p:sp>
    </p:spTree>
    <p:extLst>
      <p:ext uri="{BB962C8B-B14F-4D97-AF65-F5344CB8AC3E}">
        <p14:creationId xmlns:p14="http://schemas.microsoft.com/office/powerpoint/2010/main" val="413772781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ALL DAMAGING CONSEQUENCES FOR EFFECTIVE NEGOTIATION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b="0" i="0" dirty="0"/>
              <a:t>ABUNDANT RESEARCH SHOWS THAT STRONG EMOTIONS LEAD TO UNPRODUCTIVE DECISION-MAKING WHEN NEGOTIATING.</a:t>
            </a:r>
            <a:br>
              <a:rPr lang="en-GB" sz="1200" b="0" i="0" dirty="0"/>
            </a:br>
            <a:r>
              <a:rPr lang="en-GB" sz="1200" b="0" i="0" dirty="0"/>
              <a:t>BEING IN AN ANGRY MOOD AS COMPARED TO A NEUTRAL MOOD LEADS US TO;</a:t>
            </a:r>
            <a:br>
              <a:rPr lang="en-GB" sz="1200" b="0" i="0" dirty="0"/>
            </a:br>
            <a:r>
              <a:rPr lang="en-GB" sz="1200" b="0" i="0" dirty="0"/>
              <a:t>	</a:t>
            </a:r>
            <a:r>
              <a:rPr lang="en-GB" sz="1200" b="1" i="0" dirty="0"/>
              <a:t>MAKE MORE SIMPLISTIC, IRRATIONAL DECISIONS.</a:t>
            </a:r>
            <a:br>
              <a:rPr lang="en-GB" sz="1200" b="1" i="0" dirty="0"/>
            </a:br>
            <a:r>
              <a:rPr lang="en-GB" sz="1200" b="1" i="0" dirty="0"/>
              <a:t>	BLAME OTHERS WHEN THINGS GO WRONG.</a:t>
            </a:r>
            <a:br>
              <a:rPr lang="en-GB" sz="1200" b="1" i="0" dirty="0"/>
            </a:br>
            <a:r>
              <a:rPr lang="en-GB" sz="1200" b="1" i="0" dirty="0"/>
              <a:t>	MAKE OVERLY OPTIMISTIC RISK ESTIMATES.</a:t>
            </a:r>
            <a:endParaRPr lang="en-US" sz="1200" b="1" dirty="0"/>
          </a:p>
          <a:p>
            <a:endParaRPr lang="en-GB" dirty="0"/>
          </a:p>
        </p:txBody>
      </p:sp>
      <p:sp>
        <p:nvSpPr>
          <p:cNvPr id="4" name="Slide Number Placeholder 3"/>
          <p:cNvSpPr>
            <a:spLocks noGrp="1"/>
          </p:cNvSpPr>
          <p:nvPr>
            <p:ph type="sldNum" sz="quarter" idx="5"/>
          </p:nvPr>
        </p:nvSpPr>
        <p:spPr/>
        <p:txBody>
          <a:bodyPr/>
          <a:lstStyle/>
          <a:p>
            <a:fld id="{1E56D1AA-C225-4CF5-973C-FEB1F4A98190}" type="slidenum">
              <a:rPr lang="en-GB" smtClean="0"/>
              <a:t>63</a:t>
            </a:fld>
            <a:endParaRPr lang="en-GB"/>
          </a:p>
        </p:txBody>
      </p:sp>
    </p:spTree>
    <p:extLst>
      <p:ext uri="{BB962C8B-B14F-4D97-AF65-F5344CB8AC3E}">
        <p14:creationId xmlns:p14="http://schemas.microsoft.com/office/powerpoint/2010/main" val="32591354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0" u="none" strike="noStrike" dirty="0">
                <a:effectLst/>
              </a:rPr>
              <a:t>BREAKOUTS Watch this video in your groups - Ashleigh Shelby Rosette, Associate Professor of Management and Organizations at Duke University, Fuqua School of Business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100" b="0" i="0" u="none" strike="noStrike" dirty="0">
              <a:effectLst/>
            </a:endParaRPr>
          </a:p>
          <a:p>
            <a:pPr marL="342900" indent="-342900">
              <a:lnSpc>
                <a:spcPct val="100000"/>
              </a:lnSpc>
              <a:spcAft>
                <a:spcPts val="1200"/>
              </a:spcAft>
              <a:buClr>
                <a:srgbClr val="39866D"/>
              </a:buClr>
              <a:buFont typeface="Wingdings" panose="05000000000000000000" pitchFamily="2" charset="2"/>
              <a:buChar char="§"/>
            </a:pPr>
            <a:r>
              <a:rPr lang="en-GB" sz="1100" dirty="0">
                <a:solidFill>
                  <a:srgbClr val="3F3F3F"/>
                </a:solidFill>
                <a:latin typeface="Corbel" panose="020B0503020204020204" pitchFamily="34" charset="0"/>
              </a:rPr>
              <a:t>Reflect &amp; discuss: </a:t>
            </a:r>
            <a:r>
              <a:rPr lang="en-GB" sz="1100" dirty="0" err="1">
                <a:solidFill>
                  <a:srgbClr val="3F3F3F"/>
                </a:solidFill>
                <a:latin typeface="Corbel" panose="020B0503020204020204" pitchFamily="34" charset="0"/>
              </a:rPr>
              <a:t>hink</a:t>
            </a:r>
            <a:r>
              <a:rPr lang="en-GB" sz="1100" dirty="0">
                <a:solidFill>
                  <a:srgbClr val="3F3F3F"/>
                </a:solidFill>
                <a:latin typeface="Corbel" panose="020B0503020204020204" pitchFamily="34" charset="0"/>
              </a:rPr>
              <a:t> of something you successfully negotiated for at work or in your personal life. What did you do to help it go well? </a:t>
            </a:r>
          </a:p>
          <a:p>
            <a:pPr marL="342900" indent="-342900">
              <a:lnSpc>
                <a:spcPct val="100000"/>
              </a:lnSpc>
              <a:spcAft>
                <a:spcPts val="1200"/>
              </a:spcAft>
              <a:buClr>
                <a:srgbClr val="39866D"/>
              </a:buClr>
              <a:buFont typeface="Wingdings" panose="05000000000000000000" pitchFamily="2" charset="2"/>
              <a:buChar char="§"/>
            </a:pPr>
            <a:r>
              <a:rPr lang="en-GB" sz="1100" dirty="0">
                <a:solidFill>
                  <a:srgbClr val="3F3F3F"/>
                </a:solidFill>
                <a:latin typeface="Corbel" panose="020B0503020204020204" pitchFamily="34" charset="0"/>
              </a:rPr>
              <a:t>Has anything held you back from negotiating? </a:t>
            </a:r>
          </a:p>
          <a:p>
            <a:pPr marL="342900" indent="-342900">
              <a:lnSpc>
                <a:spcPct val="100000"/>
              </a:lnSpc>
              <a:spcAft>
                <a:spcPts val="1200"/>
              </a:spcAft>
              <a:buClr>
                <a:srgbClr val="39866D"/>
              </a:buClr>
              <a:buFont typeface="Wingdings" panose="05000000000000000000" pitchFamily="2" charset="2"/>
              <a:buChar char="§"/>
            </a:pPr>
            <a:r>
              <a:rPr lang="en-GB" sz="1100" dirty="0">
                <a:solidFill>
                  <a:srgbClr val="3F3F3F"/>
                </a:solidFill>
                <a:latin typeface="Corbel" panose="020B0503020204020204" pitchFamily="34" charset="0"/>
              </a:rPr>
              <a:t>Have you been criticised for negotiating? How did you respond? What might you do differently next time</a:t>
            </a:r>
            <a:br>
              <a:rPr lang="en-GB" dirty="0"/>
            </a:br>
            <a:r>
              <a:rPr lang="en-GB" dirty="0"/>
              <a:t>TIPS</a:t>
            </a:r>
          </a:p>
          <a:p>
            <a:pPr marL="342900" indent="-342900">
              <a:lnSpc>
                <a:spcPct val="100000"/>
              </a:lnSpc>
              <a:spcAft>
                <a:spcPts val="1200"/>
              </a:spcAft>
              <a:buClr>
                <a:srgbClr val="39866D"/>
              </a:buClr>
              <a:buFont typeface="Wingdings" panose="05000000000000000000" pitchFamily="2" charset="2"/>
              <a:buChar char="§"/>
            </a:pPr>
            <a:endParaRPr lang="en-GB" b="1"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1" dirty="0"/>
              <a:t>Prep –what do you want? What do they want? Ask –have a clear ask, not from a place of apology</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1" dirty="0"/>
              <a:t>Package -give options, bundle things up –they may agree to B but not A, don’t negotiate issue by issue </a:t>
            </a:r>
            <a:br>
              <a:rPr lang="en-GB" dirty="0"/>
            </a:br>
            <a:endParaRPr lang="en-GB" sz="1100" dirty="0">
              <a:effectLst/>
            </a:endParaRPr>
          </a:p>
          <a:p>
            <a:endParaRPr lang="en-GB" dirty="0"/>
          </a:p>
        </p:txBody>
      </p:sp>
    </p:spTree>
    <p:extLst>
      <p:ext uri="{BB962C8B-B14F-4D97-AF65-F5344CB8AC3E}">
        <p14:creationId xmlns:p14="http://schemas.microsoft.com/office/powerpoint/2010/main" val="7331903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Confidence is situational – it varies according to who we’re with and around. Normal and healthy for this to happen – it’s what we do at these moments that matters:</a:t>
            </a:r>
            <a:endParaRPr lang="en-GB" sz="1100" dirty="0">
              <a:solidFill>
                <a:srgbClr val="000000"/>
              </a:solidFill>
              <a:latin typeface="Corbel" panose="020B0503020204020204" pitchFamily="34" charset="0"/>
            </a:endParaRPr>
          </a:p>
          <a:p>
            <a:endParaRPr lang="en-GB" dirty="0"/>
          </a:p>
        </p:txBody>
      </p:sp>
    </p:spTree>
    <p:extLst>
      <p:ext uri="{BB962C8B-B14F-4D97-AF65-F5344CB8AC3E}">
        <p14:creationId xmlns:p14="http://schemas.microsoft.com/office/powerpoint/2010/main" val="16732273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57925" cy="3519487"/>
          </a:xfrm>
        </p:spPr>
      </p:sp>
      <p:sp>
        <p:nvSpPr>
          <p:cNvPr id="3" name="Notes Placeholder 2"/>
          <p:cNvSpPr>
            <a:spLocks noGrp="1"/>
          </p:cNvSpPr>
          <p:nvPr>
            <p:ph type="body" idx="1"/>
          </p:nvPr>
        </p:nvSpPr>
        <p:spPr/>
        <p:txBody>
          <a:bodyPr/>
          <a:lstStyle/>
          <a:p>
            <a:r>
              <a:rPr lang="en-GB" sz="1800" b="1" dirty="0">
                <a:effectLst/>
                <a:latin typeface="Calibri" panose="020F0502020204030204" pitchFamily="34" charset="0"/>
                <a:ea typeface="Calibri" panose="020F0502020204030204" pitchFamily="34" charset="0"/>
                <a:cs typeface="Times New Roman" panose="02020603050405020304" pitchFamily="18" charset="0"/>
              </a:rPr>
              <a:t>Pathways to a Senior Role: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Discuss strategies for navigating career advancement and pursuing senior leadership roles.</a:t>
            </a: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the importance of networking, mentorship, and sponsorship in career development.</a:t>
            </a:r>
          </a:p>
          <a:p>
            <a:pPr marL="342900" lvl="0" indent="-342900">
              <a:buSzPts val="1000"/>
              <a:buFont typeface="Symbol" pitchFamily="2" charset="2"/>
              <a:buChar char=""/>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Address challenges such as exclusionary cultures and bias in leadership selection processes.</a:t>
            </a: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ESSENTIALLY Bringing this together to look at application to your career- </a:t>
            </a:r>
          </a:p>
          <a:p>
            <a:pPr>
              <a:spcAft>
                <a:spcPts val="1000"/>
              </a:spcAft>
            </a:pP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r>
              <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Need a vision, strategy and a plan</a:t>
            </a:r>
          </a:p>
          <a:p>
            <a:pPr marL="457200" marR="0" lvl="0" indent="-298450" algn="l" defTabSz="914400" rtl="0" eaLnBrk="1" fontAlgn="auto" latinLnBrk="0" hangingPunct="1">
              <a:lnSpc>
                <a:spcPct val="100000"/>
              </a:lnSpc>
              <a:spcBef>
                <a:spcPts val="0"/>
              </a:spcBef>
              <a:spcAft>
                <a:spcPts val="1000"/>
              </a:spcAft>
              <a:buClr>
                <a:srgbClr val="000000"/>
              </a:buClr>
              <a:buSzPts val="1100"/>
              <a:buFont typeface="Arial"/>
              <a:buChar char="●"/>
              <a:tabLst/>
              <a:defRPr/>
            </a:pPr>
            <a:r>
              <a:rPr lang="en-US" sz="1800" b="1"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Think about it as Career GPS – don’t operate on autopilot. </a:t>
            </a:r>
            <a:r>
              <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Don’t allow your career to drift. To succeed, create a long-term vision, constantly build your skills and experiences, and implement smart strategies to get where you’re going. </a:t>
            </a:r>
            <a:r>
              <a:rPr lang="en-US" sz="1800" b="1"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Seek feedback and take action to correct your course.</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pPr>
              <a:spcAft>
                <a:spcPts val="1000"/>
              </a:spcAft>
            </a:pPr>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a:spcAft>
                <a:spcPts val="1000"/>
              </a:spcAft>
            </a:pPr>
            <a:r>
              <a:rPr lang="en-US" sz="1800" b="1"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Only 30% of roles are advertised – the other 70% are in your network – Your next opportunity is in your network, you need to find it – women de-select, small number of senior roles, more competition, need to keep applying and not get disheartened</a:t>
            </a: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E0A49609-3BAF-2346-8D6F-B8371CE4F38D}" type="slidenum">
              <a:rPr lang="en-GB" smtClean="0"/>
              <a:t>66</a:t>
            </a:fld>
            <a:endParaRPr lang="en-GB"/>
          </a:p>
        </p:txBody>
      </p:sp>
    </p:spTree>
    <p:extLst>
      <p:ext uri="{BB962C8B-B14F-4D97-AF65-F5344CB8AC3E}">
        <p14:creationId xmlns:p14="http://schemas.microsoft.com/office/powerpoint/2010/main" val="8586886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dirty="0"/>
              <a:t>AXA’s </a:t>
            </a:r>
            <a:r>
              <a:rPr lang="en-GB" sz="1100" dirty="0" err="1"/>
              <a:t>AliceSteenland</a:t>
            </a:r>
            <a:r>
              <a:rPr lang="en-GB" sz="1100" dirty="0"/>
              <a:t> noted how the ‘rules of the game’ change for women when they get to higher-level positions.</a:t>
            </a:r>
          </a:p>
          <a:p>
            <a:endParaRPr lang="en-GB" dirty="0"/>
          </a:p>
        </p:txBody>
      </p:sp>
    </p:spTree>
    <p:extLst>
      <p:ext uri="{BB962C8B-B14F-4D97-AF65-F5344CB8AC3E}">
        <p14:creationId xmlns:p14="http://schemas.microsoft.com/office/powerpoint/2010/main" val="34729594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Recent research </a:t>
            </a:r>
          </a:p>
        </p:txBody>
      </p:sp>
    </p:spTree>
    <p:extLst>
      <p:ext uri="{BB962C8B-B14F-4D97-AF65-F5344CB8AC3E}">
        <p14:creationId xmlns:p14="http://schemas.microsoft.com/office/powerpoint/2010/main" val="19098206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 do you need to involve? </a:t>
            </a:r>
          </a:p>
          <a:p>
            <a:endParaRPr lang="en-GB" dirty="0"/>
          </a:p>
          <a:p>
            <a:endParaRPr lang="en-GB" dirty="0"/>
          </a:p>
          <a:p>
            <a:endParaRPr lang="en-GB" dirty="0"/>
          </a:p>
          <a:p>
            <a:r>
              <a:rPr lang="en-GB" dirty="0"/>
              <a:t>How might you ask?</a:t>
            </a:r>
          </a:p>
          <a:p>
            <a:endParaRPr lang="en-GB" dirty="0"/>
          </a:p>
        </p:txBody>
      </p:sp>
    </p:spTree>
    <p:extLst>
      <p:ext uri="{BB962C8B-B14F-4D97-AF65-F5344CB8AC3E}">
        <p14:creationId xmlns:p14="http://schemas.microsoft.com/office/powerpoint/2010/main" val="42515303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lnSpc>
                <a:spcPct val="100000"/>
              </a:lnSpc>
              <a:spcBef>
                <a:spcPts val="400"/>
              </a:spcBef>
              <a:defRPr sz="1800"/>
            </a:pPr>
            <a:r>
              <a:rPr lang="en-GB" sz="1200">
                <a:latin typeface="Arial"/>
                <a:ea typeface="Arial"/>
                <a:cs typeface="Arial"/>
                <a:sym typeface="Arial"/>
              </a:rPr>
              <a:t>If Alice doesn’t know where she wants to go, how does she know the right way to get there? </a:t>
            </a:r>
          </a:p>
          <a:p>
            <a:pPr lvl="0" defTabSz="914400">
              <a:lnSpc>
                <a:spcPct val="100000"/>
              </a:lnSpc>
              <a:spcBef>
                <a:spcPts val="400"/>
              </a:spcBef>
              <a:defRPr sz="1800"/>
            </a:pPr>
            <a:r>
              <a:rPr lang="en-GB" sz="1200">
                <a:latin typeface="Arial"/>
                <a:ea typeface="Arial"/>
                <a:cs typeface="Arial"/>
                <a:sym typeface="Arial"/>
              </a:rPr>
              <a:t>Reinforces that goal setting is an essential part of the process – if the goal isn’t clearly defined, how will the client know whether or not they are on track to achieve it?</a:t>
            </a:r>
          </a:p>
          <a:p>
            <a:endParaRPr lang="en-GB"/>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CB467A11-B7BC-944C-8971-A3E4BBE4524A}" type="slidenum">
              <a:rPr lang="en-US" smtClean="0"/>
              <a:t>70</a:t>
            </a:fld>
            <a:endParaRPr lang="en-US"/>
          </a:p>
        </p:txBody>
      </p:sp>
    </p:spTree>
    <p:extLst>
      <p:ext uri="{BB962C8B-B14F-4D97-AF65-F5344CB8AC3E}">
        <p14:creationId xmlns:p14="http://schemas.microsoft.com/office/powerpoint/2010/main" val="9476783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GROUPS </a:t>
            </a:r>
          </a:p>
          <a:p>
            <a:pPr marL="0" indent="0">
              <a:buNone/>
            </a:pPr>
            <a:r>
              <a:rPr lang="en-GB" sz="1100" dirty="0"/>
              <a:t>Your career, like your personal development, is ultimately your responsibility. You’re the driver of your career, so you must take the initiative to engage your manager in a career conversation. This critical discussion will help create a connection between your aspirations and your organisation’s needs, resulting in a win-win development plan.” </a:t>
            </a:r>
          </a:p>
          <a:p>
            <a:pPr marL="0" indent="0" algn="r">
              <a:buNone/>
            </a:pPr>
            <a:r>
              <a:rPr lang="en-GB" sz="1100" dirty="0"/>
              <a:t>Antoinette Oglethorpe, career coach and author </a:t>
            </a:r>
            <a:r>
              <a:rPr lang="en-GB" sz="1100" dirty="0">
                <a:hlinkClick r:id="rId3"/>
              </a:rPr>
              <a:t>https://www.antoinetteoglethorpe.com/resources/confident-career-conversations/</a:t>
            </a:r>
            <a:endParaRPr lang="en-GB" sz="1100" dirty="0"/>
          </a:p>
          <a:p>
            <a:endParaRPr lang="en-GB" dirty="0"/>
          </a:p>
        </p:txBody>
      </p:sp>
    </p:spTree>
    <p:extLst>
      <p:ext uri="{BB962C8B-B14F-4D97-AF65-F5344CB8AC3E}">
        <p14:creationId xmlns:p14="http://schemas.microsoft.com/office/powerpoint/2010/main" val="3783988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57925" cy="3519487"/>
          </a:xfrm>
        </p:spPr>
      </p:sp>
      <p:sp>
        <p:nvSpPr>
          <p:cNvPr id="3" name="Notes Placeholder 2"/>
          <p:cNvSpPr>
            <a:spLocks noGrp="1"/>
          </p:cNvSpPr>
          <p:nvPr>
            <p:ph type="body" idx="1"/>
          </p:nvPr>
        </p:nvSpPr>
        <p:spPr/>
        <p:txBody>
          <a:bodyPr/>
          <a:lstStyle/>
          <a:p>
            <a:r>
              <a:rPr lang="en-GB" dirty="0"/>
              <a:t>VERY SHORT _ ESTABLISH CREDABILITY ETC </a:t>
            </a:r>
          </a:p>
          <a:p>
            <a:r>
              <a:rPr lang="en-GB" dirty="0"/>
              <a:t>COACH, TRAINER. I’VE FIRST-HAND EXPERIENCE OF SENIOR MANAGEMENT TEAM AND I NOW COACH PEOPLE FROM THAT LEVEL TOO. MUCH OF MY WORK IS WITH OTHER COUNTRIES AND I WORKED FOR THE ORGANISATION FOR ECOVNOMIC COOPERATION AND DEVELOPEMENT – WHERE I LED ON COMMUNICATIONS FOR OUR DEPARTMENT   ACROSS CULTURES. </a:t>
            </a:r>
          </a:p>
          <a:p>
            <a:endParaRPr lang="en-GB" sz="1200" b="0" i="0" u="none" strike="noStrike" kern="1200" dirty="0">
              <a:solidFill>
                <a:schemeClr val="tx1"/>
              </a:solidFill>
              <a:effectLst/>
              <a:latin typeface="+mn-lt"/>
              <a:ea typeface="+mn-ea"/>
              <a:cs typeface="+mn-cs"/>
            </a:endParaRPr>
          </a:p>
          <a:p>
            <a:pPr algn="l"/>
            <a:endParaRPr lang="en-GB" b="0" i="0" u="none" strike="noStrike" dirty="0">
              <a:solidFill>
                <a:srgbClr val="0B0C0C"/>
              </a:solidFill>
              <a:effectLst/>
              <a:latin typeface="GDS Transport"/>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CCB5BAAD-D2C4-EC40-A4D7-C3990C41E23C}" type="slidenum">
              <a:rPr lang="en-GB" smtClean="0"/>
              <a:t>7</a:t>
            </a:fld>
            <a:endParaRPr lang="en-GB"/>
          </a:p>
        </p:txBody>
      </p:sp>
    </p:spTree>
    <p:extLst>
      <p:ext uri="{BB962C8B-B14F-4D97-AF65-F5344CB8AC3E}">
        <p14:creationId xmlns:p14="http://schemas.microsoft.com/office/powerpoint/2010/main" val="1656254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4800" b="0" i="0" dirty="0">
                <a:solidFill>
                  <a:srgbClr val="494C4E"/>
                </a:solidFill>
                <a:effectLst/>
                <a:latin typeface="Lato" panose="020F0502020204030203" pitchFamily="34" charset="0"/>
              </a:rPr>
              <a:t>Andy </a:t>
            </a:r>
            <a:r>
              <a:rPr lang="en-GB" sz="4800" b="0" i="0" dirty="0" err="1">
                <a:solidFill>
                  <a:srgbClr val="494C4E"/>
                </a:solidFill>
                <a:effectLst/>
                <a:latin typeface="Lato" panose="020F0502020204030203" pitchFamily="34" charset="0"/>
              </a:rPr>
              <a:t>Lopata</a:t>
            </a:r>
            <a:endParaRPr lang="en-GB" sz="3200" b="0" i="0" u="none" strike="noStrike" dirty="0">
              <a:solidFill>
                <a:srgbClr val="4C4C4C"/>
              </a:solidFill>
              <a:effectLst/>
              <a:latin typeface="Helvetica" pitchFamily="2" charset="0"/>
            </a:endParaRPr>
          </a:p>
          <a:p>
            <a:pPr algn="l"/>
            <a:r>
              <a:rPr lang="en-GB" sz="3200" b="0" i="0" u="none" strike="noStrike" dirty="0">
                <a:solidFill>
                  <a:srgbClr val="4C4C4C"/>
                </a:solidFill>
                <a:effectLst/>
                <a:latin typeface="Helvetica" pitchFamily="2" charset="0"/>
              </a:rPr>
              <a:t>We’ve all heard that “who you know” matters, and </a:t>
            </a:r>
            <a:r>
              <a:rPr lang="en-GB" sz="3200" b="0" i="0" u="none" strike="noStrike" dirty="0">
                <a:solidFill>
                  <a:srgbClr val="0077B5"/>
                </a:solidFill>
                <a:effectLst/>
                <a:latin typeface="Helvetica" pitchFamily="2" charset="0"/>
                <a:hlinkClick r:id="rId3"/>
              </a:rPr>
              <a:t>research</a:t>
            </a:r>
            <a:r>
              <a:rPr lang="en-GB" sz="3200" b="0" i="0" u="none" strike="noStrike" dirty="0">
                <a:solidFill>
                  <a:srgbClr val="4C4C4C"/>
                </a:solidFill>
                <a:effectLst/>
                <a:latin typeface="Helvetica" pitchFamily="2" charset="0"/>
              </a:rPr>
              <a:t> proves that’s true. More than 70% of professionals get hired at companies where they already have a connection. And on LinkedIn, applicants referred to a job by a current employee are nine times more likely to get hired. </a:t>
            </a:r>
          </a:p>
          <a:p>
            <a:pPr algn="l"/>
            <a:r>
              <a:rPr lang="en-GB" sz="3200" b="0" i="0" u="none" strike="noStrike" dirty="0">
                <a:solidFill>
                  <a:srgbClr val="4C4C4C"/>
                </a:solidFill>
                <a:effectLst/>
                <a:latin typeface="Helvetica" pitchFamily="2" charset="0"/>
              </a:rPr>
              <a:t>This is not at the pub or gold club – as women we often form networks without recognising them as such –think of your friendship groups – your social activities – do you play a sport for example. These are networks, are you on the PTA? etc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3200" dirty="0">
                <a:solidFill>
                  <a:schemeClr val="tx1"/>
                </a:solidFill>
              </a:rPr>
              <a:t>“One oft-cited reason why more female executives don’t advance to top management jobs is their lack of access to informal organisational and industry networks.”</a:t>
            </a:r>
          </a:p>
          <a:p>
            <a:pPr algn="l"/>
            <a:endParaRPr lang="en-GB" sz="3200" b="0" i="0" u="none" strike="noStrike" dirty="0">
              <a:solidFill>
                <a:srgbClr val="4C4C4C"/>
              </a:solidFill>
              <a:effectLst/>
              <a:latin typeface="Helvetica" pitchFamily="2" charset="0"/>
            </a:endParaRPr>
          </a:p>
          <a:p>
            <a:endPar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orbel" panose="020B0503020204020204" pitchFamily="34" charset="0"/>
                <a:ea typeface="MS Mincho" panose="02020609040205080304" pitchFamily="49" charset="-128"/>
                <a:cs typeface="Times New Roman" panose="02020603050405020304" pitchFamily="18" charset="0"/>
              </a:rPr>
              <a:t>You need a posse!! A diverse network of support and supporters who want to see you thrive and succeed.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Lucida Sans Unicode" panose="020B0602030504020204" pitchFamily="34"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72</a:t>
            </a:fld>
            <a:endParaRPr lang="en-GB"/>
          </a:p>
        </p:txBody>
      </p:sp>
    </p:spTree>
    <p:extLst>
      <p:ext uri="{BB962C8B-B14F-4D97-AF65-F5344CB8AC3E}">
        <p14:creationId xmlns:p14="http://schemas.microsoft.com/office/powerpoint/2010/main" val="134303426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names may appear more than once WRITE IT DOWN </a:t>
            </a:r>
          </a:p>
          <a:p>
            <a:endParaRPr lang="en-GB" dirty="0"/>
          </a:p>
          <a:p>
            <a:r>
              <a:rPr lang="en-GB" dirty="0"/>
              <a:t>OVER TO YOU and DISCUSS </a:t>
            </a:r>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73</a:t>
            </a:fld>
            <a:endParaRPr lang="en-GB"/>
          </a:p>
        </p:txBody>
      </p:sp>
    </p:spTree>
    <p:extLst>
      <p:ext uri="{BB962C8B-B14F-4D97-AF65-F5344CB8AC3E}">
        <p14:creationId xmlns:p14="http://schemas.microsoft.com/office/powerpoint/2010/main" val="382007437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dirty="0"/>
              <a:t>What, so what and now what </a:t>
            </a:r>
          </a:p>
          <a:p>
            <a:endParaRPr lang="en-GB" dirty="0"/>
          </a:p>
          <a:p>
            <a:endParaRPr lang="en-GB" sz="800" dirty="0">
              <a:effectLst/>
              <a:latin typeface="Helvetica Neue" panose="02000503000000020004" pitchFamily="2" charset="0"/>
            </a:endParaRPr>
          </a:p>
          <a:p>
            <a:pPr algn="l"/>
            <a:r>
              <a:rPr lang="en-GB" sz="1100" b="0" i="0" u="none" strike="noStrike" dirty="0">
                <a:solidFill>
                  <a:srgbClr val="D1D5DB"/>
                </a:solidFill>
                <a:effectLst/>
                <a:latin typeface="Söhne"/>
              </a:rPr>
              <a:t>As we conclude our session, I want to commend each of you for your engagement throughout today. Together, we've embarked on a journey to enhance our leadership capabilities and empower ourselves for greater success in our careers.</a:t>
            </a:r>
          </a:p>
          <a:p>
            <a:pPr algn="l"/>
            <a:r>
              <a:rPr lang="en-GB" sz="1100" b="0" i="0" u="none" strike="noStrike" dirty="0">
                <a:solidFill>
                  <a:srgbClr val="D1D5DB"/>
                </a:solidFill>
                <a:effectLst/>
                <a:latin typeface="Söhne"/>
              </a:rPr>
              <a:t>Throughout our time together, we've achieved several key objectives:</a:t>
            </a:r>
          </a:p>
          <a:p>
            <a:pPr algn="l">
              <a:buFont typeface="+mj-lt"/>
              <a:buAutoNum type="arabicPeriod"/>
            </a:pPr>
            <a:r>
              <a:rPr lang="en-GB" sz="1100" b="1" i="0" u="none" strike="noStrike" dirty="0">
                <a:solidFill>
                  <a:srgbClr val="D1D5DB"/>
                </a:solidFill>
                <a:effectLst/>
                <a:latin typeface="Söhne"/>
              </a:rPr>
              <a:t>Understanding Leadership:</a:t>
            </a:r>
            <a:r>
              <a:rPr lang="en-GB" sz="1100" b="0" i="0" u="none" strike="noStrike" dirty="0">
                <a:solidFill>
                  <a:srgbClr val="D1D5DB"/>
                </a:solidFill>
                <a:effectLst/>
                <a:latin typeface="Söhne"/>
              </a:rPr>
              <a:t> We've explored various leadership styles and concepts, providing a solid foundation for navigating the complexities of leadership roles.</a:t>
            </a:r>
          </a:p>
          <a:p>
            <a:pPr algn="l">
              <a:buFont typeface="+mj-lt"/>
              <a:buAutoNum type="arabicPeriod"/>
            </a:pPr>
            <a:r>
              <a:rPr lang="en-GB" sz="1100" b="1" i="0" u="none" strike="noStrike" dirty="0">
                <a:solidFill>
                  <a:srgbClr val="D1D5DB"/>
                </a:solidFill>
                <a:effectLst/>
                <a:latin typeface="Söhne"/>
              </a:rPr>
              <a:t>Self-Discovery and Confidence:</a:t>
            </a:r>
            <a:r>
              <a:rPr lang="en-GB" sz="1100" b="0" i="0" u="none" strike="noStrike" dirty="0">
                <a:solidFill>
                  <a:srgbClr val="D1D5DB"/>
                </a:solidFill>
                <a:effectLst/>
                <a:latin typeface="Söhne"/>
              </a:rPr>
              <a:t> We've delved into the depths of self-awareness and tackled imposter syndrome head-on, emerging with newfound confidence to lead authentically.</a:t>
            </a:r>
          </a:p>
          <a:p>
            <a:pPr algn="l">
              <a:buFont typeface="+mj-lt"/>
              <a:buAutoNum type="arabicPeriod"/>
            </a:pPr>
            <a:r>
              <a:rPr lang="en-GB" sz="1100" b="1" i="0" u="none" strike="noStrike" dirty="0">
                <a:solidFill>
                  <a:srgbClr val="D1D5DB"/>
                </a:solidFill>
                <a:effectLst/>
                <a:latin typeface="Söhne"/>
              </a:rPr>
              <a:t>Effective Communication:</a:t>
            </a:r>
            <a:r>
              <a:rPr lang="en-GB" sz="1100" b="0" i="0" u="none" strike="noStrike" dirty="0">
                <a:solidFill>
                  <a:srgbClr val="D1D5DB"/>
                </a:solidFill>
                <a:effectLst/>
                <a:latin typeface="Söhne"/>
              </a:rPr>
              <a:t> We've honed our communication skills, mastering the art of conveying our thoughts with clarity and conviction to inspire and motivate others.</a:t>
            </a:r>
          </a:p>
          <a:p>
            <a:pPr algn="l">
              <a:buFont typeface="+mj-lt"/>
              <a:buAutoNum type="arabicPeriod"/>
            </a:pPr>
            <a:r>
              <a:rPr lang="en-GB" sz="1100" b="1" i="0" u="none" strike="noStrike" dirty="0">
                <a:solidFill>
                  <a:srgbClr val="D1D5DB"/>
                </a:solidFill>
                <a:effectLst/>
                <a:latin typeface="Söhne"/>
              </a:rPr>
              <a:t>Building Support and Negotiating:</a:t>
            </a:r>
            <a:r>
              <a:rPr lang="en-GB" sz="1100" b="0" i="0" u="none" strike="noStrike" dirty="0">
                <a:solidFill>
                  <a:srgbClr val="D1D5DB"/>
                </a:solidFill>
                <a:effectLst/>
                <a:latin typeface="Söhne"/>
              </a:rPr>
              <a:t> We've learned strategies for garnering support and mastering the art of persuasive negotiation, essential skills for driving change and achieving our goals.</a:t>
            </a:r>
          </a:p>
          <a:p>
            <a:pPr algn="l">
              <a:buFont typeface="+mj-lt"/>
              <a:buAutoNum type="arabicPeriod"/>
            </a:pPr>
            <a:r>
              <a:rPr lang="en-GB" sz="1100" b="1" i="0" u="none" strike="noStrike" dirty="0">
                <a:solidFill>
                  <a:srgbClr val="D1D5DB"/>
                </a:solidFill>
                <a:effectLst/>
                <a:latin typeface="Söhne"/>
              </a:rPr>
              <a:t>Articulating Your Value:</a:t>
            </a:r>
            <a:r>
              <a:rPr lang="en-GB" sz="1100" b="0" i="0" u="none" strike="noStrike" dirty="0">
                <a:solidFill>
                  <a:srgbClr val="D1D5DB"/>
                </a:solidFill>
                <a:effectLst/>
                <a:latin typeface="Söhne"/>
              </a:rPr>
              <a:t> We've unearthed our unique value propositions, empowering us to articulate our strengths and contributions with confidence and conviction.</a:t>
            </a:r>
          </a:p>
          <a:p>
            <a:pPr algn="l">
              <a:buFont typeface="+mj-lt"/>
              <a:buAutoNum type="arabicPeriod"/>
            </a:pPr>
            <a:r>
              <a:rPr lang="en-GB" sz="1100" b="1" i="0" u="none" strike="noStrike" dirty="0">
                <a:solidFill>
                  <a:srgbClr val="D1D5DB"/>
                </a:solidFill>
                <a:effectLst/>
                <a:latin typeface="Söhne"/>
              </a:rPr>
              <a:t>Self-Reflection and Growth:</a:t>
            </a:r>
            <a:r>
              <a:rPr lang="en-GB" sz="1100" b="0" i="0" u="none" strike="noStrike" dirty="0">
                <a:solidFill>
                  <a:srgbClr val="D1D5DB"/>
                </a:solidFill>
                <a:effectLst/>
                <a:latin typeface="Söhne"/>
              </a:rPr>
              <a:t> We've embraced the practice of self-reflection, recognizing its transformative power in enhancing our personal growth and leadership effectiveness.</a:t>
            </a:r>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CB467A11-B7BC-944C-8971-A3E4BBE4524A}" type="slidenum">
              <a:rPr lang="en-US" smtClean="0"/>
              <a:t>74</a:t>
            </a:fld>
            <a:endParaRPr lang="en-US"/>
          </a:p>
        </p:txBody>
      </p:sp>
    </p:spTree>
    <p:extLst>
      <p:ext uri="{BB962C8B-B14F-4D97-AF65-F5344CB8AC3E}">
        <p14:creationId xmlns:p14="http://schemas.microsoft.com/office/powerpoint/2010/main" val="26980818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6 learning objectives </a:t>
            </a:r>
          </a:p>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Recognise the value proposition of women in leadership</a:t>
            </a:r>
          </a:p>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Develop your leadership style to be authentic and inclusive</a:t>
            </a:r>
          </a:p>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Learn to generate buy-in and negotiate persuasively</a:t>
            </a:r>
          </a:p>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Build confident communications skills and overcome imposter syndrome</a:t>
            </a:r>
          </a:p>
          <a:p>
            <a:pPr algn="l">
              <a:buFont typeface="Arial" panose="020B0604020202020204" pitchFamily="34" charset="0"/>
              <a:buChar char="•"/>
            </a:pPr>
            <a:r>
              <a:rPr lang="en-GB" b="0" i="0" u="none" strike="noStrike" dirty="0">
                <a:solidFill>
                  <a:srgbClr val="264653"/>
                </a:solidFill>
                <a:effectLst/>
                <a:latin typeface="Open Sans" panose="020B0606030504020204" pitchFamily="34" charset="0"/>
              </a:rPr>
              <a:t>Understand how to develop networks and support through sponsors</a:t>
            </a:r>
          </a:p>
          <a:p>
            <a:endParaRPr lang="en-GB" dirty="0"/>
          </a:p>
          <a:p>
            <a:r>
              <a:rPr lang="en-GB" b="1" dirty="0"/>
              <a:t>Ask why do we need a day like this In 2023? </a:t>
            </a:r>
          </a:p>
          <a:p>
            <a:r>
              <a:rPr lang="en-GB" dirty="0"/>
              <a:t>for the first time in history, women CEOs lead about 10% of </a:t>
            </a:r>
          </a:p>
          <a:p>
            <a:r>
              <a:rPr lang="en-GB" dirty="0"/>
              <a:t>Fortune 500 companies. This is undoubtedly an important milestone. But it underscores the need for more women at all levels of leadership.</a:t>
            </a:r>
          </a:p>
          <a:p>
            <a:r>
              <a:rPr lang="en-GB" dirty="0"/>
              <a:t>And this is not just about representation. Women leaders are good for business:</a:t>
            </a:r>
          </a:p>
          <a:p>
            <a:r>
              <a:rPr lang="en-GB" dirty="0"/>
              <a:t>1. The Ready-Now Leaders report from the Conference  Board shows that organizations with at least 30% women in leadership roles are 12x more likely to be in the top 20% for financial performance.</a:t>
            </a:r>
          </a:p>
          <a:p>
            <a:r>
              <a:rPr lang="en-GB" dirty="0"/>
              <a:t>2. Research from Leadership Circle, based on assessments with over 84,000+ leaders and 1.5 million </a:t>
            </a:r>
            <a:r>
              <a:rPr lang="en-GB" dirty="0" err="1"/>
              <a:t>raters</a:t>
            </a:r>
            <a:r>
              <a:rPr lang="en-GB" dirty="0"/>
              <a:t> (comprising boss, boss’s boss, peers, direct reports, and others), shows that female leaders show up </a:t>
            </a:r>
            <a:r>
              <a:rPr lang="en-GB" dirty="0" err="1"/>
              <a:t>moreDespite</a:t>
            </a:r>
            <a:r>
              <a:rPr lang="en-GB" dirty="0"/>
              <a:t> all the measurable benefits female leaders bring to organisations, many still do not effectively develop and support them  </a:t>
            </a:r>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75</a:t>
            </a:fld>
            <a:endParaRPr lang="en-GB"/>
          </a:p>
        </p:txBody>
      </p:sp>
    </p:spTree>
    <p:extLst>
      <p:ext uri="{BB962C8B-B14F-4D97-AF65-F5344CB8AC3E}">
        <p14:creationId xmlns:p14="http://schemas.microsoft.com/office/powerpoint/2010/main" val="12934489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a:t>Close out Presentation</a:t>
            </a:r>
          </a:p>
          <a:p>
            <a:pPr marL="228600" indent="-228600">
              <a:buFont typeface="+mj-lt"/>
              <a:buAutoNum type="arabicPeriod"/>
            </a:pPr>
            <a:endParaRPr lang="en-GB"/>
          </a:p>
          <a:p>
            <a:pPr marL="228600" indent="-228600">
              <a:buFont typeface="+mj-lt"/>
              <a:buAutoNum type="arabicPeriod"/>
            </a:pPr>
            <a:r>
              <a:rPr lang="en-GB"/>
              <a:t>Thank everyone for their participation</a:t>
            </a:r>
          </a:p>
          <a:p>
            <a:pPr marL="228600" indent="-228600">
              <a:buFont typeface="+mj-lt"/>
              <a:buAutoNum type="arabicPeriod"/>
            </a:pPr>
            <a:r>
              <a:rPr lang="en-GB"/>
              <a:t>Introduce the Course Evaluation in the chat  </a:t>
            </a:r>
          </a:p>
          <a:p>
            <a:pPr marL="228600" indent="-228600">
              <a:buFont typeface="+mj-lt"/>
              <a:buAutoNum type="arabicPeriod"/>
            </a:pPr>
            <a:r>
              <a:rPr lang="en-GB"/>
              <a:t>Support network – you are creating this yourself </a:t>
            </a:r>
          </a:p>
          <a:p>
            <a:endParaRPr lang="en-GB"/>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CB467A11-B7BC-944C-8971-A3E4BBE4524A}" type="slidenum">
              <a:rPr lang="en-US" smtClean="0"/>
              <a:t>76</a:t>
            </a:fld>
            <a:endParaRPr lang="en-US"/>
          </a:p>
        </p:txBody>
      </p:sp>
    </p:spTree>
    <p:extLst>
      <p:ext uri="{BB962C8B-B14F-4D97-AF65-F5344CB8AC3E}">
        <p14:creationId xmlns:p14="http://schemas.microsoft.com/office/powerpoint/2010/main" val="18724478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Make notes &amp; discuss </a:t>
            </a:r>
          </a:p>
          <a:p>
            <a:endParaRPr lang="en-GB" dirty="0"/>
          </a:p>
          <a:p>
            <a:r>
              <a:rPr lang="en-GB" dirty="0"/>
              <a:t>Course evaluation &amp; post it on Google &amp; Trustpilot to be entered into the price draw</a:t>
            </a:r>
          </a:p>
          <a:p>
            <a:r>
              <a:rPr lang="en-GB" dirty="0"/>
              <a:t>You’ll receive an email from </a:t>
            </a:r>
            <a:r>
              <a:rPr lang="en-GB" dirty="0" err="1"/>
              <a:t>GovPD</a:t>
            </a:r>
            <a:r>
              <a:rPr lang="en-GB" dirty="0"/>
              <a:t> soon with the materials.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u="sng" dirty="0">
                <a:solidFill>
                  <a:srgbClr val="0078D7"/>
                </a:solidFill>
                <a:effectLst/>
                <a:latin typeface="Aptos" panose="020B0004020202020204" pitchFamily="34" charset="0"/>
                <a:ea typeface="Calibri" panose="020F0502020204030204" pitchFamily="34" charset="0"/>
                <a:hlinkClick r:id="rId3"/>
              </a:rPr>
              <a:t>https://docs.google.com/forms/d/e/1FAIpQLSeDanb9I73T_CQgtfjw7D5xQrR57PsfS4VWFMX6XdBL64looQ/viewform?usp=sf_l</a:t>
            </a:r>
            <a:r>
              <a:rPr lang="en-GB" sz="1800" u="none" strike="noStrike" dirty="0">
                <a:solidFill>
                  <a:srgbClr val="070706"/>
                </a:solidFill>
                <a:effectLst/>
                <a:latin typeface="Aptos" panose="020B0004020202020204" pitchFamily="34" charset="0"/>
                <a:ea typeface="Calibri" panose="020F0502020204030204" pitchFamily="34" charset="0"/>
                <a:hlinkClick r:id="rId3"/>
              </a:rPr>
              <a:t>in</a:t>
            </a:r>
            <a:r>
              <a:rPr lang="en-GB" sz="1800" u="sng" dirty="0">
                <a:solidFill>
                  <a:srgbClr val="0078D7"/>
                </a:solidFill>
                <a:effectLst/>
                <a:latin typeface="Aptos" panose="020B0004020202020204" pitchFamily="34" charset="0"/>
                <a:ea typeface="Calibri" panose="020F0502020204030204" pitchFamily="34" charset="0"/>
                <a:hlinkClick r:id="rId3"/>
              </a:rPr>
              <a:t>k</a:t>
            </a:r>
            <a:endParaRPr lang="en-GB" sz="1800" dirty="0">
              <a:effectLst/>
              <a:latin typeface="Calibri" panose="020F0502020204030204" pitchFamily="34" charset="0"/>
              <a:ea typeface="Calibri" panose="020F0502020204030204" pitchFamily="34" charset="0"/>
            </a:endParaRPr>
          </a:p>
          <a:p>
            <a:endParaRPr lang="en-GB" dirty="0"/>
          </a:p>
          <a:p>
            <a:endParaRPr lang="en-GB" dirty="0"/>
          </a:p>
        </p:txBody>
      </p:sp>
      <p:sp>
        <p:nvSpPr>
          <p:cNvPr id="4" name="Slide Number Placeholder 3"/>
          <p:cNvSpPr>
            <a:spLocks noGrp="1"/>
          </p:cNvSpPr>
          <p:nvPr>
            <p:ph type="sldNum" sz="quarter" idx="5"/>
          </p:nvPr>
        </p:nvSpPr>
        <p:spPr>
          <a:xfrm>
            <a:off x="4021294" y="8914407"/>
            <a:ext cx="3076363" cy="470894"/>
          </a:xfrm>
          <a:prstGeom prst="rect">
            <a:avLst/>
          </a:prstGeom>
        </p:spPr>
        <p:txBody>
          <a:bodyPr/>
          <a:lstStyle/>
          <a:p>
            <a:fld id="{85437591-4A92-B74B-BD86-E96CF7C70C14}" type="slidenum">
              <a:rPr lang="en-GB" smtClean="0"/>
              <a:t>77</a:t>
            </a:fld>
            <a:endParaRPr lang="en-GB"/>
          </a:p>
        </p:txBody>
      </p:sp>
    </p:spTree>
    <p:extLst>
      <p:ext uri="{BB962C8B-B14F-4D97-AF65-F5344CB8AC3E}">
        <p14:creationId xmlns:p14="http://schemas.microsoft.com/office/powerpoint/2010/main" val="2686913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SzPts val="1000"/>
              <a:buFont typeface="+mj-lt"/>
              <a:buAutoNum type="arabicPeriod"/>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Highlight the unique perspectives, skills, and qualities that women bring to leadership roles.</a:t>
            </a:r>
          </a:p>
          <a:p>
            <a:pPr marL="342900" lvl="0" indent="-342900">
              <a:buSzPts val="1000"/>
              <a:buFont typeface="+mj-lt"/>
              <a:buAutoNum type="arabicPeriod"/>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Discuss research showcasing the positive impact of gender diversity in leadership.</a:t>
            </a:r>
          </a:p>
          <a:p>
            <a:pPr marL="342900" lvl="0" indent="-342900">
              <a:buSzPts val="1000"/>
              <a:buFont typeface="+mj-lt"/>
              <a:buAutoNum type="arabicPeriod"/>
              <a:tabLst>
                <a:tab pos="4572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Explore the importance of diverse leadership teams in driving innovation and achieving organizational success.</a:t>
            </a:r>
          </a:p>
          <a:p>
            <a:endParaRPr lang="en-GB" dirty="0"/>
          </a:p>
        </p:txBody>
      </p:sp>
    </p:spTree>
    <p:extLst>
      <p:ext uri="{BB962C8B-B14F-4D97-AF65-F5344CB8AC3E}">
        <p14:creationId xmlns:p14="http://schemas.microsoft.com/office/powerpoint/2010/main" val="2452328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look at the wider context. T</a:t>
            </a:r>
            <a:r>
              <a:rPr lang="en-GB" b="0" i="0" u="none" strike="noStrike" dirty="0">
                <a:solidFill>
                  <a:srgbClr val="D1D5DB"/>
                </a:solidFill>
                <a:effectLst/>
                <a:latin typeface="Söhne"/>
              </a:rPr>
              <a:t>he overall message is that, despite being half of the world's population and contributing significantly to the workforce, women face substantial economic inequalities in terms of income and property ownership. </a:t>
            </a:r>
          </a:p>
          <a:p>
            <a:endParaRPr lang="en-GB" b="0" i="0" u="none" strike="noStrike" dirty="0">
              <a:solidFill>
                <a:srgbClr val="D1D5DB"/>
              </a:solidFill>
              <a:effectLst/>
              <a:latin typeface="Söhne"/>
            </a:endParaRPr>
          </a:p>
          <a:p>
            <a:r>
              <a:rPr lang="en-GB" b="0" i="0" u="none" strike="noStrike" dirty="0">
                <a:solidFill>
                  <a:srgbClr val="D1D5DB"/>
                </a:solidFill>
                <a:effectLst/>
                <a:latin typeface="Söhne"/>
              </a:rPr>
              <a:t>We need to advocate for gender equality to address the systemic issues that contribute to these disparities.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4D4D4D"/>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4D4D4D"/>
                </a:solidFill>
                <a:effectLst/>
                <a:latin typeface="Roboto" panose="02000000000000000000" pitchFamily="2" charset="0"/>
              </a:rPr>
              <a:t>Women suffer from lack of access to decent work and face occupational segregation and gender wage gaps.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4D4D4D"/>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4D4D4D"/>
                </a:solidFill>
                <a:effectLst/>
                <a:latin typeface="Roboto" panose="02000000000000000000" pitchFamily="2" charset="0"/>
              </a:rPr>
              <a:t>In many situations, they are denied access to basic education and health care and are victims of violence and discrimination. They are under-represented in political and economic decision-making processes.</a:t>
            </a:r>
            <a:r>
              <a:rPr lang="en-GB" b="0" i="0" u="none" strike="noStrike" dirty="0">
                <a:solidFill>
                  <a:srgbClr val="00ADEF"/>
                </a:solidFill>
                <a:effectLst/>
                <a:latin typeface="Roboto" panose="020F0502020204030204" pitchFamily="34" charset="0"/>
                <a:hlinkClick r:id="rId3"/>
              </a:rPr>
              <a:t>,</a:t>
            </a:r>
            <a:r>
              <a:rPr lang="en-GB" b="0" i="0" u="none" strike="noStrike" dirty="0">
                <a:solidFill>
                  <a:srgbClr val="4D4D4D"/>
                </a:solidFill>
                <a:effectLst/>
                <a:latin typeface="Roboto" panose="02000000000000000000" pitchFamily="2" charset="0"/>
              </a:rPr>
              <a:t> </a:t>
            </a:r>
            <a:endParaRPr lang="en-GB" b="0" i="0" u="none" strike="noStrike" dirty="0">
              <a:solidFill>
                <a:srgbClr val="333333"/>
              </a:solidFill>
              <a:effectLst/>
              <a:latin typeface="Roboto" panose="020F0502020204030204" pitchFamily="34" charset="0"/>
            </a:endParaRPr>
          </a:p>
          <a:p>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1" i="0" dirty="0">
                <a:effectLst/>
                <a:latin typeface="-apple-system"/>
              </a:rPr>
              <a:t>Edwina Dunn Founder the Female Lead &amp; Tesco </a:t>
            </a:r>
            <a:r>
              <a:rPr lang="en-GB" b="1" i="0" dirty="0" err="1">
                <a:effectLst/>
                <a:latin typeface="-apple-system"/>
              </a:rPr>
              <a:t>clubcard</a:t>
            </a:r>
            <a:r>
              <a:rPr lang="en-GB" b="1" i="0" dirty="0">
                <a:effectLst/>
                <a:latin typeface="-apple-system"/>
              </a:rPr>
              <a:t> </a:t>
            </a:r>
            <a:r>
              <a:rPr lang="en-GB" b="0" i="0" dirty="0">
                <a:solidFill>
                  <a:srgbClr val="212529"/>
                </a:solidFill>
                <a:effectLst/>
                <a:latin typeface="nunito" panose="020F0502020204030204" pitchFamily="34" charset="0"/>
              </a:rPr>
              <a:t> o, she masterminded the data science behind Tesco The </a:t>
            </a:r>
            <a:r>
              <a:rPr lang="en-GB" b="1" i="0" dirty="0">
                <a:effectLst/>
                <a:latin typeface="-apple-system"/>
              </a:rPr>
              <a:t>Hidden Pound quoting  Forbes </a:t>
            </a:r>
            <a:r>
              <a:rPr lang="en-GB" b="0" i="0" dirty="0">
                <a:solidFill>
                  <a:srgbClr val="333333"/>
                </a:solidFill>
                <a:effectLst/>
                <a:latin typeface="Georgia" panose="02040502050405020303" pitchFamily="18" charset="0"/>
              </a:rPr>
              <a:t>Women drive 70-80% of all </a:t>
            </a:r>
            <a:r>
              <a:rPr lang="en-GB" b="0" i="0" u="none" strike="noStrike" dirty="0">
                <a:solidFill>
                  <a:srgbClr val="003891"/>
                </a:solidFill>
                <a:effectLst/>
                <a:latin typeface="Georgia" panose="02040502050405020303" pitchFamily="18" charset="0"/>
                <a:hlinkClick r:id="rId4"/>
              </a:rPr>
              <a:t>consumer purchasing</a:t>
            </a:r>
            <a:r>
              <a:rPr lang="en-GB" b="0" i="0" dirty="0">
                <a:solidFill>
                  <a:srgbClr val="333333"/>
                </a:solidFill>
                <a:effectLst/>
                <a:latin typeface="Georgia" panose="02040502050405020303" pitchFamily="18" charset="0"/>
              </a:rPr>
              <a:t> decisions.</a:t>
            </a:r>
          </a:p>
        </p:txBody>
      </p:sp>
      <p:sp>
        <p:nvSpPr>
          <p:cNvPr id="4" name="Slide Number Placeholder 3"/>
          <p:cNvSpPr>
            <a:spLocks noGrp="1"/>
          </p:cNvSpPr>
          <p:nvPr>
            <p:ph type="sldNum" sz="quarter" idx="10"/>
          </p:nvPr>
        </p:nvSpPr>
        <p:spPr/>
        <p:txBody>
          <a:bodyPr/>
          <a:lstStyle/>
          <a:p>
            <a:fld id="{1E56D1AA-C225-4CF5-973C-FEB1F4A98190}" type="slidenum">
              <a:rPr lang="en-GB" smtClean="0"/>
              <a:t>9</a:t>
            </a:fld>
            <a:endParaRPr lang="en-GB"/>
          </a:p>
        </p:txBody>
      </p:sp>
    </p:spTree>
    <p:extLst>
      <p:ext uri="{BB962C8B-B14F-4D97-AF65-F5344CB8AC3E}">
        <p14:creationId xmlns:p14="http://schemas.microsoft.com/office/powerpoint/2010/main" val="2987965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23400" y="2073424"/>
            <a:ext cx="17041200" cy="4105200"/>
          </a:xfrm>
          <a:prstGeom prst="rect">
            <a:avLst/>
          </a:prstGeom>
        </p:spPr>
        <p:txBody>
          <a:bodyPr spcFirstLastPara="1" wrap="square" lIns="182850" tIns="182850" rIns="182850" bIns="182850" anchor="b" anchorCtr="0"/>
          <a:lstStyle>
            <a:lvl1pPr lvl="0" algn="ctr">
              <a:spcBef>
                <a:spcPts val="0"/>
              </a:spcBef>
              <a:spcAft>
                <a:spcPts val="0"/>
              </a:spcAft>
              <a:buSzPts val="10400"/>
              <a:buNone/>
              <a:defRPr sz="10400"/>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a:endParaRPr/>
          </a:p>
        </p:txBody>
      </p:sp>
      <p:sp>
        <p:nvSpPr>
          <p:cNvPr id="11" name="Google Shape;11;p2"/>
          <p:cNvSpPr txBox="1">
            <a:spLocks noGrp="1"/>
          </p:cNvSpPr>
          <p:nvPr>
            <p:ph type="subTitle" idx="1"/>
          </p:nvPr>
        </p:nvSpPr>
        <p:spPr>
          <a:xfrm>
            <a:off x="623400" y="6667792"/>
            <a:ext cx="17041200" cy="1585200"/>
          </a:xfrm>
          <a:prstGeom prst="rect">
            <a:avLst/>
          </a:prstGeom>
        </p:spPr>
        <p:txBody>
          <a:bodyPr spcFirstLastPara="1" wrap="square" lIns="182850" tIns="182850" rIns="182850" bIns="182850" anchor="t" anchorCtr="0"/>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12" name="Google Shape;12;p2"/>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Slide #14">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056134"/>
      </p:ext>
    </p:extLst>
  </p:cSld>
  <p:clrMapOvr>
    <a:masterClrMapping/>
  </p:clrMapOvr>
  <mc:AlternateContent xmlns:mc="http://schemas.openxmlformats.org/markup-compatibility/2006" xmlns:p14="http://schemas.microsoft.com/office/powerpoint/2010/main">
    <mc:Choice Requires="p14">
      <p:transition p14:dur="250" advClick="0" advTm="1000">
        <p:cut/>
      </p:transition>
    </mc:Choice>
    <mc:Fallback xmlns="">
      <p:transition advClick="0" advTm="1000">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p>
        </p:txBody>
      </p:sp>
      <p:sp>
        <p:nvSpPr>
          <p:cNvPr id="3" name="Content Placeholder 2"/>
          <p:cNvSpPr>
            <a:spLocks noGrp="1"/>
          </p:cNvSpPr>
          <p:nvPr>
            <p:ph idx="1"/>
          </p:nvPr>
        </p:nvSpPr>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2" name="Text Placeholder 2"/>
          <p:cNvSpPr>
            <a:spLocks noGrp="1"/>
          </p:cNvSpPr>
          <p:nvPr>
            <p:ph type="body" idx="10"/>
          </p:nvPr>
        </p:nvSpPr>
        <p:spPr>
          <a:xfrm>
            <a:off x="919160" y="1701899"/>
            <a:ext cx="16454441" cy="804779"/>
          </a:xfrm>
        </p:spPr>
        <p:txBody>
          <a:bodyPr anchor="t">
            <a:noAutofit/>
          </a:bodyPr>
          <a:lstStyle>
            <a:lvl1pPr marL="0" indent="0">
              <a:buNone/>
              <a:defRPr sz="225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grpSp>
        <p:nvGrpSpPr>
          <p:cNvPr id="158" name="Group 157"/>
          <p:cNvGrpSpPr/>
          <p:nvPr userDrawn="1"/>
        </p:nvGrpSpPr>
        <p:grpSpPr>
          <a:xfrm>
            <a:off x="-302649" y="-211747"/>
            <a:ext cx="18879846" cy="10704791"/>
            <a:chOff x="-151325" y="-141165"/>
            <a:chExt cx="9439923" cy="7136527"/>
          </a:xfrm>
        </p:grpSpPr>
        <p:grpSp>
          <p:nvGrpSpPr>
            <p:cNvPr id="159"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0"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0"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34"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1"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9"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0"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1"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2"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3"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4"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5"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6"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7"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2"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5"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6"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7"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8"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1"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2"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3"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1" name="Text Placeholder 6"/>
          <p:cNvSpPr>
            <a:spLocks noGrp="1"/>
          </p:cNvSpPr>
          <p:nvPr>
            <p:ph type="body" sz="quarter" idx="14"/>
          </p:nvPr>
        </p:nvSpPr>
        <p:spPr>
          <a:xfrm>
            <a:off x="917576" y="9598818"/>
            <a:ext cx="10877016" cy="688182"/>
          </a:xfrm>
        </p:spPr>
        <p:txBody>
          <a:bodyPr vert="horz" lIns="0" tIns="0" rIns="0" bIns="0" rtlCol="0" anchor="ctr">
            <a:noAutofit/>
          </a:bodyPr>
          <a:lstStyle>
            <a:lvl1pPr>
              <a:defRPr lang="en-US" sz="1200" i="0" dirty="0" smtClean="0">
                <a:solidFill>
                  <a:schemeClr val="bg2"/>
                </a:solidFill>
                <a:latin typeface="+mj-lt"/>
              </a:defRPr>
            </a:lvl1pPr>
          </a:lstStyle>
          <a:p>
            <a:pPr lvl="0">
              <a:lnSpc>
                <a:spcPct val="85000"/>
              </a:lnSpc>
              <a:spcBef>
                <a:spcPts val="0"/>
              </a:spcBef>
              <a:spcAft>
                <a:spcPts val="0"/>
              </a:spcAft>
              <a:buFontTx/>
              <a:buNone/>
            </a:pPr>
            <a:r>
              <a:rPr lang="en-US"/>
              <a:t>Click to edit Master text styles</a:t>
            </a:r>
          </a:p>
        </p:txBody>
      </p:sp>
    </p:spTree>
    <p:extLst>
      <p:ext uri="{BB962C8B-B14F-4D97-AF65-F5344CB8AC3E}">
        <p14:creationId xmlns:p14="http://schemas.microsoft.com/office/powerpoint/2010/main" val="1747181672"/>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30861" y="2781288"/>
            <a:ext cx="7639359" cy="2362212"/>
          </a:xfrm>
        </p:spPr>
        <p:txBody>
          <a:bodyPr anchor="b">
            <a:normAutofit/>
          </a:bodyPr>
          <a:lstStyle>
            <a:lvl1pPr algn="l">
              <a:defRPr sz="5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24319" y="1714500"/>
            <a:ext cx="4800600" cy="6858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endParaRPr lang="en-US" dirty="0"/>
          </a:p>
        </p:txBody>
      </p:sp>
      <p:sp>
        <p:nvSpPr>
          <p:cNvPr id="4" name="Text Placeholder 3"/>
          <p:cNvSpPr>
            <a:spLocks noGrp="1"/>
          </p:cNvSpPr>
          <p:nvPr>
            <p:ph type="body" sz="half" idx="2"/>
          </p:nvPr>
        </p:nvSpPr>
        <p:spPr>
          <a:xfrm>
            <a:off x="1732432" y="5486400"/>
            <a:ext cx="7627469" cy="2057400"/>
          </a:xfrm>
        </p:spPr>
        <p:txBody>
          <a:bodyPr>
            <a:normAutofit/>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D884B4-E612-4AF0-8F47-156D461C1A6D}" type="slidenum">
              <a:rPr lang="en-US" smtClean="0"/>
              <a:t>‹#›</a:t>
            </a:fld>
            <a:endParaRPr lang="en-US"/>
          </a:p>
        </p:txBody>
      </p:sp>
    </p:spTree>
    <p:extLst>
      <p:ext uri="{BB962C8B-B14F-4D97-AF65-F5344CB8AC3E}">
        <p14:creationId xmlns:p14="http://schemas.microsoft.com/office/powerpoint/2010/main" val="1820544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4655800" y="9706056"/>
            <a:ext cx="1460501" cy="411480"/>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5293947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lide #19">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E03FB2C-05EE-48BE-92C8-C4F499D13BF3}"/>
              </a:ext>
            </a:extLst>
          </p:cNvPr>
          <p:cNvSpPr>
            <a:spLocks noGrp="1"/>
          </p:cNvSpPr>
          <p:nvPr>
            <p:ph type="pic" sz="quarter" idx="10"/>
          </p:nvPr>
        </p:nvSpPr>
        <p:spPr>
          <a:xfrm>
            <a:off x="692704" y="3086100"/>
            <a:ext cx="6419825" cy="6418749"/>
          </a:xfrm>
          <a:prstGeom prst="rect">
            <a:avLst/>
          </a:prstGeom>
        </p:spPr>
        <p:txBody>
          <a:bodyPr/>
          <a:lstStyle/>
          <a:p>
            <a:endParaRPr lang="ru-RU"/>
          </a:p>
        </p:txBody>
      </p:sp>
    </p:spTree>
    <p:extLst>
      <p:ext uri="{BB962C8B-B14F-4D97-AF65-F5344CB8AC3E}">
        <p14:creationId xmlns:p14="http://schemas.microsoft.com/office/powerpoint/2010/main" val="3307120199"/>
      </p:ext>
    </p:extLst>
  </p:cSld>
  <p:clrMapOvr>
    <a:masterClrMapping/>
  </p:clrMapOvr>
  <mc:AlternateContent xmlns:mc="http://schemas.openxmlformats.org/markup-compatibility/2006" xmlns:p14="http://schemas.microsoft.com/office/powerpoint/2010/main">
    <mc:Choice Requires="p14">
      <p:transition p14:dur="250" advClick="0" advTm="1000">
        <p:cut/>
      </p:transition>
    </mc:Choice>
    <mc:Fallback xmlns="">
      <p:transition advClick="0" advTm="1000">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A4A77-C0EC-E90C-087A-E71757299BE7}"/>
              </a:ext>
            </a:extLst>
          </p:cNvPr>
          <p:cNvSpPr>
            <a:spLocks noGrp="1"/>
          </p:cNvSpPr>
          <p:nvPr>
            <p:ph type="ctrTitle"/>
          </p:nvPr>
        </p:nvSpPr>
        <p:spPr>
          <a:xfrm>
            <a:off x="914400" y="5889812"/>
            <a:ext cx="16459200" cy="2494566"/>
          </a:xfrm>
          <a:prstGeom prst="rect">
            <a:avLst/>
          </a:prstGeom>
        </p:spPr>
        <p:txBody>
          <a:bodyPr anchor="b"/>
          <a:lstStyle>
            <a:lvl1pPr algn="l">
              <a:defRPr sz="9000"/>
            </a:lvl1pPr>
          </a:lstStyle>
          <a:p>
            <a:r>
              <a:rPr lang="en-US" dirty="0"/>
              <a:t>Click to edit Master title style</a:t>
            </a:r>
          </a:p>
        </p:txBody>
      </p:sp>
      <p:sp>
        <p:nvSpPr>
          <p:cNvPr id="3" name="Subtitle 2">
            <a:extLst>
              <a:ext uri="{FF2B5EF4-FFF2-40B4-BE49-F238E27FC236}">
                <a16:creationId xmlns:a16="http://schemas.microsoft.com/office/drawing/2014/main" id="{C65AB453-76B0-1DBA-9EE3-645CA98047EC}"/>
              </a:ext>
            </a:extLst>
          </p:cNvPr>
          <p:cNvSpPr>
            <a:spLocks noGrp="1"/>
          </p:cNvSpPr>
          <p:nvPr>
            <p:ph type="subTitle" idx="1"/>
          </p:nvPr>
        </p:nvSpPr>
        <p:spPr>
          <a:xfrm>
            <a:off x="914400" y="8603455"/>
            <a:ext cx="16459200" cy="711995"/>
          </a:xfrm>
        </p:spPr>
        <p:txBody>
          <a:bodyPr anchor="b"/>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endParaRPr lang="ru-RU" dirty="0"/>
          </a:p>
        </p:txBody>
      </p:sp>
      <p:sp>
        <p:nvSpPr>
          <p:cNvPr id="4" name="Date Placeholder 3">
            <a:extLst>
              <a:ext uri="{FF2B5EF4-FFF2-40B4-BE49-F238E27FC236}">
                <a16:creationId xmlns:a16="http://schemas.microsoft.com/office/drawing/2014/main" id="{F6729D4B-20DA-C5A9-370C-5C556DC7C209}"/>
              </a:ext>
            </a:extLst>
          </p:cNvPr>
          <p:cNvSpPr>
            <a:spLocks noGrp="1"/>
          </p:cNvSpPr>
          <p:nvPr>
            <p:ph type="dt" sz="half" idx="10"/>
          </p:nvPr>
        </p:nvSpPr>
        <p:spPr/>
        <p:txBody>
          <a:bodyPr/>
          <a:lstStyle/>
          <a:p>
            <a:fld id="{AA8A0EC6-5648-844A-8827-911B00959032}" type="datetimeFigureOut">
              <a:rPr lang="en-US" smtClean="0"/>
              <a:t>10/8/24</a:t>
            </a:fld>
            <a:endParaRPr lang="en-US"/>
          </a:p>
        </p:txBody>
      </p:sp>
      <p:sp>
        <p:nvSpPr>
          <p:cNvPr id="5" name="Footer Placeholder 4">
            <a:extLst>
              <a:ext uri="{FF2B5EF4-FFF2-40B4-BE49-F238E27FC236}">
                <a16:creationId xmlns:a16="http://schemas.microsoft.com/office/drawing/2014/main" id="{ACC23F1A-779F-4295-3160-E943DBC04531}"/>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9" name="Picture Placeholder 8">
            <a:extLst>
              <a:ext uri="{FF2B5EF4-FFF2-40B4-BE49-F238E27FC236}">
                <a16:creationId xmlns:a16="http://schemas.microsoft.com/office/drawing/2014/main" id="{0849934F-55C5-A548-E041-1CB8C42DF0E6}"/>
              </a:ext>
            </a:extLst>
          </p:cNvPr>
          <p:cNvSpPr>
            <a:spLocks noGrp="1"/>
          </p:cNvSpPr>
          <p:nvPr>
            <p:ph type="pic" sz="quarter" idx="13"/>
          </p:nvPr>
        </p:nvSpPr>
        <p:spPr>
          <a:xfrm>
            <a:off x="0" y="1"/>
            <a:ext cx="18288000" cy="5889812"/>
          </a:xfrm>
        </p:spPr>
        <p:txBody>
          <a:bodyPr/>
          <a:lstStyle/>
          <a:p>
            <a:r>
              <a:rPr lang="en-US" dirty="0"/>
              <a:t>Click icon to add picture</a:t>
            </a:r>
          </a:p>
        </p:txBody>
      </p:sp>
    </p:spTree>
    <p:extLst>
      <p:ext uri="{BB962C8B-B14F-4D97-AF65-F5344CB8AC3E}">
        <p14:creationId xmlns:p14="http://schemas.microsoft.com/office/powerpoint/2010/main" val="1741166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DBA23-25B7-954B-D646-B91AE0381109}"/>
              </a:ext>
            </a:extLst>
          </p:cNvPr>
          <p:cNvSpPr>
            <a:spLocks noGrp="1"/>
          </p:cNvSpPr>
          <p:nvPr>
            <p:ph type="title"/>
          </p:nvPr>
        </p:nvSpPr>
        <p:spPr>
          <a:xfrm>
            <a:off x="914400" y="545306"/>
            <a:ext cx="16459200" cy="1845728"/>
          </a:xfrm>
          <a:prstGeom prst="rect">
            <a:avLst/>
          </a:prstGeom>
        </p:spPr>
        <p:txBody>
          <a:bodyPr>
            <a:noAutofit/>
          </a:bodyPr>
          <a:lstStyle/>
          <a:p>
            <a:r>
              <a:rPr lang="en-US" dirty="0"/>
              <a:t>Click to edit Master title style</a:t>
            </a:r>
          </a:p>
        </p:txBody>
      </p:sp>
      <p:sp>
        <p:nvSpPr>
          <p:cNvPr id="14" name="Text Placeholder 2">
            <a:extLst>
              <a:ext uri="{FF2B5EF4-FFF2-40B4-BE49-F238E27FC236}">
                <a16:creationId xmlns:a16="http://schemas.microsoft.com/office/drawing/2014/main" id="{121325FB-E0FE-AAA4-853C-618899B58156}"/>
              </a:ext>
            </a:extLst>
          </p:cNvPr>
          <p:cNvSpPr>
            <a:spLocks noGrp="1"/>
          </p:cNvSpPr>
          <p:nvPr>
            <p:ph type="body" idx="1"/>
          </p:nvPr>
        </p:nvSpPr>
        <p:spPr>
          <a:xfrm>
            <a:off x="1440998" y="2415777"/>
            <a:ext cx="10456236" cy="890760"/>
          </a:xfrm>
        </p:spPr>
        <p:txBody>
          <a:bodyPr anchor="b">
            <a:noAutofit/>
          </a:bodyPr>
          <a:lstStyle>
            <a:lvl1pPr marL="0" indent="0">
              <a:buNone/>
              <a:defRPr sz="3000" b="1">
                <a:latin typeface="Calibri" panose="020F0502020204030204" pitchFamily="34" charset="0"/>
                <a:cs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15" name="Text Placeholder 3">
            <a:extLst>
              <a:ext uri="{FF2B5EF4-FFF2-40B4-BE49-F238E27FC236}">
                <a16:creationId xmlns:a16="http://schemas.microsoft.com/office/drawing/2014/main" id="{D2B210CD-96D1-D9FB-6DF0-62266CCB6FFD}"/>
              </a:ext>
            </a:extLst>
          </p:cNvPr>
          <p:cNvSpPr>
            <a:spLocks noGrp="1"/>
          </p:cNvSpPr>
          <p:nvPr>
            <p:ph type="body" sz="half" idx="2"/>
          </p:nvPr>
        </p:nvSpPr>
        <p:spPr>
          <a:xfrm>
            <a:off x="1440997" y="3333098"/>
            <a:ext cx="10456238" cy="1054439"/>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19" name="Text Placeholder 2">
            <a:extLst>
              <a:ext uri="{FF2B5EF4-FFF2-40B4-BE49-F238E27FC236}">
                <a16:creationId xmlns:a16="http://schemas.microsoft.com/office/drawing/2014/main" id="{D7745948-92EA-3E8A-1DBC-45422E918504}"/>
              </a:ext>
            </a:extLst>
          </p:cNvPr>
          <p:cNvSpPr>
            <a:spLocks noGrp="1"/>
          </p:cNvSpPr>
          <p:nvPr>
            <p:ph type="body" idx="13"/>
          </p:nvPr>
        </p:nvSpPr>
        <p:spPr>
          <a:xfrm>
            <a:off x="2370485" y="4714865"/>
            <a:ext cx="9208604" cy="890760"/>
          </a:xfrm>
        </p:spPr>
        <p:txBody>
          <a:bodyPr anchor="b">
            <a:noAutofit/>
          </a:bodyPr>
          <a:lstStyle>
            <a:lvl1pPr marL="0" indent="0">
              <a:buNone/>
              <a:defRPr sz="3000" b="1">
                <a:latin typeface="Calibri" panose="020F0502020204030204" pitchFamily="34" charset="0"/>
                <a:cs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20" name="Text Placeholder 3">
            <a:extLst>
              <a:ext uri="{FF2B5EF4-FFF2-40B4-BE49-F238E27FC236}">
                <a16:creationId xmlns:a16="http://schemas.microsoft.com/office/drawing/2014/main" id="{87155554-9334-F8D5-FA7F-80CF2FB3BC78}"/>
              </a:ext>
            </a:extLst>
          </p:cNvPr>
          <p:cNvSpPr>
            <a:spLocks noGrp="1"/>
          </p:cNvSpPr>
          <p:nvPr>
            <p:ph type="body" sz="half" idx="14"/>
          </p:nvPr>
        </p:nvSpPr>
        <p:spPr>
          <a:xfrm>
            <a:off x="2370485" y="5632186"/>
            <a:ext cx="9208602" cy="1054439"/>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21" name="Text Placeholder 2">
            <a:extLst>
              <a:ext uri="{FF2B5EF4-FFF2-40B4-BE49-F238E27FC236}">
                <a16:creationId xmlns:a16="http://schemas.microsoft.com/office/drawing/2014/main" id="{A44C718E-DBD5-B640-39D2-7860AFE27FFB}"/>
              </a:ext>
            </a:extLst>
          </p:cNvPr>
          <p:cNvSpPr>
            <a:spLocks noGrp="1"/>
          </p:cNvSpPr>
          <p:nvPr>
            <p:ph type="body" idx="15"/>
          </p:nvPr>
        </p:nvSpPr>
        <p:spPr>
          <a:xfrm>
            <a:off x="1441000" y="7075590"/>
            <a:ext cx="10456235" cy="890760"/>
          </a:xfrm>
        </p:spPr>
        <p:txBody>
          <a:bodyPr anchor="b">
            <a:noAutofit/>
          </a:bodyPr>
          <a:lstStyle>
            <a:lvl1pPr marL="0" indent="0">
              <a:buNone/>
              <a:defRPr sz="3000" b="1">
                <a:latin typeface="Calibri" panose="020F0502020204030204" pitchFamily="34" charset="0"/>
                <a:cs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22" name="Text Placeholder 3">
            <a:extLst>
              <a:ext uri="{FF2B5EF4-FFF2-40B4-BE49-F238E27FC236}">
                <a16:creationId xmlns:a16="http://schemas.microsoft.com/office/drawing/2014/main" id="{BB073C5F-2FFF-4B6A-E630-E112FB5B952B}"/>
              </a:ext>
            </a:extLst>
          </p:cNvPr>
          <p:cNvSpPr>
            <a:spLocks noGrp="1"/>
          </p:cNvSpPr>
          <p:nvPr>
            <p:ph type="body" sz="half" idx="16"/>
          </p:nvPr>
        </p:nvSpPr>
        <p:spPr>
          <a:xfrm>
            <a:off x="1440999" y="7992911"/>
            <a:ext cx="10456233" cy="1054439"/>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24" name="Picture Placeholder 23">
            <a:extLst>
              <a:ext uri="{FF2B5EF4-FFF2-40B4-BE49-F238E27FC236}">
                <a16:creationId xmlns:a16="http://schemas.microsoft.com/office/drawing/2014/main" id="{D9276F28-A527-C906-EE7C-5440E0C56B86}"/>
              </a:ext>
            </a:extLst>
          </p:cNvPr>
          <p:cNvSpPr>
            <a:spLocks noGrp="1"/>
          </p:cNvSpPr>
          <p:nvPr>
            <p:ph type="pic" sz="quarter" idx="17"/>
          </p:nvPr>
        </p:nvSpPr>
        <p:spPr>
          <a:xfrm>
            <a:off x="11897235" y="3046730"/>
            <a:ext cx="5476365" cy="5476365"/>
          </a:xfrm>
          <a:prstGeom prst="ellipse">
            <a:avLst/>
          </a:prstGeom>
        </p:spPr>
        <p:txBody>
          <a:bodyPr/>
          <a:lstStyle/>
          <a:p>
            <a:r>
              <a:rPr lang="en-US" dirty="0"/>
              <a:t>Click icon to add picture</a:t>
            </a:r>
          </a:p>
        </p:txBody>
      </p:sp>
      <p:sp>
        <p:nvSpPr>
          <p:cNvPr id="16" name="Date Placeholder 15">
            <a:extLst>
              <a:ext uri="{FF2B5EF4-FFF2-40B4-BE49-F238E27FC236}">
                <a16:creationId xmlns:a16="http://schemas.microsoft.com/office/drawing/2014/main" id="{30843267-C01A-455A-D8A3-E8A7C6CFB0F6}"/>
              </a:ext>
            </a:extLst>
          </p:cNvPr>
          <p:cNvSpPr>
            <a:spLocks noGrp="1"/>
          </p:cNvSpPr>
          <p:nvPr>
            <p:ph type="dt" sz="half" idx="18"/>
          </p:nvPr>
        </p:nvSpPr>
        <p:spPr/>
        <p:txBody>
          <a:bodyPr/>
          <a:lstStyle/>
          <a:p>
            <a:fld id="{AA8A0EC6-5648-844A-8827-911B00959032}" type="datetimeFigureOut">
              <a:rPr lang="en-US" smtClean="0"/>
              <a:t>10/8/24</a:t>
            </a:fld>
            <a:endParaRPr lang="en-US"/>
          </a:p>
        </p:txBody>
      </p:sp>
      <p:sp>
        <p:nvSpPr>
          <p:cNvPr id="17" name="Footer Placeholder 16">
            <a:extLst>
              <a:ext uri="{FF2B5EF4-FFF2-40B4-BE49-F238E27FC236}">
                <a16:creationId xmlns:a16="http://schemas.microsoft.com/office/drawing/2014/main" id="{1DAE6A71-9FA2-20A0-D992-DEBF7FF3301E}"/>
              </a:ext>
            </a:extLst>
          </p:cNvPr>
          <p:cNvSpPr>
            <a:spLocks noGrp="1"/>
          </p:cNvSpPr>
          <p:nvPr>
            <p:ph type="ftr" sz="quarter" idx="19"/>
          </p:nvPr>
        </p:nvSpPr>
        <p:spPr>
          <a:xfrm>
            <a:off x="6057900" y="9534526"/>
            <a:ext cx="6172200" cy="547688"/>
          </a:xfrm>
          <a:prstGeom prst="rect">
            <a:avLst/>
          </a:prstGeom>
        </p:spPr>
        <p:txBody>
          <a:bodyPr/>
          <a:lstStyle/>
          <a:p>
            <a:endParaRPr lang="en-US"/>
          </a:p>
        </p:txBody>
      </p:sp>
      <p:sp>
        <p:nvSpPr>
          <p:cNvPr id="5" name="Text Placeholder 4">
            <a:extLst>
              <a:ext uri="{FF2B5EF4-FFF2-40B4-BE49-F238E27FC236}">
                <a16:creationId xmlns:a16="http://schemas.microsoft.com/office/drawing/2014/main" id="{0985D3E6-EA9D-9DE8-6317-6DF86AEEDB42}"/>
              </a:ext>
            </a:extLst>
          </p:cNvPr>
          <p:cNvSpPr>
            <a:spLocks noGrp="1"/>
          </p:cNvSpPr>
          <p:nvPr>
            <p:ph type="body" sz="quarter" idx="20"/>
          </p:nvPr>
        </p:nvSpPr>
        <p:spPr>
          <a:xfrm>
            <a:off x="12508707" y="9808370"/>
            <a:ext cx="4864893" cy="273843"/>
          </a:xfrm>
        </p:spPr>
        <p:txBody>
          <a:bodyPr>
            <a:noAutofit/>
          </a:bodyPr>
          <a:lstStyle>
            <a:lvl1pPr marL="0" indent="0" algn="r">
              <a:buNone/>
              <a:defRPr sz="1500">
                <a:solidFill>
                  <a:schemeClr val="bg1">
                    <a:lumMod val="65000"/>
                  </a:schemeClr>
                </a:solidFill>
                <a:latin typeface="Calibri" panose="020F0502020204030204" pitchFamily="34" charset="0"/>
                <a:cs typeface="Calibri" panose="020F0502020204030204" pitchFamily="34" charset="0"/>
              </a:defRPr>
            </a:lvl1pPr>
            <a:lvl2pPr marL="685800" indent="0">
              <a:buNone/>
              <a:defRPr/>
            </a:lvl2pPr>
            <a:lvl3pPr marL="1371600" indent="0">
              <a:buNone/>
              <a:defRPr/>
            </a:lvl3pPr>
            <a:lvl4pPr marL="2057400" indent="0">
              <a:buNone/>
              <a:defRPr/>
            </a:lvl4pPr>
            <a:lvl5pPr marL="2743200" indent="0">
              <a:buNone/>
              <a:defRPr/>
            </a:lvl5pPr>
          </a:lstStyle>
          <a:p>
            <a:pPr lvl="0"/>
            <a:r>
              <a:rPr lang="en-US" dirty="0"/>
              <a:t>Click to edit Master text styles</a:t>
            </a:r>
          </a:p>
        </p:txBody>
      </p:sp>
    </p:spTree>
    <p:extLst>
      <p:ext uri="{BB962C8B-B14F-4D97-AF65-F5344CB8AC3E}">
        <p14:creationId xmlns:p14="http://schemas.microsoft.com/office/powerpoint/2010/main" val="3014821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DBA23-25B7-954B-D646-B91AE0381109}"/>
              </a:ext>
            </a:extLst>
          </p:cNvPr>
          <p:cNvSpPr>
            <a:spLocks noGrp="1"/>
          </p:cNvSpPr>
          <p:nvPr>
            <p:ph type="title"/>
          </p:nvPr>
        </p:nvSpPr>
        <p:spPr>
          <a:xfrm>
            <a:off x="914400" y="545306"/>
            <a:ext cx="16459200" cy="1845728"/>
          </a:xfrm>
          <a:prstGeom prst="rect">
            <a:avLst/>
          </a:prstGeom>
        </p:spPr>
        <p:txBody>
          <a:bodyPr>
            <a:noAutofit/>
          </a:bodyPr>
          <a:lstStyle/>
          <a:p>
            <a:r>
              <a:rPr lang="en-US" dirty="0"/>
              <a:t>Click to edit Master title style</a:t>
            </a:r>
          </a:p>
        </p:txBody>
      </p:sp>
      <p:sp>
        <p:nvSpPr>
          <p:cNvPr id="4" name="Date Placeholder 3">
            <a:extLst>
              <a:ext uri="{FF2B5EF4-FFF2-40B4-BE49-F238E27FC236}">
                <a16:creationId xmlns:a16="http://schemas.microsoft.com/office/drawing/2014/main" id="{1D8791D4-7662-2DFB-077F-25FC6921C81C}"/>
              </a:ext>
            </a:extLst>
          </p:cNvPr>
          <p:cNvSpPr>
            <a:spLocks noGrp="1"/>
          </p:cNvSpPr>
          <p:nvPr>
            <p:ph type="dt" sz="half" idx="10"/>
          </p:nvPr>
        </p:nvSpPr>
        <p:spPr/>
        <p:txBody>
          <a:bodyPr/>
          <a:lstStyle/>
          <a:p>
            <a:fld id="{AA8A0EC6-5648-844A-8827-911B00959032}" type="datetimeFigureOut">
              <a:rPr lang="en-US" smtClean="0"/>
              <a:t>10/8/24</a:t>
            </a:fld>
            <a:endParaRPr lang="en-US"/>
          </a:p>
        </p:txBody>
      </p:sp>
      <p:sp>
        <p:nvSpPr>
          <p:cNvPr id="5" name="Footer Placeholder 4">
            <a:extLst>
              <a:ext uri="{FF2B5EF4-FFF2-40B4-BE49-F238E27FC236}">
                <a16:creationId xmlns:a16="http://schemas.microsoft.com/office/drawing/2014/main" id="{10B87723-B8F5-CDD2-6B9D-229B99F039D9}"/>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3" name="Text Placeholder 2">
            <a:extLst>
              <a:ext uri="{FF2B5EF4-FFF2-40B4-BE49-F238E27FC236}">
                <a16:creationId xmlns:a16="http://schemas.microsoft.com/office/drawing/2014/main" id="{0ED2C780-6C1C-A81B-5B9E-735DFD6F43D1}"/>
              </a:ext>
            </a:extLst>
          </p:cNvPr>
          <p:cNvSpPr>
            <a:spLocks noGrp="1"/>
          </p:cNvSpPr>
          <p:nvPr>
            <p:ph type="body" idx="18"/>
          </p:nvPr>
        </p:nvSpPr>
        <p:spPr>
          <a:xfrm>
            <a:off x="6554853" y="3278283"/>
            <a:ext cx="5178294" cy="890760"/>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a:t>
            </a:r>
          </a:p>
        </p:txBody>
      </p:sp>
      <p:sp>
        <p:nvSpPr>
          <p:cNvPr id="7" name="Text Placeholder 3">
            <a:extLst>
              <a:ext uri="{FF2B5EF4-FFF2-40B4-BE49-F238E27FC236}">
                <a16:creationId xmlns:a16="http://schemas.microsoft.com/office/drawing/2014/main" id="{F29AB7CE-949B-41D7-A673-06B30968CD01}"/>
              </a:ext>
            </a:extLst>
          </p:cNvPr>
          <p:cNvSpPr>
            <a:spLocks noGrp="1"/>
          </p:cNvSpPr>
          <p:nvPr>
            <p:ph type="body" sz="half" idx="19"/>
          </p:nvPr>
        </p:nvSpPr>
        <p:spPr>
          <a:xfrm>
            <a:off x="6554853" y="4195604"/>
            <a:ext cx="5178291" cy="1245959"/>
          </a:xfrm>
        </p:spPr>
        <p:txBody>
          <a:bodyPr>
            <a:noAutofit/>
          </a:bodyPr>
          <a:lstStyle>
            <a:lvl1pPr marL="0" indent="0" algn="l">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a:t>
            </a:r>
          </a:p>
        </p:txBody>
      </p:sp>
      <p:sp>
        <p:nvSpPr>
          <p:cNvPr id="12" name="Text Placeholder 2">
            <a:extLst>
              <a:ext uri="{FF2B5EF4-FFF2-40B4-BE49-F238E27FC236}">
                <a16:creationId xmlns:a16="http://schemas.microsoft.com/office/drawing/2014/main" id="{AC6C789A-7FB2-432A-6019-3F62E5386F29}"/>
              </a:ext>
            </a:extLst>
          </p:cNvPr>
          <p:cNvSpPr>
            <a:spLocks noGrp="1"/>
          </p:cNvSpPr>
          <p:nvPr>
            <p:ph type="body" idx="21"/>
          </p:nvPr>
        </p:nvSpPr>
        <p:spPr>
          <a:xfrm>
            <a:off x="11981618" y="3278283"/>
            <a:ext cx="5178294" cy="890760"/>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a:t>
            </a:r>
          </a:p>
        </p:txBody>
      </p:sp>
      <p:sp>
        <p:nvSpPr>
          <p:cNvPr id="13" name="Text Placeholder 3">
            <a:extLst>
              <a:ext uri="{FF2B5EF4-FFF2-40B4-BE49-F238E27FC236}">
                <a16:creationId xmlns:a16="http://schemas.microsoft.com/office/drawing/2014/main" id="{F672CBAF-4BDE-95E9-99A1-9EDDBDEF84DC}"/>
              </a:ext>
            </a:extLst>
          </p:cNvPr>
          <p:cNvSpPr>
            <a:spLocks noGrp="1"/>
          </p:cNvSpPr>
          <p:nvPr>
            <p:ph type="body" sz="half" idx="22"/>
          </p:nvPr>
        </p:nvSpPr>
        <p:spPr>
          <a:xfrm>
            <a:off x="11981617" y="4195604"/>
            <a:ext cx="5178291" cy="1245959"/>
          </a:xfrm>
        </p:spPr>
        <p:txBody>
          <a:bodyPr>
            <a:noAutofit/>
          </a:bodyPr>
          <a:lstStyle>
            <a:lvl1pPr marL="0" indent="0" algn="l">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a:t>
            </a:r>
          </a:p>
        </p:txBody>
      </p:sp>
      <p:sp>
        <p:nvSpPr>
          <p:cNvPr id="17" name="Text Placeholder 2">
            <a:extLst>
              <a:ext uri="{FF2B5EF4-FFF2-40B4-BE49-F238E27FC236}">
                <a16:creationId xmlns:a16="http://schemas.microsoft.com/office/drawing/2014/main" id="{1F48CE7A-5E89-3480-B862-44BFAC429981}"/>
              </a:ext>
            </a:extLst>
          </p:cNvPr>
          <p:cNvSpPr>
            <a:spLocks noGrp="1"/>
          </p:cNvSpPr>
          <p:nvPr>
            <p:ph type="body" idx="24"/>
          </p:nvPr>
        </p:nvSpPr>
        <p:spPr>
          <a:xfrm>
            <a:off x="1142996" y="3278282"/>
            <a:ext cx="5178294" cy="890760"/>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a:t>
            </a:r>
          </a:p>
        </p:txBody>
      </p:sp>
      <p:sp>
        <p:nvSpPr>
          <p:cNvPr id="18" name="Text Placeholder 3">
            <a:extLst>
              <a:ext uri="{FF2B5EF4-FFF2-40B4-BE49-F238E27FC236}">
                <a16:creationId xmlns:a16="http://schemas.microsoft.com/office/drawing/2014/main" id="{78CF0CF5-EF6E-47A1-80D2-088122A0E64F}"/>
              </a:ext>
            </a:extLst>
          </p:cNvPr>
          <p:cNvSpPr>
            <a:spLocks noGrp="1"/>
          </p:cNvSpPr>
          <p:nvPr>
            <p:ph type="body" sz="half" idx="25"/>
          </p:nvPr>
        </p:nvSpPr>
        <p:spPr>
          <a:xfrm>
            <a:off x="1142996" y="4195603"/>
            <a:ext cx="5178291" cy="1245959"/>
          </a:xfrm>
        </p:spPr>
        <p:txBody>
          <a:bodyPr>
            <a:noAutofit/>
          </a:bodyPr>
          <a:lstStyle>
            <a:lvl1pPr marL="0" indent="0" algn="l">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a:t>
            </a:r>
          </a:p>
        </p:txBody>
      </p:sp>
      <p:sp>
        <p:nvSpPr>
          <p:cNvPr id="15" name="Picture Placeholder 14">
            <a:extLst>
              <a:ext uri="{FF2B5EF4-FFF2-40B4-BE49-F238E27FC236}">
                <a16:creationId xmlns:a16="http://schemas.microsoft.com/office/drawing/2014/main" id="{9EA2C811-2433-C4B8-E818-972740C49603}"/>
              </a:ext>
            </a:extLst>
          </p:cNvPr>
          <p:cNvSpPr>
            <a:spLocks noGrp="1"/>
          </p:cNvSpPr>
          <p:nvPr>
            <p:ph type="pic" sz="quarter" idx="26"/>
          </p:nvPr>
        </p:nvSpPr>
        <p:spPr>
          <a:xfrm>
            <a:off x="914400" y="8539313"/>
            <a:ext cx="16459200" cy="809244"/>
          </a:xfrm>
        </p:spPr>
        <p:txBody>
          <a:bodyPr/>
          <a:lstStyle/>
          <a:p>
            <a:endParaRPr lang="en-US"/>
          </a:p>
        </p:txBody>
      </p:sp>
    </p:spTree>
    <p:extLst>
      <p:ext uri="{BB962C8B-B14F-4D97-AF65-F5344CB8AC3E}">
        <p14:creationId xmlns:p14="http://schemas.microsoft.com/office/powerpoint/2010/main" val="3521543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DBA23-25B7-954B-D646-B91AE0381109}"/>
              </a:ext>
            </a:extLst>
          </p:cNvPr>
          <p:cNvSpPr>
            <a:spLocks noGrp="1"/>
          </p:cNvSpPr>
          <p:nvPr>
            <p:ph type="title"/>
          </p:nvPr>
        </p:nvSpPr>
        <p:spPr>
          <a:xfrm>
            <a:off x="914400" y="545306"/>
            <a:ext cx="16459200" cy="1845728"/>
          </a:xfrm>
          <a:prstGeom prst="rect">
            <a:avLst/>
          </a:prstGeom>
        </p:spPr>
        <p:txBody>
          <a:bodyPr>
            <a:noAutofit/>
          </a:bodyPr>
          <a:lstStyle/>
          <a:p>
            <a:r>
              <a:rPr lang="en-US"/>
              <a:t>Click to edit Master title style</a:t>
            </a:r>
          </a:p>
        </p:txBody>
      </p:sp>
      <p:sp>
        <p:nvSpPr>
          <p:cNvPr id="4" name="Date Placeholder 3">
            <a:extLst>
              <a:ext uri="{FF2B5EF4-FFF2-40B4-BE49-F238E27FC236}">
                <a16:creationId xmlns:a16="http://schemas.microsoft.com/office/drawing/2014/main" id="{1D8791D4-7662-2DFB-077F-25FC6921C81C}"/>
              </a:ext>
            </a:extLst>
          </p:cNvPr>
          <p:cNvSpPr>
            <a:spLocks noGrp="1"/>
          </p:cNvSpPr>
          <p:nvPr>
            <p:ph type="dt" sz="half" idx="10"/>
          </p:nvPr>
        </p:nvSpPr>
        <p:spPr/>
        <p:txBody>
          <a:bodyPr/>
          <a:lstStyle/>
          <a:p>
            <a:fld id="{AA8A0EC6-5648-844A-8827-911B00959032}" type="datetimeFigureOut">
              <a:rPr lang="en-US" smtClean="0"/>
              <a:t>10/8/24</a:t>
            </a:fld>
            <a:endParaRPr lang="en-US"/>
          </a:p>
        </p:txBody>
      </p:sp>
      <p:sp>
        <p:nvSpPr>
          <p:cNvPr id="5" name="Footer Placeholder 4">
            <a:extLst>
              <a:ext uri="{FF2B5EF4-FFF2-40B4-BE49-F238E27FC236}">
                <a16:creationId xmlns:a16="http://schemas.microsoft.com/office/drawing/2014/main" id="{10B87723-B8F5-CDD2-6B9D-229B99F039D9}"/>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14" name="Text Placeholder 2">
            <a:extLst>
              <a:ext uri="{FF2B5EF4-FFF2-40B4-BE49-F238E27FC236}">
                <a16:creationId xmlns:a16="http://schemas.microsoft.com/office/drawing/2014/main" id="{121325FB-E0FE-AAA4-853C-618899B58156}"/>
              </a:ext>
            </a:extLst>
          </p:cNvPr>
          <p:cNvSpPr>
            <a:spLocks noGrp="1"/>
          </p:cNvSpPr>
          <p:nvPr>
            <p:ph type="body" idx="1"/>
          </p:nvPr>
        </p:nvSpPr>
        <p:spPr>
          <a:xfrm>
            <a:off x="1440998" y="2417593"/>
            <a:ext cx="10383452" cy="844124"/>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15" name="Text Placeholder 3">
            <a:extLst>
              <a:ext uri="{FF2B5EF4-FFF2-40B4-BE49-F238E27FC236}">
                <a16:creationId xmlns:a16="http://schemas.microsoft.com/office/drawing/2014/main" id="{D2B210CD-96D1-D9FB-6DF0-62266CCB6FFD}"/>
              </a:ext>
            </a:extLst>
          </p:cNvPr>
          <p:cNvSpPr>
            <a:spLocks noGrp="1"/>
          </p:cNvSpPr>
          <p:nvPr>
            <p:ph type="body" sz="half" idx="2"/>
          </p:nvPr>
        </p:nvSpPr>
        <p:spPr>
          <a:xfrm>
            <a:off x="1440998" y="3268004"/>
            <a:ext cx="10383450" cy="1255518"/>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24" name="Picture Placeholder 23">
            <a:extLst>
              <a:ext uri="{FF2B5EF4-FFF2-40B4-BE49-F238E27FC236}">
                <a16:creationId xmlns:a16="http://schemas.microsoft.com/office/drawing/2014/main" id="{D9276F28-A527-C906-EE7C-5440E0C56B86}"/>
              </a:ext>
            </a:extLst>
          </p:cNvPr>
          <p:cNvSpPr>
            <a:spLocks noGrp="1"/>
          </p:cNvSpPr>
          <p:nvPr>
            <p:ph type="pic" sz="quarter" idx="17"/>
          </p:nvPr>
        </p:nvSpPr>
        <p:spPr>
          <a:xfrm>
            <a:off x="11897235" y="3046730"/>
            <a:ext cx="5476365" cy="5476365"/>
          </a:xfrm>
          <a:prstGeom prst="ellipse">
            <a:avLst/>
          </a:prstGeom>
        </p:spPr>
        <p:txBody>
          <a:bodyPr/>
          <a:lstStyle/>
          <a:p>
            <a:r>
              <a:rPr lang="en-US" dirty="0"/>
              <a:t>Click icon to add picture</a:t>
            </a:r>
          </a:p>
        </p:txBody>
      </p:sp>
      <p:sp>
        <p:nvSpPr>
          <p:cNvPr id="3" name="Text Placeholder 2">
            <a:extLst>
              <a:ext uri="{FF2B5EF4-FFF2-40B4-BE49-F238E27FC236}">
                <a16:creationId xmlns:a16="http://schemas.microsoft.com/office/drawing/2014/main" id="{0B92E382-FE6E-A17E-2B3A-9F3E4C7A7D21}"/>
              </a:ext>
            </a:extLst>
          </p:cNvPr>
          <p:cNvSpPr>
            <a:spLocks noGrp="1"/>
          </p:cNvSpPr>
          <p:nvPr>
            <p:ph type="body" idx="18"/>
          </p:nvPr>
        </p:nvSpPr>
        <p:spPr>
          <a:xfrm>
            <a:off x="1719297" y="4638690"/>
            <a:ext cx="10105152" cy="933969"/>
          </a:xfrm>
        </p:spPr>
        <p:txBody>
          <a:bodyPr anchor="b">
            <a:noAutofit/>
          </a:bodyPr>
          <a:lstStyle>
            <a:lvl1pPr marL="0" indent="0">
              <a:buNone/>
              <a:defRPr sz="3000" b="1">
                <a:latin typeface="Calibri" panose="020F0502020204030204" pitchFamily="34" charset="0"/>
                <a:cs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7" name="Text Placeholder 3">
            <a:extLst>
              <a:ext uri="{FF2B5EF4-FFF2-40B4-BE49-F238E27FC236}">
                <a16:creationId xmlns:a16="http://schemas.microsoft.com/office/drawing/2014/main" id="{618A7E81-D817-3ABE-B656-52FF60EF0205}"/>
              </a:ext>
            </a:extLst>
          </p:cNvPr>
          <p:cNvSpPr>
            <a:spLocks noGrp="1"/>
          </p:cNvSpPr>
          <p:nvPr>
            <p:ph type="body" sz="half" idx="19"/>
          </p:nvPr>
        </p:nvSpPr>
        <p:spPr>
          <a:xfrm>
            <a:off x="1719296" y="5534952"/>
            <a:ext cx="10105151" cy="1389152"/>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8" name="Text Placeholder 2">
            <a:extLst>
              <a:ext uri="{FF2B5EF4-FFF2-40B4-BE49-F238E27FC236}">
                <a16:creationId xmlns:a16="http://schemas.microsoft.com/office/drawing/2014/main" id="{E8347DD8-16D7-B434-07E6-BD26F45B6DEE}"/>
              </a:ext>
            </a:extLst>
          </p:cNvPr>
          <p:cNvSpPr>
            <a:spLocks noGrp="1"/>
          </p:cNvSpPr>
          <p:nvPr>
            <p:ph type="body" idx="20"/>
          </p:nvPr>
        </p:nvSpPr>
        <p:spPr>
          <a:xfrm>
            <a:off x="2067170" y="7144592"/>
            <a:ext cx="9757278" cy="872988"/>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9" name="Text Placeholder 3">
            <a:extLst>
              <a:ext uri="{FF2B5EF4-FFF2-40B4-BE49-F238E27FC236}">
                <a16:creationId xmlns:a16="http://schemas.microsoft.com/office/drawing/2014/main" id="{C7114E8C-EF4A-11ED-19FB-2D8B5FEC3A69}"/>
              </a:ext>
            </a:extLst>
          </p:cNvPr>
          <p:cNvSpPr>
            <a:spLocks noGrp="1"/>
          </p:cNvSpPr>
          <p:nvPr>
            <p:ph type="body" sz="half" idx="21"/>
          </p:nvPr>
        </p:nvSpPr>
        <p:spPr>
          <a:xfrm>
            <a:off x="2067168" y="8070574"/>
            <a:ext cx="9757277" cy="1298450"/>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6" name="Text Placeholder 4">
            <a:extLst>
              <a:ext uri="{FF2B5EF4-FFF2-40B4-BE49-F238E27FC236}">
                <a16:creationId xmlns:a16="http://schemas.microsoft.com/office/drawing/2014/main" id="{231F54DF-E984-A005-B56B-B62147C13B6C}"/>
              </a:ext>
            </a:extLst>
          </p:cNvPr>
          <p:cNvSpPr>
            <a:spLocks noGrp="1"/>
          </p:cNvSpPr>
          <p:nvPr>
            <p:ph type="body" sz="quarter" idx="22"/>
          </p:nvPr>
        </p:nvSpPr>
        <p:spPr>
          <a:xfrm>
            <a:off x="12508707" y="9808370"/>
            <a:ext cx="4864893" cy="273843"/>
          </a:xfrm>
        </p:spPr>
        <p:txBody>
          <a:bodyPr>
            <a:noAutofit/>
          </a:bodyPr>
          <a:lstStyle>
            <a:lvl1pPr marL="0" indent="0" algn="r">
              <a:buNone/>
              <a:defRPr sz="1500">
                <a:solidFill>
                  <a:schemeClr val="bg1">
                    <a:lumMod val="65000"/>
                  </a:schemeClr>
                </a:solidFill>
                <a:latin typeface="Calibri" panose="020F0502020204030204" pitchFamily="34" charset="0"/>
                <a:cs typeface="Calibri" panose="020F0502020204030204" pitchFamily="34" charset="0"/>
              </a:defRPr>
            </a:lvl1pPr>
            <a:lvl2pPr marL="685800" indent="0">
              <a:buNone/>
              <a:defRPr/>
            </a:lvl2pPr>
            <a:lvl3pPr marL="1371600" indent="0">
              <a:buNone/>
              <a:defRPr/>
            </a:lvl3pPr>
            <a:lvl4pPr marL="2057400" indent="0">
              <a:buNone/>
              <a:defRPr/>
            </a:lvl4pPr>
            <a:lvl5pPr marL="2743200" indent="0">
              <a:buNone/>
              <a:defRPr/>
            </a:lvl5pPr>
          </a:lstStyle>
          <a:p>
            <a:pPr lvl="0"/>
            <a:r>
              <a:rPr lang="en-US" dirty="0"/>
              <a:t>Click to edit Master text styles</a:t>
            </a:r>
          </a:p>
        </p:txBody>
      </p:sp>
    </p:spTree>
    <p:extLst>
      <p:ext uri="{BB962C8B-B14F-4D97-AF65-F5344CB8AC3E}">
        <p14:creationId xmlns:p14="http://schemas.microsoft.com/office/powerpoint/2010/main" val="5071602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DBA23-25B7-954B-D646-B91AE0381109}"/>
              </a:ext>
            </a:extLst>
          </p:cNvPr>
          <p:cNvSpPr>
            <a:spLocks noGrp="1"/>
          </p:cNvSpPr>
          <p:nvPr>
            <p:ph type="title"/>
          </p:nvPr>
        </p:nvSpPr>
        <p:spPr>
          <a:xfrm>
            <a:off x="914400" y="545306"/>
            <a:ext cx="16459200" cy="1845728"/>
          </a:xfrm>
          <a:prstGeom prst="rect">
            <a:avLst/>
          </a:prstGeom>
        </p:spPr>
        <p:txBody>
          <a:bodyPr>
            <a:noAutofit/>
          </a:bodyPr>
          <a:lstStyle/>
          <a:p>
            <a:r>
              <a:rPr lang="en-US" dirty="0"/>
              <a:t>Click to edit Master title style</a:t>
            </a:r>
          </a:p>
        </p:txBody>
      </p:sp>
      <p:sp>
        <p:nvSpPr>
          <p:cNvPr id="4" name="Date Placeholder 3">
            <a:extLst>
              <a:ext uri="{FF2B5EF4-FFF2-40B4-BE49-F238E27FC236}">
                <a16:creationId xmlns:a16="http://schemas.microsoft.com/office/drawing/2014/main" id="{1D8791D4-7662-2DFB-077F-25FC6921C81C}"/>
              </a:ext>
            </a:extLst>
          </p:cNvPr>
          <p:cNvSpPr>
            <a:spLocks noGrp="1"/>
          </p:cNvSpPr>
          <p:nvPr>
            <p:ph type="dt" sz="half" idx="10"/>
          </p:nvPr>
        </p:nvSpPr>
        <p:spPr/>
        <p:txBody>
          <a:bodyPr/>
          <a:lstStyle/>
          <a:p>
            <a:fld id="{AA8A0EC6-5648-844A-8827-911B00959032}" type="datetimeFigureOut">
              <a:rPr lang="en-US" smtClean="0"/>
              <a:t>10/8/24</a:t>
            </a:fld>
            <a:endParaRPr lang="en-US"/>
          </a:p>
        </p:txBody>
      </p:sp>
      <p:sp>
        <p:nvSpPr>
          <p:cNvPr id="5" name="Footer Placeholder 4">
            <a:extLst>
              <a:ext uri="{FF2B5EF4-FFF2-40B4-BE49-F238E27FC236}">
                <a16:creationId xmlns:a16="http://schemas.microsoft.com/office/drawing/2014/main" id="{10B87723-B8F5-CDD2-6B9D-229B99F039D9}"/>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14" name="Text Placeholder 2">
            <a:extLst>
              <a:ext uri="{FF2B5EF4-FFF2-40B4-BE49-F238E27FC236}">
                <a16:creationId xmlns:a16="http://schemas.microsoft.com/office/drawing/2014/main" id="{121325FB-E0FE-AAA4-853C-618899B58156}"/>
              </a:ext>
            </a:extLst>
          </p:cNvPr>
          <p:cNvSpPr>
            <a:spLocks noGrp="1"/>
          </p:cNvSpPr>
          <p:nvPr>
            <p:ph type="body" idx="1"/>
          </p:nvPr>
        </p:nvSpPr>
        <p:spPr>
          <a:xfrm>
            <a:off x="1443659" y="2888924"/>
            <a:ext cx="7736681" cy="890760"/>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15" name="Text Placeholder 3">
            <a:extLst>
              <a:ext uri="{FF2B5EF4-FFF2-40B4-BE49-F238E27FC236}">
                <a16:creationId xmlns:a16="http://schemas.microsoft.com/office/drawing/2014/main" id="{D2B210CD-96D1-D9FB-6DF0-62266CCB6FFD}"/>
              </a:ext>
            </a:extLst>
          </p:cNvPr>
          <p:cNvSpPr>
            <a:spLocks noGrp="1"/>
          </p:cNvSpPr>
          <p:nvPr>
            <p:ph type="body" sz="half" idx="2"/>
          </p:nvPr>
        </p:nvSpPr>
        <p:spPr>
          <a:xfrm>
            <a:off x="1443659" y="3806244"/>
            <a:ext cx="7736679" cy="1324884"/>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3" name="Text Placeholder 2">
            <a:extLst>
              <a:ext uri="{FF2B5EF4-FFF2-40B4-BE49-F238E27FC236}">
                <a16:creationId xmlns:a16="http://schemas.microsoft.com/office/drawing/2014/main" id="{0B92E382-FE6E-A17E-2B3A-9F3E4C7A7D21}"/>
              </a:ext>
            </a:extLst>
          </p:cNvPr>
          <p:cNvSpPr>
            <a:spLocks noGrp="1"/>
          </p:cNvSpPr>
          <p:nvPr>
            <p:ph type="body" idx="18"/>
          </p:nvPr>
        </p:nvSpPr>
        <p:spPr>
          <a:xfrm>
            <a:off x="9639581" y="2888924"/>
            <a:ext cx="7736681" cy="890760"/>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7" name="Text Placeholder 3">
            <a:extLst>
              <a:ext uri="{FF2B5EF4-FFF2-40B4-BE49-F238E27FC236}">
                <a16:creationId xmlns:a16="http://schemas.microsoft.com/office/drawing/2014/main" id="{618A7E81-D817-3ABE-B656-52FF60EF0205}"/>
              </a:ext>
            </a:extLst>
          </p:cNvPr>
          <p:cNvSpPr>
            <a:spLocks noGrp="1"/>
          </p:cNvSpPr>
          <p:nvPr>
            <p:ph type="body" sz="half" idx="19"/>
          </p:nvPr>
        </p:nvSpPr>
        <p:spPr>
          <a:xfrm>
            <a:off x="9639581" y="3806244"/>
            <a:ext cx="7736679" cy="1324884"/>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8" name="Text Placeholder 2">
            <a:extLst>
              <a:ext uri="{FF2B5EF4-FFF2-40B4-BE49-F238E27FC236}">
                <a16:creationId xmlns:a16="http://schemas.microsoft.com/office/drawing/2014/main" id="{E8347DD8-16D7-B434-07E6-BD26F45B6DEE}"/>
              </a:ext>
            </a:extLst>
          </p:cNvPr>
          <p:cNvSpPr>
            <a:spLocks noGrp="1"/>
          </p:cNvSpPr>
          <p:nvPr>
            <p:ph type="body" idx="20"/>
          </p:nvPr>
        </p:nvSpPr>
        <p:spPr>
          <a:xfrm>
            <a:off x="1440998" y="5629020"/>
            <a:ext cx="7736681" cy="890760"/>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9" name="Text Placeholder 3">
            <a:extLst>
              <a:ext uri="{FF2B5EF4-FFF2-40B4-BE49-F238E27FC236}">
                <a16:creationId xmlns:a16="http://schemas.microsoft.com/office/drawing/2014/main" id="{C7114E8C-EF4A-11ED-19FB-2D8B5FEC3A69}"/>
              </a:ext>
            </a:extLst>
          </p:cNvPr>
          <p:cNvSpPr>
            <a:spLocks noGrp="1"/>
          </p:cNvSpPr>
          <p:nvPr>
            <p:ph type="body" sz="half" idx="21"/>
          </p:nvPr>
        </p:nvSpPr>
        <p:spPr>
          <a:xfrm>
            <a:off x="1440998" y="6546340"/>
            <a:ext cx="7736679" cy="1324884"/>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12" name="Picture Placeholder 11">
            <a:extLst>
              <a:ext uri="{FF2B5EF4-FFF2-40B4-BE49-F238E27FC236}">
                <a16:creationId xmlns:a16="http://schemas.microsoft.com/office/drawing/2014/main" id="{61C98F61-9164-7CDA-F0A4-B90327F23F7A}"/>
              </a:ext>
            </a:extLst>
          </p:cNvPr>
          <p:cNvSpPr>
            <a:spLocks noGrp="1"/>
          </p:cNvSpPr>
          <p:nvPr>
            <p:ph type="pic" sz="quarter" idx="22"/>
          </p:nvPr>
        </p:nvSpPr>
        <p:spPr>
          <a:xfrm>
            <a:off x="9639300" y="5629275"/>
            <a:ext cx="7734300" cy="3686175"/>
          </a:xfrm>
        </p:spPr>
        <p:txBody>
          <a:bodyPr/>
          <a:lstStyle/>
          <a:p>
            <a:endParaRPr lang="en-US"/>
          </a:p>
        </p:txBody>
      </p:sp>
    </p:spTree>
    <p:extLst>
      <p:ext uri="{BB962C8B-B14F-4D97-AF65-F5344CB8AC3E}">
        <p14:creationId xmlns:p14="http://schemas.microsoft.com/office/powerpoint/2010/main" val="159072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623400" y="2104427"/>
            <a:ext cx="5616000" cy="1511400"/>
          </a:xfrm>
          <a:prstGeom prst="rect">
            <a:avLst/>
          </a:prstGeom>
        </p:spPr>
        <p:txBody>
          <a:bodyPr spcFirstLastPara="1" wrap="square" lIns="182850" tIns="182850" rIns="182850" bIns="182850" anchor="b"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0" name="Google Shape;30;p7"/>
          <p:cNvSpPr txBox="1">
            <a:spLocks noGrp="1"/>
          </p:cNvSpPr>
          <p:nvPr>
            <p:ph type="body" idx="1"/>
          </p:nvPr>
        </p:nvSpPr>
        <p:spPr>
          <a:xfrm>
            <a:off x="623400" y="3767958"/>
            <a:ext cx="5616000" cy="5370041"/>
          </a:xfrm>
          <a:prstGeom prst="rect">
            <a:avLst/>
          </a:prstGeom>
        </p:spPr>
        <p:txBody>
          <a:bodyPr spcFirstLastPara="1" wrap="square" lIns="182850" tIns="182850" rIns="182850" bIns="182850" anchor="t" anchorCtr="0"/>
          <a:lstStyle>
            <a:lvl1pPr marL="457200" lvl="0" indent="-381000">
              <a:spcBef>
                <a:spcPts val="0"/>
              </a:spcBef>
              <a:spcAft>
                <a:spcPts val="0"/>
              </a:spcAft>
              <a:buSzPts val="2400"/>
              <a:buChar char="●"/>
              <a:defRPr sz="2400"/>
            </a:lvl1pPr>
            <a:lvl2pPr marL="914400" lvl="1" indent="-381000">
              <a:spcBef>
                <a:spcPts val="3200"/>
              </a:spcBef>
              <a:spcAft>
                <a:spcPts val="0"/>
              </a:spcAft>
              <a:buSzPts val="2400"/>
              <a:buChar char="○"/>
              <a:defRPr sz="2400"/>
            </a:lvl2pPr>
            <a:lvl3pPr marL="1371600" lvl="2" indent="-381000">
              <a:spcBef>
                <a:spcPts val="3200"/>
              </a:spcBef>
              <a:spcAft>
                <a:spcPts val="0"/>
              </a:spcAft>
              <a:buSzPts val="2400"/>
              <a:buChar char="■"/>
              <a:defRPr sz="2400"/>
            </a:lvl3pPr>
            <a:lvl4pPr marL="1828800" lvl="3" indent="-381000">
              <a:spcBef>
                <a:spcPts val="3200"/>
              </a:spcBef>
              <a:spcAft>
                <a:spcPts val="0"/>
              </a:spcAft>
              <a:buSzPts val="2400"/>
              <a:buChar char="●"/>
              <a:defRPr sz="2400"/>
            </a:lvl4pPr>
            <a:lvl5pPr marL="2286000" lvl="4" indent="-381000">
              <a:spcBef>
                <a:spcPts val="3200"/>
              </a:spcBef>
              <a:spcAft>
                <a:spcPts val="0"/>
              </a:spcAft>
              <a:buSzPts val="2400"/>
              <a:buChar char="○"/>
              <a:defRPr sz="2400"/>
            </a:lvl5pPr>
            <a:lvl6pPr marL="2743200" lvl="5" indent="-381000">
              <a:spcBef>
                <a:spcPts val="3200"/>
              </a:spcBef>
              <a:spcAft>
                <a:spcPts val="0"/>
              </a:spcAft>
              <a:buSzPts val="2400"/>
              <a:buChar char="■"/>
              <a:defRPr sz="2400"/>
            </a:lvl6pPr>
            <a:lvl7pPr marL="3200400" lvl="6" indent="-381000">
              <a:spcBef>
                <a:spcPts val="3200"/>
              </a:spcBef>
              <a:spcAft>
                <a:spcPts val="0"/>
              </a:spcAft>
              <a:buSzPts val="2400"/>
              <a:buChar char="●"/>
              <a:defRPr sz="2400"/>
            </a:lvl7pPr>
            <a:lvl8pPr marL="3657600" lvl="7" indent="-381000">
              <a:spcBef>
                <a:spcPts val="3200"/>
              </a:spcBef>
              <a:spcAft>
                <a:spcPts val="0"/>
              </a:spcAft>
              <a:buSzPts val="2400"/>
              <a:buChar char="○"/>
              <a:defRPr sz="2400"/>
            </a:lvl8pPr>
            <a:lvl9pPr marL="4114800" lvl="8" indent="-381000">
              <a:spcBef>
                <a:spcPts val="3200"/>
              </a:spcBef>
              <a:spcAft>
                <a:spcPts val="3200"/>
              </a:spcAft>
              <a:buSzPts val="2400"/>
              <a:buChar char="■"/>
              <a:defRPr sz="2400"/>
            </a:lvl9pPr>
          </a:lstStyle>
          <a:p>
            <a:endParaRPr/>
          </a:p>
        </p:txBody>
      </p:sp>
      <p:sp>
        <p:nvSpPr>
          <p:cNvPr id="31" name="Google Shape;31;p7"/>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DBA23-25B7-954B-D646-B91AE0381109}"/>
              </a:ext>
            </a:extLst>
          </p:cNvPr>
          <p:cNvSpPr>
            <a:spLocks noGrp="1"/>
          </p:cNvSpPr>
          <p:nvPr>
            <p:ph type="title"/>
          </p:nvPr>
        </p:nvSpPr>
        <p:spPr>
          <a:xfrm>
            <a:off x="914401" y="545306"/>
            <a:ext cx="11043830" cy="1845728"/>
          </a:xfrm>
          <a:prstGeom prst="rect">
            <a:avLst/>
          </a:prstGeom>
        </p:spPr>
        <p:txBody>
          <a:bodyPr>
            <a:noAutofit/>
          </a:bodyPr>
          <a:lstStyle/>
          <a:p>
            <a:r>
              <a:rPr lang="en-US"/>
              <a:t>Click to edit Master title style</a:t>
            </a:r>
          </a:p>
        </p:txBody>
      </p:sp>
      <p:sp>
        <p:nvSpPr>
          <p:cNvPr id="4" name="Date Placeholder 3">
            <a:extLst>
              <a:ext uri="{FF2B5EF4-FFF2-40B4-BE49-F238E27FC236}">
                <a16:creationId xmlns:a16="http://schemas.microsoft.com/office/drawing/2014/main" id="{1D8791D4-7662-2DFB-077F-25FC6921C81C}"/>
              </a:ext>
            </a:extLst>
          </p:cNvPr>
          <p:cNvSpPr>
            <a:spLocks noGrp="1"/>
          </p:cNvSpPr>
          <p:nvPr>
            <p:ph type="dt" sz="half" idx="10"/>
          </p:nvPr>
        </p:nvSpPr>
        <p:spPr/>
        <p:txBody>
          <a:bodyPr/>
          <a:lstStyle/>
          <a:p>
            <a:fld id="{AA8A0EC6-5648-844A-8827-911B00959032}" type="datetimeFigureOut">
              <a:rPr lang="en-US" smtClean="0"/>
              <a:t>10/8/24</a:t>
            </a:fld>
            <a:endParaRPr lang="en-US"/>
          </a:p>
        </p:txBody>
      </p:sp>
      <p:sp>
        <p:nvSpPr>
          <p:cNvPr id="5" name="Footer Placeholder 4">
            <a:extLst>
              <a:ext uri="{FF2B5EF4-FFF2-40B4-BE49-F238E27FC236}">
                <a16:creationId xmlns:a16="http://schemas.microsoft.com/office/drawing/2014/main" id="{10B87723-B8F5-CDD2-6B9D-229B99F039D9}"/>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14" name="Text Placeholder 2">
            <a:extLst>
              <a:ext uri="{FF2B5EF4-FFF2-40B4-BE49-F238E27FC236}">
                <a16:creationId xmlns:a16="http://schemas.microsoft.com/office/drawing/2014/main" id="{121325FB-E0FE-AAA4-853C-618899B58156}"/>
              </a:ext>
            </a:extLst>
          </p:cNvPr>
          <p:cNvSpPr>
            <a:spLocks noGrp="1"/>
          </p:cNvSpPr>
          <p:nvPr>
            <p:ph type="body" idx="1"/>
          </p:nvPr>
        </p:nvSpPr>
        <p:spPr>
          <a:xfrm>
            <a:off x="1440998" y="2888924"/>
            <a:ext cx="4888773" cy="890760"/>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15" name="Text Placeholder 3">
            <a:extLst>
              <a:ext uri="{FF2B5EF4-FFF2-40B4-BE49-F238E27FC236}">
                <a16:creationId xmlns:a16="http://schemas.microsoft.com/office/drawing/2014/main" id="{D2B210CD-96D1-D9FB-6DF0-62266CCB6FFD}"/>
              </a:ext>
            </a:extLst>
          </p:cNvPr>
          <p:cNvSpPr>
            <a:spLocks noGrp="1"/>
          </p:cNvSpPr>
          <p:nvPr>
            <p:ph type="body" sz="half" idx="2"/>
          </p:nvPr>
        </p:nvSpPr>
        <p:spPr>
          <a:xfrm>
            <a:off x="1440998" y="3806244"/>
            <a:ext cx="4888770" cy="1822776"/>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3" name="Text Placeholder 2">
            <a:extLst>
              <a:ext uri="{FF2B5EF4-FFF2-40B4-BE49-F238E27FC236}">
                <a16:creationId xmlns:a16="http://schemas.microsoft.com/office/drawing/2014/main" id="{0B92E382-FE6E-A17E-2B3A-9F3E4C7A7D21}"/>
              </a:ext>
            </a:extLst>
          </p:cNvPr>
          <p:cNvSpPr>
            <a:spLocks noGrp="1"/>
          </p:cNvSpPr>
          <p:nvPr>
            <p:ph type="body" idx="18"/>
          </p:nvPr>
        </p:nvSpPr>
        <p:spPr>
          <a:xfrm>
            <a:off x="7069460" y="2888924"/>
            <a:ext cx="4888773" cy="890760"/>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7" name="Text Placeholder 3">
            <a:extLst>
              <a:ext uri="{FF2B5EF4-FFF2-40B4-BE49-F238E27FC236}">
                <a16:creationId xmlns:a16="http://schemas.microsoft.com/office/drawing/2014/main" id="{618A7E81-D817-3ABE-B656-52FF60EF0205}"/>
              </a:ext>
            </a:extLst>
          </p:cNvPr>
          <p:cNvSpPr>
            <a:spLocks noGrp="1"/>
          </p:cNvSpPr>
          <p:nvPr>
            <p:ph type="body" sz="half" idx="19"/>
          </p:nvPr>
        </p:nvSpPr>
        <p:spPr>
          <a:xfrm>
            <a:off x="7069460" y="3806243"/>
            <a:ext cx="4888770" cy="1796216"/>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8" name="Text Placeholder 2">
            <a:extLst>
              <a:ext uri="{FF2B5EF4-FFF2-40B4-BE49-F238E27FC236}">
                <a16:creationId xmlns:a16="http://schemas.microsoft.com/office/drawing/2014/main" id="{E8347DD8-16D7-B434-07E6-BD26F45B6DEE}"/>
              </a:ext>
            </a:extLst>
          </p:cNvPr>
          <p:cNvSpPr>
            <a:spLocks noGrp="1"/>
          </p:cNvSpPr>
          <p:nvPr>
            <p:ph type="body" idx="20"/>
          </p:nvPr>
        </p:nvSpPr>
        <p:spPr>
          <a:xfrm>
            <a:off x="1440998" y="5629020"/>
            <a:ext cx="10517232" cy="890760"/>
          </a:xfrm>
        </p:spPr>
        <p:txBody>
          <a:bodyPr anchor="b">
            <a:noAutofit/>
          </a:bodyPr>
          <a:lstStyle>
            <a:lvl1pPr marL="0" indent="0">
              <a:buNone/>
              <a:defRPr sz="3000" b="1">
                <a:latin typeface="+mn-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9" name="Text Placeholder 3">
            <a:extLst>
              <a:ext uri="{FF2B5EF4-FFF2-40B4-BE49-F238E27FC236}">
                <a16:creationId xmlns:a16="http://schemas.microsoft.com/office/drawing/2014/main" id="{C7114E8C-EF4A-11ED-19FB-2D8B5FEC3A69}"/>
              </a:ext>
            </a:extLst>
          </p:cNvPr>
          <p:cNvSpPr>
            <a:spLocks noGrp="1"/>
          </p:cNvSpPr>
          <p:nvPr>
            <p:ph type="body" sz="half" idx="21"/>
          </p:nvPr>
        </p:nvSpPr>
        <p:spPr>
          <a:xfrm>
            <a:off x="1440998" y="6546340"/>
            <a:ext cx="10517232" cy="1324884"/>
          </a:xfrm>
        </p:spPr>
        <p:txBody>
          <a:bodyPr>
            <a:no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
        <p:nvSpPr>
          <p:cNvPr id="12" name="Picture Placeholder 11">
            <a:extLst>
              <a:ext uri="{FF2B5EF4-FFF2-40B4-BE49-F238E27FC236}">
                <a16:creationId xmlns:a16="http://schemas.microsoft.com/office/drawing/2014/main" id="{BBB6EDE2-F53E-7B97-FF80-7764EECA4CCF}"/>
              </a:ext>
            </a:extLst>
          </p:cNvPr>
          <p:cNvSpPr>
            <a:spLocks noGrp="1"/>
          </p:cNvSpPr>
          <p:nvPr>
            <p:ph type="pic" sz="quarter" idx="22"/>
          </p:nvPr>
        </p:nvSpPr>
        <p:spPr>
          <a:xfrm>
            <a:off x="12727782" y="0"/>
            <a:ext cx="5560218" cy="10287000"/>
          </a:xfrm>
        </p:spPr>
        <p:txBody>
          <a:bodyPr/>
          <a:lstStyle/>
          <a:p>
            <a:endParaRPr lang="en-US"/>
          </a:p>
        </p:txBody>
      </p:sp>
    </p:spTree>
    <p:extLst>
      <p:ext uri="{BB962C8B-B14F-4D97-AF65-F5344CB8AC3E}">
        <p14:creationId xmlns:p14="http://schemas.microsoft.com/office/powerpoint/2010/main" val="726621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681E5-DE3E-1E52-3179-344AB5B2A570}"/>
              </a:ext>
            </a:extLst>
          </p:cNvPr>
          <p:cNvSpPr>
            <a:spLocks noGrp="1"/>
          </p:cNvSpPr>
          <p:nvPr>
            <p:ph type="title"/>
          </p:nvPr>
        </p:nvSpPr>
        <p:spPr>
          <a:xfrm>
            <a:off x="914400" y="545306"/>
            <a:ext cx="16459200" cy="1845728"/>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89A41B8-CF99-8A7C-E16D-CFEF1E099C4C}"/>
              </a:ext>
            </a:extLst>
          </p:cNvPr>
          <p:cNvSpPr>
            <a:spLocks noGrp="1"/>
          </p:cNvSpPr>
          <p:nvPr>
            <p:ph type="dt" sz="half" idx="10"/>
          </p:nvPr>
        </p:nvSpPr>
        <p:spPr/>
        <p:txBody>
          <a:bodyPr/>
          <a:lstStyle/>
          <a:p>
            <a:fld id="{AA8A0EC6-5648-844A-8827-911B00959032}" type="datetimeFigureOut">
              <a:rPr lang="en-US" smtClean="0"/>
              <a:t>10/8/24</a:t>
            </a:fld>
            <a:endParaRPr lang="en-US"/>
          </a:p>
        </p:txBody>
      </p:sp>
      <p:sp>
        <p:nvSpPr>
          <p:cNvPr id="4" name="Footer Placeholder 3">
            <a:extLst>
              <a:ext uri="{FF2B5EF4-FFF2-40B4-BE49-F238E27FC236}">
                <a16:creationId xmlns:a16="http://schemas.microsoft.com/office/drawing/2014/main" id="{F9989524-6BA7-0F2E-1749-175C6928696B}"/>
              </a:ext>
            </a:extLst>
          </p:cNvPr>
          <p:cNvSpPr>
            <a:spLocks noGrp="1"/>
          </p:cNvSpPr>
          <p:nvPr>
            <p:ph type="ftr" sz="quarter" idx="11"/>
          </p:nvPr>
        </p:nvSpPr>
        <p:spPr>
          <a:xfrm>
            <a:off x="6057900" y="9534526"/>
            <a:ext cx="6172200" cy="547688"/>
          </a:xfrm>
          <a:prstGeom prst="rect">
            <a:avLst/>
          </a:prstGeom>
        </p:spPr>
        <p:txBody>
          <a:bodyPr/>
          <a:lstStyle/>
          <a:p>
            <a:endParaRPr lang="en-US"/>
          </a:p>
        </p:txBody>
      </p:sp>
    </p:spTree>
    <p:extLst>
      <p:ext uri="{BB962C8B-B14F-4D97-AF65-F5344CB8AC3E}">
        <p14:creationId xmlns:p14="http://schemas.microsoft.com/office/powerpoint/2010/main" val="21865740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E6759F-66EA-8EE3-A2F4-F15BA2F9B5C8}"/>
              </a:ext>
            </a:extLst>
          </p:cNvPr>
          <p:cNvSpPr>
            <a:spLocks noGrp="1"/>
          </p:cNvSpPr>
          <p:nvPr>
            <p:ph type="dt" sz="half" idx="10"/>
          </p:nvPr>
        </p:nvSpPr>
        <p:spPr/>
        <p:txBody>
          <a:bodyPr/>
          <a:lstStyle/>
          <a:p>
            <a:fld id="{AA8A0EC6-5648-844A-8827-911B00959032}" type="datetimeFigureOut">
              <a:rPr lang="en-US" smtClean="0"/>
              <a:t>10/8/24</a:t>
            </a:fld>
            <a:endParaRPr lang="en-US"/>
          </a:p>
        </p:txBody>
      </p:sp>
      <p:sp>
        <p:nvSpPr>
          <p:cNvPr id="3" name="Footer Placeholder 2">
            <a:extLst>
              <a:ext uri="{FF2B5EF4-FFF2-40B4-BE49-F238E27FC236}">
                <a16:creationId xmlns:a16="http://schemas.microsoft.com/office/drawing/2014/main" id="{46548357-3F2C-483C-C0FC-FD9FB673CEB7}"/>
              </a:ext>
            </a:extLst>
          </p:cNvPr>
          <p:cNvSpPr>
            <a:spLocks noGrp="1"/>
          </p:cNvSpPr>
          <p:nvPr>
            <p:ph type="ftr" sz="quarter" idx="11"/>
          </p:nvPr>
        </p:nvSpPr>
        <p:spPr>
          <a:xfrm>
            <a:off x="6057900" y="9534526"/>
            <a:ext cx="6172200" cy="547688"/>
          </a:xfrm>
          <a:prstGeom prst="rect">
            <a:avLst/>
          </a:prstGeom>
        </p:spPr>
        <p:txBody>
          <a:bodyPr/>
          <a:lstStyle/>
          <a:p>
            <a:endParaRPr lang="en-US"/>
          </a:p>
        </p:txBody>
      </p:sp>
    </p:spTree>
    <p:extLst>
      <p:ext uri="{BB962C8B-B14F-4D97-AF65-F5344CB8AC3E}">
        <p14:creationId xmlns:p14="http://schemas.microsoft.com/office/powerpoint/2010/main" val="30580309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A4A77-C0EC-E90C-087A-E71757299BE7}"/>
              </a:ext>
            </a:extLst>
          </p:cNvPr>
          <p:cNvSpPr>
            <a:spLocks noGrp="1"/>
          </p:cNvSpPr>
          <p:nvPr>
            <p:ph type="ctrTitle"/>
          </p:nvPr>
        </p:nvSpPr>
        <p:spPr>
          <a:xfrm>
            <a:off x="914400" y="5889812"/>
            <a:ext cx="16459200" cy="2494566"/>
          </a:xfrm>
          <a:prstGeom prst="rect">
            <a:avLst/>
          </a:prstGeom>
        </p:spPr>
        <p:txBody>
          <a:bodyPr anchor="b"/>
          <a:lstStyle>
            <a:lvl1pPr algn="l">
              <a:defRPr sz="9000"/>
            </a:lvl1pPr>
          </a:lstStyle>
          <a:p>
            <a:r>
              <a:rPr lang="en-US" dirty="0"/>
              <a:t>Click to edit Master title style</a:t>
            </a:r>
          </a:p>
        </p:txBody>
      </p:sp>
      <p:sp>
        <p:nvSpPr>
          <p:cNvPr id="3" name="Subtitle 2">
            <a:extLst>
              <a:ext uri="{FF2B5EF4-FFF2-40B4-BE49-F238E27FC236}">
                <a16:creationId xmlns:a16="http://schemas.microsoft.com/office/drawing/2014/main" id="{C65AB453-76B0-1DBA-9EE3-645CA98047EC}"/>
              </a:ext>
            </a:extLst>
          </p:cNvPr>
          <p:cNvSpPr>
            <a:spLocks noGrp="1"/>
          </p:cNvSpPr>
          <p:nvPr>
            <p:ph type="subTitle" idx="1"/>
          </p:nvPr>
        </p:nvSpPr>
        <p:spPr>
          <a:xfrm>
            <a:off x="914400" y="8603455"/>
            <a:ext cx="16459200" cy="711995"/>
          </a:xfrm>
        </p:spPr>
        <p:txBody>
          <a:bodyPr anchor="b"/>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endParaRPr lang="ru-RU" dirty="0"/>
          </a:p>
        </p:txBody>
      </p:sp>
      <p:sp>
        <p:nvSpPr>
          <p:cNvPr id="4" name="Date Placeholder 3">
            <a:extLst>
              <a:ext uri="{FF2B5EF4-FFF2-40B4-BE49-F238E27FC236}">
                <a16:creationId xmlns:a16="http://schemas.microsoft.com/office/drawing/2014/main" id="{F6729D4B-20DA-C5A9-370C-5C556DC7C209}"/>
              </a:ext>
            </a:extLst>
          </p:cNvPr>
          <p:cNvSpPr>
            <a:spLocks noGrp="1"/>
          </p:cNvSpPr>
          <p:nvPr>
            <p:ph type="dt" sz="half" idx="10"/>
          </p:nvPr>
        </p:nvSpPr>
        <p:spPr/>
        <p:txBody>
          <a:bodyPr/>
          <a:lstStyle/>
          <a:p>
            <a:fld id="{AA8A0EC6-5648-844A-8827-911B00959032}" type="datetimeFigureOut">
              <a:rPr lang="en-US" smtClean="0"/>
              <a:t>10/8/24</a:t>
            </a:fld>
            <a:endParaRPr lang="en-US"/>
          </a:p>
        </p:txBody>
      </p:sp>
      <p:sp>
        <p:nvSpPr>
          <p:cNvPr id="5" name="Footer Placeholder 4">
            <a:extLst>
              <a:ext uri="{FF2B5EF4-FFF2-40B4-BE49-F238E27FC236}">
                <a16:creationId xmlns:a16="http://schemas.microsoft.com/office/drawing/2014/main" id="{ACC23F1A-779F-4295-3160-E943DBC04531}"/>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9" name="Picture Placeholder 8">
            <a:extLst>
              <a:ext uri="{FF2B5EF4-FFF2-40B4-BE49-F238E27FC236}">
                <a16:creationId xmlns:a16="http://schemas.microsoft.com/office/drawing/2014/main" id="{0849934F-55C5-A548-E041-1CB8C42DF0E6}"/>
              </a:ext>
            </a:extLst>
          </p:cNvPr>
          <p:cNvSpPr>
            <a:spLocks noGrp="1"/>
          </p:cNvSpPr>
          <p:nvPr>
            <p:ph type="pic" sz="quarter" idx="13"/>
          </p:nvPr>
        </p:nvSpPr>
        <p:spPr>
          <a:xfrm>
            <a:off x="0" y="1"/>
            <a:ext cx="18288000" cy="5889812"/>
          </a:xfrm>
        </p:spPr>
        <p:txBody>
          <a:bodyPr/>
          <a:lstStyle/>
          <a:p>
            <a:r>
              <a:rPr lang="en-US" dirty="0"/>
              <a:t>Click icon to add picture</a:t>
            </a:r>
          </a:p>
        </p:txBody>
      </p:sp>
    </p:spTree>
    <p:extLst>
      <p:ext uri="{BB962C8B-B14F-4D97-AF65-F5344CB8AC3E}">
        <p14:creationId xmlns:p14="http://schemas.microsoft.com/office/powerpoint/2010/main" val="3503092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980500" y="2096814"/>
            <a:ext cx="12735600" cy="6985086"/>
          </a:xfrm>
          <a:prstGeom prst="rect">
            <a:avLst/>
          </a:prstGeom>
        </p:spPr>
        <p:txBody>
          <a:bodyPr spcFirstLastPara="1" wrap="square" lIns="182850" tIns="182850" rIns="182850" bIns="182850" anchor="ctr" anchorCtr="0"/>
          <a:lstStyle>
            <a:lvl1pPr lvl="0">
              <a:spcBef>
                <a:spcPts val="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a:endParaRPr/>
          </a:p>
        </p:txBody>
      </p:sp>
      <p:sp>
        <p:nvSpPr>
          <p:cNvPr id="34" name="Google Shape;34;p8"/>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9144000" y="1797268"/>
            <a:ext cx="9144000" cy="8489481"/>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531000" y="2466350"/>
            <a:ext cx="8090400" cy="2964600"/>
          </a:xfrm>
          <a:prstGeom prst="rect">
            <a:avLst/>
          </a:prstGeom>
        </p:spPr>
        <p:txBody>
          <a:bodyPr spcFirstLastPara="1" wrap="square" lIns="182850" tIns="182850" rIns="182850" bIns="182850" anchor="b" anchorCtr="0"/>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a:endParaRPr/>
          </a:p>
        </p:txBody>
      </p:sp>
      <p:sp>
        <p:nvSpPr>
          <p:cNvPr id="38" name="Google Shape;38;p9"/>
          <p:cNvSpPr txBox="1">
            <a:spLocks noGrp="1"/>
          </p:cNvSpPr>
          <p:nvPr>
            <p:ph type="subTitle" idx="1"/>
          </p:nvPr>
        </p:nvSpPr>
        <p:spPr>
          <a:xfrm>
            <a:off x="531000" y="5606150"/>
            <a:ext cx="8090400" cy="3232200"/>
          </a:xfrm>
          <a:prstGeom prst="rect">
            <a:avLst/>
          </a:prstGeom>
        </p:spPr>
        <p:txBody>
          <a:bodyPr spcFirstLastPara="1" wrap="square" lIns="182850" tIns="182850" rIns="182850" bIns="182850" anchor="t" anchorCtr="0"/>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9"/>
          <p:cNvSpPr txBox="1">
            <a:spLocks noGrp="1"/>
          </p:cNvSpPr>
          <p:nvPr>
            <p:ph type="body" idx="2"/>
          </p:nvPr>
        </p:nvSpPr>
        <p:spPr>
          <a:xfrm>
            <a:off x="9879000" y="2466350"/>
            <a:ext cx="7674000" cy="6372000"/>
          </a:xfrm>
          <a:prstGeom prst="rect">
            <a:avLst/>
          </a:prstGeom>
        </p:spPr>
        <p:txBody>
          <a:bodyPr spcFirstLastPara="1" wrap="square" lIns="182850" tIns="182850" rIns="182850" bIns="182850" anchor="ctr" anchorCtr="0"/>
          <a:lstStyle>
            <a:lvl1pPr marL="457200" lvl="0" indent="-457200">
              <a:spcBef>
                <a:spcPts val="0"/>
              </a:spcBef>
              <a:spcAft>
                <a:spcPts val="0"/>
              </a:spcAft>
              <a:buSzPts val="3600"/>
              <a:buChar char="●"/>
              <a:defRPr/>
            </a:lvl1pPr>
            <a:lvl2pPr marL="914400" lvl="1" indent="-406400">
              <a:spcBef>
                <a:spcPts val="3200"/>
              </a:spcBef>
              <a:spcAft>
                <a:spcPts val="0"/>
              </a:spcAft>
              <a:buSzPts val="2800"/>
              <a:buChar char="○"/>
              <a:defRPr/>
            </a:lvl2pPr>
            <a:lvl3pPr marL="1371600" lvl="2" indent="-406400">
              <a:spcBef>
                <a:spcPts val="3200"/>
              </a:spcBef>
              <a:spcAft>
                <a:spcPts val="0"/>
              </a:spcAft>
              <a:buSzPts val="2800"/>
              <a:buChar char="■"/>
              <a:defRPr/>
            </a:lvl3pPr>
            <a:lvl4pPr marL="1828800" lvl="3" indent="-406400">
              <a:spcBef>
                <a:spcPts val="3200"/>
              </a:spcBef>
              <a:spcAft>
                <a:spcPts val="0"/>
              </a:spcAft>
              <a:buSzPts val="2800"/>
              <a:buChar char="●"/>
              <a:defRPr/>
            </a:lvl4pPr>
            <a:lvl5pPr marL="2286000" lvl="4" indent="-406400">
              <a:spcBef>
                <a:spcPts val="3200"/>
              </a:spcBef>
              <a:spcAft>
                <a:spcPts val="0"/>
              </a:spcAft>
              <a:buSzPts val="2800"/>
              <a:buChar char="○"/>
              <a:defRPr/>
            </a:lvl5pPr>
            <a:lvl6pPr marL="2743200" lvl="5" indent="-406400">
              <a:spcBef>
                <a:spcPts val="3200"/>
              </a:spcBef>
              <a:spcAft>
                <a:spcPts val="0"/>
              </a:spcAft>
              <a:buSzPts val="2800"/>
              <a:buChar char="■"/>
              <a:defRPr/>
            </a:lvl6pPr>
            <a:lvl7pPr marL="3200400" lvl="6" indent="-406400">
              <a:spcBef>
                <a:spcPts val="3200"/>
              </a:spcBef>
              <a:spcAft>
                <a:spcPts val="0"/>
              </a:spcAft>
              <a:buSzPts val="2800"/>
              <a:buChar char="●"/>
              <a:defRPr/>
            </a:lvl7pPr>
            <a:lvl8pPr marL="3657600" lvl="7" indent="-406400">
              <a:spcBef>
                <a:spcPts val="3200"/>
              </a:spcBef>
              <a:spcAft>
                <a:spcPts val="0"/>
              </a:spcAft>
              <a:buSzPts val="2800"/>
              <a:buChar char="○"/>
              <a:defRPr/>
            </a:lvl8pPr>
            <a:lvl9pPr marL="4114800" lvl="8" indent="-406400">
              <a:spcBef>
                <a:spcPts val="3200"/>
              </a:spcBef>
              <a:spcAft>
                <a:spcPts val="3200"/>
              </a:spcAft>
              <a:buSzPts val="2800"/>
              <a:buChar char="■"/>
              <a:defRPr/>
            </a:lvl9pPr>
          </a:lstStyle>
          <a:p>
            <a:endParaRPr/>
          </a:p>
        </p:txBody>
      </p:sp>
      <p:sp>
        <p:nvSpPr>
          <p:cNvPr id="40" name="Google Shape;40;p9"/>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623400" y="2212250"/>
            <a:ext cx="17041200" cy="3927000"/>
          </a:xfrm>
          <a:prstGeom prst="rect">
            <a:avLst/>
          </a:prstGeom>
        </p:spPr>
        <p:txBody>
          <a:bodyPr spcFirstLastPara="1" wrap="square" lIns="182850" tIns="182850" rIns="182850" bIns="182850" anchor="b" anchorCtr="0"/>
          <a:lstStyle>
            <a:lvl1pPr lvl="0" algn="ctr">
              <a:spcBef>
                <a:spcPts val="0"/>
              </a:spcBef>
              <a:spcAft>
                <a:spcPts val="0"/>
              </a:spcAft>
              <a:buSzPts val="24000"/>
              <a:buNone/>
              <a:defRPr sz="24000"/>
            </a:lvl1pPr>
            <a:lvl2pPr lvl="1" algn="ctr">
              <a:spcBef>
                <a:spcPts val="0"/>
              </a:spcBef>
              <a:spcAft>
                <a:spcPts val="0"/>
              </a:spcAft>
              <a:buSzPts val="24000"/>
              <a:buNone/>
              <a:defRPr sz="24000"/>
            </a:lvl2pPr>
            <a:lvl3pPr lvl="2" algn="ctr">
              <a:spcBef>
                <a:spcPts val="0"/>
              </a:spcBef>
              <a:spcAft>
                <a:spcPts val="0"/>
              </a:spcAft>
              <a:buSzPts val="24000"/>
              <a:buNone/>
              <a:defRPr sz="24000"/>
            </a:lvl3pPr>
            <a:lvl4pPr lvl="3" algn="ctr">
              <a:spcBef>
                <a:spcPts val="0"/>
              </a:spcBef>
              <a:spcAft>
                <a:spcPts val="0"/>
              </a:spcAft>
              <a:buSzPts val="24000"/>
              <a:buNone/>
              <a:defRPr sz="24000"/>
            </a:lvl4pPr>
            <a:lvl5pPr lvl="4" algn="ctr">
              <a:spcBef>
                <a:spcPts val="0"/>
              </a:spcBef>
              <a:spcAft>
                <a:spcPts val="0"/>
              </a:spcAft>
              <a:buSzPts val="24000"/>
              <a:buNone/>
              <a:defRPr sz="24000"/>
            </a:lvl5pPr>
            <a:lvl6pPr lvl="5" algn="ctr">
              <a:spcBef>
                <a:spcPts val="0"/>
              </a:spcBef>
              <a:spcAft>
                <a:spcPts val="0"/>
              </a:spcAft>
              <a:buSzPts val="24000"/>
              <a:buNone/>
              <a:defRPr sz="24000"/>
            </a:lvl6pPr>
            <a:lvl7pPr lvl="6" algn="ctr">
              <a:spcBef>
                <a:spcPts val="0"/>
              </a:spcBef>
              <a:spcAft>
                <a:spcPts val="0"/>
              </a:spcAft>
              <a:buSzPts val="24000"/>
              <a:buNone/>
              <a:defRPr sz="24000"/>
            </a:lvl7pPr>
            <a:lvl8pPr lvl="7" algn="ctr">
              <a:spcBef>
                <a:spcPts val="0"/>
              </a:spcBef>
              <a:spcAft>
                <a:spcPts val="0"/>
              </a:spcAft>
              <a:buSzPts val="24000"/>
              <a:buNone/>
              <a:defRPr sz="24000"/>
            </a:lvl8pPr>
            <a:lvl9pPr lvl="8" algn="ctr">
              <a:spcBef>
                <a:spcPts val="0"/>
              </a:spcBef>
              <a:spcAft>
                <a:spcPts val="0"/>
              </a:spcAft>
              <a:buSzPts val="24000"/>
              <a:buNone/>
              <a:defRPr sz="24000"/>
            </a:lvl9pPr>
          </a:lstStyle>
          <a:p>
            <a:r>
              <a:t>xx%</a:t>
            </a:r>
          </a:p>
        </p:txBody>
      </p:sp>
      <p:sp>
        <p:nvSpPr>
          <p:cNvPr id="46" name="Google Shape;46;p11"/>
          <p:cNvSpPr txBox="1">
            <a:spLocks noGrp="1"/>
          </p:cNvSpPr>
          <p:nvPr>
            <p:ph type="body" idx="1"/>
          </p:nvPr>
        </p:nvSpPr>
        <p:spPr>
          <a:xfrm>
            <a:off x="623400" y="6304450"/>
            <a:ext cx="17041200" cy="2601600"/>
          </a:xfrm>
          <a:prstGeom prst="rect">
            <a:avLst/>
          </a:prstGeom>
        </p:spPr>
        <p:txBody>
          <a:bodyPr spcFirstLastPara="1" wrap="square" lIns="182850" tIns="182850" rIns="182850" bIns="182850" anchor="t" anchorCtr="0"/>
          <a:lstStyle>
            <a:lvl1pPr marL="457200" lvl="0" indent="-457200" algn="ctr">
              <a:spcBef>
                <a:spcPts val="0"/>
              </a:spcBef>
              <a:spcAft>
                <a:spcPts val="0"/>
              </a:spcAft>
              <a:buSzPts val="3600"/>
              <a:buChar char="●"/>
              <a:defRPr/>
            </a:lvl1pPr>
            <a:lvl2pPr marL="914400" lvl="1" indent="-406400" algn="ctr">
              <a:spcBef>
                <a:spcPts val="3200"/>
              </a:spcBef>
              <a:spcAft>
                <a:spcPts val="0"/>
              </a:spcAft>
              <a:buSzPts val="2800"/>
              <a:buChar char="○"/>
              <a:defRPr/>
            </a:lvl2pPr>
            <a:lvl3pPr marL="1371600" lvl="2" indent="-406400" algn="ctr">
              <a:spcBef>
                <a:spcPts val="3200"/>
              </a:spcBef>
              <a:spcAft>
                <a:spcPts val="0"/>
              </a:spcAft>
              <a:buSzPts val="2800"/>
              <a:buChar char="■"/>
              <a:defRPr/>
            </a:lvl3pPr>
            <a:lvl4pPr marL="1828800" lvl="3" indent="-406400" algn="ctr">
              <a:spcBef>
                <a:spcPts val="3200"/>
              </a:spcBef>
              <a:spcAft>
                <a:spcPts val="0"/>
              </a:spcAft>
              <a:buSzPts val="2800"/>
              <a:buChar char="●"/>
              <a:defRPr/>
            </a:lvl4pPr>
            <a:lvl5pPr marL="2286000" lvl="4" indent="-406400" algn="ctr">
              <a:spcBef>
                <a:spcPts val="3200"/>
              </a:spcBef>
              <a:spcAft>
                <a:spcPts val="0"/>
              </a:spcAft>
              <a:buSzPts val="2800"/>
              <a:buChar char="○"/>
              <a:defRPr/>
            </a:lvl5pPr>
            <a:lvl6pPr marL="2743200" lvl="5" indent="-406400" algn="ctr">
              <a:spcBef>
                <a:spcPts val="3200"/>
              </a:spcBef>
              <a:spcAft>
                <a:spcPts val="0"/>
              </a:spcAft>
              <a:buSzPts val="2800"/>
              <a:buChar char="■"/>
              <a:defRPr/>
            </a:lvl6pPr>
            <a:lvl7pPr marL="3200400" lvl="6" indent="-406400" algn="ctr">
              <a:spcBef>
                <a:spcPts val="3200"/>
              </a:spcBef>
              <a:spcAft>
                <a:spcPts val="0"/>
              </a:spcAft>
              <a:buSzPts val="2800"/>
              <a:buChar char="●"/>
              <a:defRPr/>
            </a:lvl7pPr>
            <a:lvl8pPr marL="3657600" lvl="7" indent="-406400" algn="ctr">
              <a:spcBef>
                <a:spcPts val="3200"/>
              </a:spcBef>
              <a:spcAft>
                <a:spcPts val="0"/>
              </a:spcAft>
              <a:buSzPts val="2800"/>
              <a:buChar char="○"/>
              <a:defRPr/>
            </a:lvl8pPr>
            <a:lvl9pPr marL="4114800" lvl="8" indent="-406400" algn="ctr">
              <a:spcBef>
                <a:spcPts val="3200"/>
              </a:spcBef>
              <a:spcAft>
                <a:spcPts val="3200"/>
              </a:spcAft>
              <a:buSzPts val="2800"/>
              <a:buChar char="■"/>
              <a:defRPr/>
            </a:lvl9pPr>
          </a:lstStyle>
          <a:p>
            <a:endParaRPr/>
          </a:p>
        </p:txBody>
      </p:sp>
      <p:sp>
        <p:nvSpPr>
          <p:cNvPr id="47" name="Google Shape;47;p11"/>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latin typeface="Corbel" panose="020B0503020204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orbel" panose="020B0503020204020204" pitchFamily="34" charset="0"/>
              </a:defRPr>
            </a:lvl1pPr>
            <a:lvl2pPr>
              <a:defRPr>
                <a:latin typeface="Corbel" panose="020B0503020204020204" pitchFamily="34" charset="0"/>
              </a:defRPr>
            </a:lvl2pPr>
            <a:lvl3pPr>
              <a:defRPr>
                <a:latin typeface="Corbel" panose="020B0503020204020204" pitchFamily="34" charset="0"/>
              </a:defRPr>
            </a:lvl3pPr>
            <a:lvl4pPr>
              <a:defRPr>
                <a:latin typeface="Corbel" panose="020B0503020204020204" pitchFamily="34" charset="0"/>
              </a:defRPr>
            </a:lvl4pPr>
            <a:lvl5pPr>
              <a:defRPr>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Tree>
    <p:extLst>
      <p:ext uri="{BB962C8B-B14F-4D97-AF65-F5344CB8AC3E}">
        <p14:creationId xmlns:p14="http://schemas.microsoft.com/office/powerpoint/2010/main" val="1587945838"/>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21A78-3C89-B547-A4B6-494DA1EB3B1F}"/>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p>
        </p:txBody>
      </p:sp>
      <p:sp>
        <p:nvSpPr>
          <p:cNvPr id="3" name="Content Placeholder 2">
            <a:extLst>
              <a:ext uri="{FF2B5EF4-FFF2-40B4-BE49-F238E27FC236}">
                <a16:creationId xmlns:a16="http://schemas.microsoft.com/office/drawing/2014/main" id="{B9371830-92CF-E84C-87CC-3962DFE1B653}"/>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F7AFF2E-910F-A345-B111-B87D1F3ECBB4}"/>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A5F046D2-0C75-FB42-891C-A978DD85F380}"/>
              </a:ext>
            </a:extLst>
          </p:cNvPr>
          <p:cNvSpPr>
            <a:spLocks noGrp="1"/>
          </p:cNvSpPr>
          <p:nvPr>
            <p:ph type="dt" sz="half" idx="10"/>
          </p:nvPr>
        </p:nvSpPr>
        <p:spPr>
          <a:xfrm>
            <a:off x="1257300" y="9534526"/>
            <a:ext cx="4114800" cy="547688"/>
          </a:xfrm>
          <a:prstGeom prst="rect">
            <a:avLst/>
          </a:prstGeom>
        </p:spPr>
        <p:txBody>
          <a:bodyPr/>
          <a:lstStyle/>
          <a:p>
            <a:endParaRPr lang="en-GB"/>
          </a:p>
        </p:txBody>
      </p:sp>
      <p:sp>
        <p:nvSpPr>
          <p:cNvPr id="6" name="Footer Placeholder 5">
            <a:extLst>
              <a:ext uri="{FF2B5EF4-FFF2-40B4-BE49-F238E27FC236}">
                <a16:creationId xmlns:a16="http://schemas.microsoft.com/office/drawing/2014/main" id="{302F96F5-169F-E743-BD9F-FABA724401EF}"/>
              </a:ext>
            </a:extLst>
          </p:cNvPr>
          <p:cNvSpPr>
            <a:spLocks noGrp="1"/>
          </p:cNvSpPr>
          <p:nvPr>
            <p:ph type="ftr" sz="quarter" idx="11"/>
          </p:nvPr>
        </p:nvSpPr>
        <p:spPr>
          <a:xfrm>
            <a:off x="6057900" y="9534526"/>
            <a:ext cx="6172200" cy="547688"/>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51C1F2C2-CE88-C844-A893-DC023F2785F6}"/>
              </a:ext>
            </a:extLst>
          </p:cNvPr>
          <p:cNvSpPr>
            <a:spLocks noGrp="1"/>
          </p:cNvSpPr>
          <p:nvPr>
            <p:ph type="sldNum" sz="quarter" idx="12"/>
          </p:nvPr>
        </p:nvSpPr>
        <p:spPr/>
        <p:txBody>
          <a:bodyPr/>
          <a:lstStyle/>
          <a:p>
            <a:fld id="{8FE79932-7440-5840-A8ED-AE8A4A7CAAC6}" type="slidenum">
              <a:rPr lang="en-GB" smtClean="0"/>
              <a:t>‹#›</a:t>
            </a:fld>
            <a:endParaRPr lang="en-GB"/>
          </a:p>
        </p:txBody>
      </p:sp>
    </p:spTree>
    <p:extLst>
      <p:ext uri="{BB962C8B-B14F-4D97-AF65-F5344CB8AC3E}">
        <p14:creationId xmlns:p14="http://schemas.microsoft.com/office/powerpoint/2010/main" val="1119623825"/>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FF69B3-628D-DD49-9627-2CFEF5C3B293}"/>
              </a:ext>
            </a:extLst>
          </p:cNvPr>
          <p:cNvSpPr>
            <a:spLocks noGrp="1"/>
          </p:cNvSpPr>
          <p:nvPr>
            <p:ph type="dt" sz="half" idx="10"/>
          </p:nvPr>
        </p:nvSpPr>
        <p:spPr>
          <a:xfrm>
            <a:off x="1257300" y="9534526"/>
            <a:ext cx="4114800" cy="547688"/>
          </a:xfrm>
          <a:prstGeom prst="rect">
            <a:avLst/>
          </a:prstGeom>
        </p:spPr>
        <p:txBody>
          <a:bodyPr/>
          <a:lstStyle/>
          <a:p>
            <a:endParaRPr lang="en-GB"/>
          </a:p>
        </p:txBody>
      </p:sp>
      <p:sp>
        <p:nvSpPr>
          <p:cNvPr id="3" name="Footer Placeholder 2">
            <a:extLst>
              <a:ext uri="{FF2B5EF4-FFF2-40B4-BE49-F238E27FC236}">
                <a16:creationId xmlns:a16="http://schemas.microsoft.com/office/drawing/2014/main" id="{5CB3808A-BBB0-4B45-AE1A-37F07E9988FE}"/>
              </a:ext>
            </a:extLst>
          </p:cNvPr>
          <p:cNvSpPr>
            <a:spLocks noGrp="1"/>
          </p:cNvSpPr>
          <p:nvPr>
            <p:ph type="ftr" sz="quarter" idx="11"/>
          </p:nvPr>
        </p:nvSpPr>
        <p:spPr>
          <a:xfrm>
            <a:off x="6057900" y="9534526"/>
            <a:ext cx="6172200" cy="547688"/>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99CE274-F34D-274C-8FA5-3EC87362F277}"/>
              </a:ext>
            </a:extLst>
          </p:cNvPr>
          <p:cNvSpPr>
            <a:spLocks noGrp="1"/>
          </p:cNvSpPr>
          <p:nvPr>
            <p:ph type="sldNum" sz="quarter" idx="12"/>
          </p:nvPr>
        </p:nvSpPr>
        <p:spPr/>
        <p:txBody>
          <a:bodyPr/>
          <a:lstStyle/>
          <a:p>
            <a:fld id="{8FE79932-7440-5840-A8ED-AE8A4A7CAAC6}" type="slidenum">
              <a:rPr lang="en-GB" smtClean="0"/>
              <a:t>‹#›</a:t>
            </a:fld>
            <a:endParaRPr lang="en-GB"/>
          </a:p>
        </p:txBody>
      </p:sp>
    </p:spTree>
    <p:extLst>
      <p:ext uri="{BB962C8B-B14F-4D97-AF65-F5344CB8AC3E}">
        <p14:creationId xmlns:p14="http://schemas.microsoft.com/office/powerpoint/2010/main" val="983308010"/>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C4363-0418-A043-BD6C-DA4FF852475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950A893-989D-B245-83D0-72FA778D56C7}"/>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753747F-DAD7-B54B-9592-6111DC5CEF79}"/>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DDCA47D-80AF-4A43-9996-4EBECFBDFF28}"/>
              </a:ext>
            </a:extLst>
          </p:cNvPr>
          <p:cNvSpPr>
            <a:spLocks noGrp="1"/>
          </p:cNvSpPr>
          <p:nvPr>
            <p:ph type="dt" sz="half" idx="10"/>
          </p:nvPr>
        </p:nvSpPr>
        <p:spPr>
          <a:xfrm>
            <a:off x="1257300" y="9534526"/>
            <a:ext cx="4114800" cy="547688"/>
          </a:xfrm>
          <a:prstGeom prst="rect">
            <a:avLst/>
          </a:prstGeom>
        </p:spPr>
        <p:txBody>
          <a:bodyPr/>
          <a:lstStyle/>
          <a:p>
            <a:endParaRPr lang="en-GB"/>
          </a:p>
        </p:txBody>
      </p:sp>
      <p:sp>
        <p:nvSpPr>
          <p:cNvPr id="6" name="Footer Placeholder 5">
            <a:extLst>
              <a:ext uri="{FF2B5EF4-FFF2-40B4-BE49-F238E27FC236}">
                <a16:creationId xmlns:a16="http://schemas.microsoft.com/office/drawing/2014/main" id="{90BCCA0B-15D1-6B4E-BB84-E7F00022465E}"/>
              </a:ext>
            </a:extLst>
          </p:cNvPr>
          <p:cNvSpPr>
            <a:spLocks noGrp="1"/>
          </p:cNvSpPr>
          <p:nvPr>
            <p:ph type="ftr" sz="quarter" idx="11"/>
          </p:nvPr>
        </p:nvSpPr>
        <p:spPr>
          <a:xfrm>
            <a:off x="6057900" y="9534526"/>
            <a:ext cx="6172200" cy="547688"/>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1A66913-C73A-BE45-BF70-49C366FDD7C6}"/>
              </a:ext>
            </a:extLst>
          </p:cNvPr>
          <p:cNvSpPr>
            <a:spLocks noGrp="1"/>
          </p:cNvSpPr>
          <p:nvPr>
            <p:ph type="sldNum" sz="quarter" idx="12"/>
          </p:nvPr>
        </p:nvSpPr>
        <p:spPr/>
        <p:txBody>
          <a:bodyPr/>
          <a:lstStyle/>
          <a:p>
            <a:fld id="{8FE79932-7440-5840-A8ED-AE8A4A7CAAC6}" type="slidenum">
              <a:rPr lang="en-GB" smtClean="0"/>
              <a:t>‹#›</a:t>
            </a:fld>
            <a:endParaRPr lang="en-GB"/>
          </a:p>
        </p:txBody>
      </p:sp>
    </p:spTree>
    <p:extLst>
      <p:ext uri="{BB962C8B-B14F-4D97-AF65-F5344CB8AC3E}">
        <p14:creationId xmlns:p14="http://schemas.microsoft.com/office/powerpoint/2010/main" val="2760567203"/>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0" y="2273172"/>
            <a:ext cx="17041200" cy="1145400"/>
          </a:xfrm>
          <a:prstGeom prst="rect">
            <a:avLst/>
          </a:prstGeom>
          <a:noFill/>
          <a:ln>
            <a:noFill/>
          </a:ln>
        </p:spPr>
        <p:txBody>
          <a:bodyPr spcFirstLastPara="1" wrap="square" lIns="182850" tIns="182850" rIns="182850" bIns="182850" anchor="t" anchorCtr="0"/>
          <a:lstStyle>
            <a:lvl1pPr lvl="0">
              <a:spcBef>
                <a:spcPts val="0"/>
              </a:spcBef>
              <a:spcAft>
                <a:spcPts val="0"/>
              </a:spcAft>
              <a:buClr>
                <a:schemeClr val="dk1"/>
              </a:buClr>
              <a:buSzPts val="5600"/>
              <a:buNone/>
              <a:defRPr sz="5600">
                <a:solidFill>
                  <a:schemeClr val="dk1"/>
                </a:solidFill>
              </a:defRPr>
            </a:lvl1pPr>
            <a:lvl2pPr lvl="1">
              <a:spcBef>
                <a:spcPts val="0"/>
              </a:spcBef>
              <a:spcAft>
                <a:spcPts val="0"/>
              </a:spcAft>
              <a:buClr>
                <a:schemeClr val="dk1"/>
              </a:buClr>
              <a:buSzPts val="5600"/>
              <a:buNone/>
              <a:defRPr sz="5600">
                <a:solidFill>
                  <a:schemeClr val="dk1"/>
                </a:solidFill>
              </a:defRPr>
            </a:lvl2pPr>
            <a:lvl3pPr lvl="2">
              <a:spcBef>
                <a:spcPts val="0"/>
              </a:spcBef>
              <a:spcAft>
                <a:spcPts val="0"/>
              </a:spcAft>
              <a:buClr>
                <a:schemeClr val="dk1"/>
              </a:buClr>
              <a:buSzPts val="5600"/>
              <a:buNone/>
              <a:defRPr sz="5600">
                <a:solidFill>
                  <a:schemeClr val="dk1"/>
                </a:solidFill>
              </a:defRPr>
            </a:lvl3pPr>
            <a:lvl4pPr lvl="3">
              <a:spcBef>
                <a:spcPts val="0"/>
              </a:spcBef>
              <a:spcAft>
                <a:spcPts val="0"/>
              </a:spcAft>
              <a:buClr>
                <a:schemeClr val="dk1"/>
              </a:buClr>
              <a:buSzPts val="5600"/>
              <a:buNone/>
              <a:defRPr sz="5600">
                <a:solidFill>
                  <a:schemeClr val="dk1"/>
                </a:solidFill>
              </a:defRPr>
            </a:lvl4pPr>
            <a:lvl5pPr lvl="4">
              <a:spcBef>
                <a:spcPts val="0"/>
              </a:spcBef>
              <a:spcAft>
                <a:spcPts val="0"/>
              </a:spcAft>
              <a:buClr>
                <a:schemeClr val="dk1"/>
              </a:buClr>
              <a:buSzPts val="5600"/>
              <a:buNone/>
              <a:defRPr sz="5600">
                <a:solidFill>
                  <a:schemeClr val="dk1"/>
                </a:solidFill>
              </a:defRPr>
            </a:lvl5pPr>
            <a:lvl6pPr lvl="5">
              <a:spcBef>
                <a:spcPts val="0"/>
              </a:spcBef>
              <a:spcAft>
                <a:spcPts val="0"/>
              </a:spcAft>
              <a:buClr>
                <a:schemeClr val="dk1"/>
              </a:buClr>
              <a:buSzPts val="5600"/>
              <a:buNone/>
              <a:defRPr sz="5600">
                <a:solidFill>
                  <a:schemeClr val="dk1"/>
                </a:solidFill>
              </a:defRPr>
            </a:lvl6pPr>
            <a:lvl7pPr lvl="6">
              <a:spcBef>
                <a:spcPts val="0"/>
              </a:spcBef>
              <a:spcAft>
                <a:spcPts val="0"/>
              </a:spcAft>
              <a:buClr>
                <a:schemeClr val="dk1"/>
              </a:buClr>
              <a:buSzPts val="5600"/>
              <a:buNone/>
              <a:defRPr sz="5600">
                <a:solidFill>
                  <a:schemeClr val="dk1"/>
                </a:solidFill>
              </a:defRPr>
            </a:lvl7pPr>
            <a:lvl8pPr lvl="7">
              <a:spcBef>
                <a:spcPts val="0"/>
              </a:spcBef>
              <a:spcAft>
                <a:spcPts val="0"/>
              </a:spcAft>
              <a:buClr>
                <a:schemeClr val="dk1"/>
              </a:buClr>
              <a:buSzPts val="5600"/>
              <a:buNone/>
              <a:defRPr sz="5600">
                <a:solidFill>
                  <a:schemeClr val="dk1"/>
                </a:solidFill>
              </a:defRPr>
            </a:lvl8pPr>
            <a:lvl9pPr lvl="8">
              <a:spcBef>
                <a:spcPts val="0"/>
              </a:spcBef>
              <a:spcAft>
                <a:spcPts val="0"/>
              </a:spcAft>
              <a:buClr>
                <a:schemeClr val="dk1"/>
              </a:buClr>
              <a:buSzPts val="5600"/>
              <a:buNone/>
              <a:defRPr sz="5600">
                <a:solidFill>
                  <a:schemeClr val="dk1"/>
                </a:solidFill>
              </a:defRPr>
            </a:lvl9pPr>
          </a:lstStyle>
          <a:p>
            <a:endParaRPr/>
          </a:p>
        </p:txBody>
      </p:sp>
      <p:sp>
        <p:nvSpPr>
          <p:cNvPr id="7" name="Google Shape;7;p1"/>
          <p:cNvSpPr txBox="1">
            <a:spLocks noGrp="1"/>
          </p:cNvSpPr>
          <p:nvPr>
            <p:ph type="body" idx="1"/>
          </p:nvPr>
        </p:nvSpPr>
        <p:spPr>
          <a:xfrm>
            <a:off x="623400" y="3512914"/>
            <a:ext cx="17041200" cy="5624835"/>
          </a:xfrm>
          <a:prstGeom prst="rect">
            <a:avLst/>
          </a:prstGeom>
          <a:noFill/>
          <a:ln>
            <a:noFill/>
          </a:ln>
        </p:spPr>
        <p:txBody>
          <a:bodyPr spcFirstLastPara="1" wrap="square" lIns="182850" tIns="182850" rIns="182850" bIns="182850" anchor="t" anchorCtr="0"/>
          <a:lstStyle>
            <a:lvl1pPr marL="457200" lvl="0" indent="-457200">
              <a:lnSpc>
                <a:spcPct val="115000"/>
              </a:lnSpc>
              <a:spcBef>
                <a:spcPts val="0"/>
              </a:spcBef>
              <a:spcAft>
                <a:spcPts val="0"/>
              </a:spcAft>
              <a:buClr>
                <a:schemeClr val="dk2"/>
              </a:buClr>
              <a:buSzPts val="3600"/>
              <a:buChar char="●"/>
              <a:defRPr sz="3600">
                <a:solidFill>
                  <a:schemeClr val="dk2"/>
                </a:solidFill>
              </a:defRPr>
            </a:lvl1pPr>
            <a:lvl2pPr marL="914400" lvl="1" indent="-406400">
              <a:lnSpc>
                <a:spcPct val="115000"/>
              </a:lnSpc>
              <a:spcBef>
                <a:spcPts val="3200"/>
              </a:spcBef>
              <a:spcAft>
                <a:spcPts val="0"/>
              </a:spcAft>
              <a:buClr>
                <a:schemeClr val="dk2"/>
              </a:buClr>
              <a:buSzPts val="2800"/>
              <a:buChar char="○"/>
              <a:defRPr sz="2800">
                <a:solidFill>
                  <a:schemeClr val="dk2"/>
                </a:solidFill>
              </a:defRPr>
            </a:lvl2pPr>
            <a:lvl3pPr marL="1371600" lvl="2" indent="-406400">
              <a:lnSpc>
                <a:spcPct val="115000"/>
              </a:lnSpc>
              <a:spcBef>
                <a:spcPts val="3200"/>
              </a:spcBef>
              <a:spcAft>
                <a:spcPts val="0"/>
              </a:spcAft>
              <a:buClr>
                <a:schemeClr val="dk2"/>
              </a:buClr>
              <a:buSzPts val="2800"/>
              <a:buChar char="■"/>
              <a:defRPr sz="2800">
                <a:solidFill>
                  <a:schemeClr val="dk2"/>
                </a:solidFill>
              </a:defRPr>
            </a:lvl3pPr>
            <a:lvl4pPr marL="1828800" lvl="3" indent="-406400">
              <a:lnSpc>
                <a:spcPct val="115000"/>
              </a:lnSpc>
              <a:spcBef>
                <a:spcPts val="3200"/>
              </a:spcBef>
              <a:spcAft>
                <a:spcPts val="0"/>
              </a:spcAft>
              <a:buClr>
                <a:schemeClr val="dk2"/>
              </a:buClr>
              <a:buSzPts val="2800"/>
              <a:buChar char="●"/>
              <a:defRPr sz="2800">
                <a:solidFill>
                  <a:schemeClr val="dk2"/>
                </a:solidFill>
              </a:defRPr>
            </a:lvl4pPr>
            <a:lvl5pPr marL="2286000" lvl="4" indent="-406400">
              <a:lnSpc>
                <a:spcPct val="115000"/>
              </a:lnSpc>
              <a:spcBef>
                <a:spcPts val="3200"/>
              </a:spcBef>
              <a:spcAft>
                <a:spcPts val="0"/>
              </a:spcAft>
              <a:buClr>
                <a:schemeClr val="dk2"/>
              </a:buClr>
              <a:buSzPts val="2800"/>
              <a:buChar char="○"/>
              <a:defRPr sz="2800">
                <a:solidFill>
                  <a:schemeClr val="dk2"/>
                </a:solidFill>
              </a:defRPr>
            </a:lvl5pPr>
            <a:lvl6pPr marL="2743200" lvl="5" indent="-406400">
              <a:lnSpc>
                <a:spcPct val="115000"/>
              </a:lnSpc>
              <a:spcBef>
                <a:spcPts val="3200"/>
              </a:spcBef>
              <a:spcAft>
                <a:spcPts val="0"/>
              </a:spcAft>
              <a:buClr>
                <a:schemeClr val="dk2"/>
              </a:buClr>
              <a:buSzPts val="2800"/>
              <a:buChar char="■"/>
              <a:defRPr sz="2800">
                <a:solidFill>
                  <a:schemeClr val="dk2"/>
                </a:solidFill>
              </a:defRPr>
            </a:lvl6pPr>
            <a:lvl7pPr marL="3200400" lvl="6" indent="-406400">
              <a:lnSpc>
                <a:spcPct val="115000"/>
              </a:lnSpc>
              <a:spcBef>
                <a:spcPts val="3200"/>
              </a:spcBef>
              <a:spcAft>
                <a:spcPts val="0"/>
              </a:spcAft>
              <a:buClr>
                <a:schemeClr val="dk2"/>
              </a:buClr>
              <a:buSzPts val="2800"/>
              <a:buChar char="●"/>
              <a:defRPr sz="2800">
                <a:solidFill>
                  <a:schemeClr val="dk2"/>
                </a:solidFill>
              </a:defRPr>
            </a:lvl7pPr>
            <a:lvl8pPr marL="3657600" lvl="7" indent="-406400">
              <a:lnSpc>
                <a:spcPct val="115000"/>
              </a:lnSpc>
              <a:spcBef>
                <a:spcPts val="3200"/>
              </a:spcBef>
              <a:spcAft>
                <a:spcPts val="0"/>
              </a:spcAft>
              <a:buClr>
                <a:schemeClr val="dk2"/>
              </a:buClr>
              <a:buSzPts val="2800"/>
              <a:buChar char="○"/>
              <a:defRPr sz="2800">
                <a:solidFill>
                  <a:schemeClr val="dk2"/>
                </a:solidFill>
              </a:defRPr>
            </a:lvl8pPr>
            <a:lvl9pPr marL="4114800" lvl="8" indent="-406400">
              <a:lnSpc>
                <a:spcPct val="115000"/>
              </a:lnSpc>
              <a:spcBef>
                <a:spcPts val="3200"/>
              </a:spcBef>
              <a:spcAft>
                <a:spcPts val="3200"/>
              </a:spcAft>
              <a:buClr>
                <a:schemeClr val="dk2"/>
              </a:buClr>
              <a:buSzPts val="2800"/>
              <a:buChar char="■"/>
              <a:defRPr sz="2800">
                <a:solidFill>
                  <a:schemeClr val="dk2"/>
                </a:solidFill>
              </a:defRPr>
            </a:lvl9pPr>
          </a:lstStyle>
          <a:p>
            <a:endParaRPr/>
          </a:p>
        </p:txBody>
      </p:sp>
      <p:sp>
        <p:nvSpPr>
          <p:cNvPr id="8" name="Google Shape;8;p1"/>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76;p15">
            <a:extLst>
              <a:ext uri="{FF2B5EF4-FFF2-40B4-BE49-F238E27FC236}">
                <a16:creationId xmlns:a16="http://schemas.microsoft.com/office/drawing/2014/main" id="{F51DC626-256D-49AE-9124-605BC46EBE31}"/>
              </a:ext>
            </a:extLst>
          </p:cNvPr>
          <p:cNvSpPr/>
          <p:nvPr userDrawn="1"/>
        </p:nvSpPr>
        <p:spPr>
          <a:xfrm>
            <a:off x="0" y="0"/>
            <a:ext cx="18288000" cy="18099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7;p15">
            <a:extLst>
              <a:ext uri="{FF2B5EF4-FFF2-40B4-BE49-F238E27FC236}">
                <a16:creationId xmlns:a16="http://schemas.microsoft.com/office/drawing/2014/main" id="{CB3C9C78-5CD7-4D24-A7B4-15E82AA9A8BB}"/>
              </a:ext>
            </a:extLst>
          </p:cNvPr>
          <p:cNvSpPr txBox="1"/>
          <p:nvPr userDrawn="1"/>
        </p:nvSpPr>
        <p:spPr>
          <a:xfrm>
            <a:off x="5257800" y="629625"/>
            <a:ext cx="11296500" cy="571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a:solidFill>
                  <a:srgbClr val="666666"/>
                </a:solidFill>
                <a:latin typeface="Calibri"/>
                <a:ea typeface="Calibri"/>
                <a:cs typeface="Calibri"/>
                <a:sym typeface="Calibri"/>
              </a:rPr>
              <a:t>Gov-pd</a:t>
            </a:r>
            <a:r>
              <a:rPr lang="en">
                <a:solidFill>
                  <a:srgbClr val="666666"/>
                </a:solidFill>
                <a:latin typeface="Calibri"/>
                <a:ea typeface="Calibri"/>
                <a:cs typeface="Calibri"/>
                <a:sym typeface="Calibri"/>
              </a:rPr>
              <a:t>.co.uk | 0330 0947 344 | info@</a:t>
            </a:r>
            <a:r>
              <a:rPr lang="en-GB">
                <a:solidFill>
                  <a:srgbClr val="666666"/>
                </a:solidFill>
                <a:latin typeface="Calibri"/>
                <a:ea typeface="Calibri"/>
                <a:cs typeface="Calibri"/>
                <a:sym typeface="Calibri"/>
              </a:rPr>
              <a:t>gov-pd</a:t>
            </a:r>
            <a:r>
              <a:rPr lang="en">
                <a:solidFill>
                  <a:srgbClr val="666666"/>
                </a:solidFill>
                <a:latin typeface="Calibri"/>
                <a:ea typeface="Calibri"/>
                <a:cs typeface="Calibri"/>
                <a:sym typeface="Calibri"/>
              </a:rPr>
              <a:t>.</a:t>
            </a:r>
            <a:r>
              <a:rPr lang="en" err="1">
                <a:solidFill>
                  <a:srgbClr val="666666"/>
                </a:solidFill>
                <a:latin typeface="Calibri"/>
                <a:ea typeface="Calibri"/>
                <a:cs typeface="Calibri"/>
                <a:sym typeface="Calibri"/>
              </a:rPr>
              <a:t>co.uk</a:t>
            </a:r>
            <a:endParaRPr>
              <a:solidFill>
                <a:srgbClr val="666666"/>
              </a:solidFill>
              <a:latin typeface="Calibri"/>
              <a:ea typeface="Calibri"/>
              <a:cs typeface="Calibri"/>
              <a:sym typeface="Calibri"/>
            </a:endParaRPr>
          </a:p>
        </p:txBody>
      </p:sp>
      <p:pic>
        <p:nvPicPr>
          <p:cNvPr id="12" name="Picture 6" descr="A picture containing text, clipart, sign&#10;&#10;Description automatically generated">
            <a:extLst>
              <a:ext uri="{FF2B5EF4-FFF2-40B4-BE49-F238E27FC236}">
                <a16:creationId xmlns:a16="http://schemas.microsoft.com/office/drawing/2014/main" id="{142B3323-E2F8-47EE-A417-588E98861803}"/>
              </a:ext>
            </a:extLst>
          </p:cNvPr>
          <p:cNvPicPr>
            <a:picLocks noChangeAspect="1"/>
          </p:cNvPicPr>
          <p:nvPr userDrawn="1"/>
        </p:nvPicPr>
        <p:blipFill>
          <a:blip r:embed="rId16"/>
          <a:stretch>
            <a:fillRect/>
          </a:stretch>
        </p:blipFill>
        <p:spPr>
          <a:xfrm>
            <a:off x="982807" y="334736"/>
            <a:ext cx="3140776" cy="114151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53" r:id="rId2"/>
    <p:sldLayoutId id="2147483654" r:id="rId3"/>
    <p:sldLayoutId id="2147483655" r:id="rId4"/>
    <p:sldLayoutId id="2147483657" r:id="rId5"/>
    <p:sldLayoutId id="2147483678" r:id="rId6"/>
    <p:sldLayoutId id="2147483671" r:id="rId7"/>
    <p:sldLayoutId id="2147483664" r:id="rId8"/>
    <p:sldLayoutId id="2147483672" r:id="rId9"/>
    <p:sldLayoutId id="2147483673" r:id="rId10"/>
    <p:sldLayoutId id="2147483674" r:id="rId11"/>
    <p:sldLayoutId id="2147483675" r:id="rId12"/>
    <p:sldLayoutId id="2147483676" r:id="rId13"/>
    <p:sldLayoutId id="2147483677" r:id="rId14"/>
  </p:sldLayoutIdLst>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357E25-C674-3745-6594-912F15B9826E}"/>
              </a:ext>
            </a:extLst>
          </p:cNvPr>
          <p:cNvSpPr>
            <a:spLocks noGrp="1"/>
          </p:cNvSpPr>
          <p:nvPr>
            <p:ph type="body" idx="1"/>
          </p:nvPr>
        </p:nvSpPr>
        <p:spPr>
          <a:xfrm>
            <a:off x="1428750" y="2770584"/>
            <a:ext cx="1594485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F64DF9-DAEC-F283-848F-16438F855A89}"/>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A8A0EC6-5648-844A-8827-911B00959032}" type="datetimeFigureOut">
              <a:rPr lang="en-US" smtClean="0"/>
              <a:t>10/8/24</a:t>
            </a:fld>
            <a:endParaRPr lang="en-US"/>
          </a:p>
        </p:txBody>
      </p:sp>
      <p:sp>
        <p:nvSpPr>
          <p:cNvPr id="10" name="Title Placeholder 9">
            <a:extLst>
              <a:ext uri="{FF2B5EF4-FFF2-40B4-BE49-F238E27FC236}">
                <a16:creationId xmlns:a16="http://schemas.microsoft.com/office/drawing/2014/main" id="{2390A06B-2D1F-A145-446B-BF268052479A}"/>
              </a:ext>
            </a:extLst>
          </p:cNvPr>
          <p:cNvSpPr>
            <a:spLocks noGrp="1"/>
          </p:cNvSpPr>
          <p:nvPr>
            <p:ph type="title"/>
          </p:nvPr>
        </p:nvSpPr>
        <p:spPr>
          <a:xfrm>
            <a:off x="1428750" y="545306"/>
            <a:ext cx="15944850" cy="1854995"/>
          </a:xfrm>
          <a:prstGeom prst="rect">
            <a:avLst/>
          </a:prstGeom>
        </p:spPr>
        <p:txBody>
          <a:bodyPr vert="horz" lIns="91440" tIns="45720" rIns="91440" bIns="45720" rtlCol="0" anchor="ctr">
            <a:normAutofit/>
          </a:bodyPr>
          <a:lstStyle/>
          <a:p>
            <a:r>
              <a:rPr lang="en-US" dirty="0"/>
              <a:t>Click to edit Master title style</a:t>
            </a:r>
          </a:p>
        </p:txBody>
      </p:sp>
      <p:sp>
        <p:nvSpPr>
          <p:cNvPr id="13" name="Footer Placeholder 12">
            <a:extLst>
              <a:ext uri="{FF2B5EF4-FFF2-40B4-BE49-F238E27FC236}">
                <a16:creationId xmlns:a16="http://schemas.microsoft.com/office/drawing/2014/main" id="{2D227A9A-BF27-C878-C29C-004A9358CE3B}"/>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Tree>
    <p:extLst>
      <p:ext uri="{BB962C8B-B14F-4D97-AF65-F5344CB8AC3E}">
        <p14:creationId xmlns:p14="http://schemas.microsoft.com/office/powerpoint/2010/main" val="110713954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69" r:id="rId7"/>
    <p:sldLayoutId id="2147483670" r:id="rId8"/>
    <p:sldLayoutId id="2147483660" r:id="rId9"/>
  </p:sldLayoutIdLst>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mn-lt"/>
          <a:ea typeface="+mj-ea"/>
          <a:cs typeface="MV Boli" panose="0200050003020009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 userDrawn="1">
          <p15:clr>
            <a:srgbClr val="F26B43"/>
          </p15:clr>
        </p15:guide>
        <p15:guide id="2" pos="576" userDrawn="1">
          <p15:clr>
            <a:srgbClr val="F26B43"/>
          </p15:clr>
        </p15:guide>
        <p15:guide id="3" pos="900" userDrawn="1">
          <p15:clr>
            <a:srgbClr val="F26B43"/>
          </p15:clr>
        </p15:guide>
        <p15:guide id="4" pos="10944" userDrawn="1">
          <p15:clr>
            <a:srgbClr val="F26B43"/>
          </p15:clr>
        </p15:guide>
        <p15:guide id="5" orient="horz" pos="5868" userDrawn="1">
          <p15:clr>
            <a:srgbClr val="F26B43"/>
          </p15:clr>
        </p15:guide>
        <p15:guide id="6" orient="horz" pos="151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s://unstats.un.org/sdgs/dataportal/"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leadershipcircle.com/wp-content/uploads/2022/03/Research-on-Female-and-Male-Leaders-White-Paper-2022-03-17.pdf"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hyperlink" Target="https://www.deloitte.com/global/en/issues/work/content/women-at-work-global-outlook.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hbr.org/2016/04/research-vague-feedback-is-holding-women-back"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fortune.com/2014/08/26/performance-review-gender-bias/" TargetMode="External"/><Relationship Id="rId4" Type="http://schemas.openxmlformats.org/officeDocument/2006/relationships/hyperlink" Target="http://www.talentnaardetop.nl/uploaded_files/document/2008_A_business_case_for_women.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hyperlink" Target="https://www.linkedin.com/pulse/how-well-prepared-career-conversation-your-manager-oglethorpe/" TargetMode="Externa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7.tiff"/><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hbr.org/2019/06/research-women-score-higher-than-men-in-most-leadership-skills" TargetMode="External"/><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37.png"/><Relationship Id="rId7" Type="http://schemas.openxmlformats.org/officeDocument/2006/relationships/diagramColors" Target="../diagrams/colors11.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28.xml.rels><?xml version="1.0" encoding="UTF-8" standalone="yes"?>
<Relationships xmlns="http://schemas.openxmlformats.org/package/2006/relationships"><Relationship Id="rId3" Type="http://schemas.openxmlformats.org/officeDocument/2006/relationships/hyperlink" Target="https://www.16personalities.com/free-personality-test"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hyperlink" Target="https://www.sciencedirect.com/journal/the-leadership-quarterly" TargetMode="Externa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hyperlink" Target="https://apolitical.co/events/dealing-with-imposter-syndrome-in-the-public-service" TargetMode="External"/><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hyperlink" Target="https://impostersyndrome.scoreapp.com/?utm_source=diswebsite" TargetMode="External"/><Relationship Id="rId4" Type="http://schemas.openxmlformats.org/officeDocument/2006/relationships/hyperlink" Target="https://impostorsyndrome.com/infographics/impostor-syndrome-quiz"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clarejosa.com/2022research/" TargetMode="External"/><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hyperlink" Target="https://www.youtube.com/watch?v=0o-lwOdF8GI"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youtu.be/0o-lwOdF8GI?si=FBj-sbJcL9d3Lev7" TargetMode="External"/><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6.xml"/><Relationship Id="rId1" Type="http://schemas.openxmlformats.org/officeDocument/2006/relationships/slideLayout" Target="../slideLayouts/slideLayout1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hyperlink" Target="https://impostersyndrome.scoreapp.com/"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xml"/><Relationship Id="rId1" Type="http://schemas.openxmlformats.org/officeDocument/2006/relationships/video" Target="https://player.vimeo.com/video/836065505?app_id=122963" TargetMode="External"/><Relationship Id="rId5" Type="http://schemas.openxmlformats.org/officeDocument/2006/relationships/hyperlink" Target="https://apolitical.co/events/dealing-with-imposter-syndrome-in-the-public-service" TargetMode="External"/><Relationship Id="rId4" Type="http://schemas.openxmlformats.org/officeDocument/2006/relationships/image" Target="../media/image53.jpeg"/></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hyperlink" Target="https://www.bbc.co.uk/sounds/play/p0f73q45" TargetMode="External"/><Relationship Id="rId7" Type="http://schemas.openxmlformats.org/officeDocument/2006/relationships/diagramQuickStyle" Target="../diagrams/quickStyle14.xml"/><Relationship Id="rId2" Type="http://schemas.openxmlformats.org/officeDocument/2006/relationships/notesSlide" Target="../notesSlides/notesSlide41.xml"/><Relationship Id="rId1" Type="http://schemas.openxmlformats.org/officeDocument/2006/relationships/slideLayout" Target="../slideLayouts/slideLayout11.xml"/><Relationship Id="rId6" Type="http://schemas.openxmlformats.org/officeDocument/2006/relationships/diagramLayout" Target="../diagrams/layout14.xml"/><Relationship Id="rId5" Type="http://schemas.openxmlformats.org/officeDocument/2006/relationships/diagramData" Target="../diagrams/data14.xml"/><Relationship Id="rId4" Type="http://schemas.openxmlformats.org/officeDocument/2006/relationships/hyperlink" Target="https://youtu.be/ELpfYCZa87g?si=Snlk29X702uteoGo" TargetMode="External"/><Relationship Id="rId9" Type="http://schemas.microsoft.com/office/2007/relationships/diagramDrawing" Target="../diagrams/drawing14.xml"/></Relationships>
</file>

<file path=ppt/slides/_rels/slide43.xml.rels><?xml version="1.0" encoding="UTF-8" standalone="yes"?>
<Relationships xmlns="http://schemas.openxmlformats.org/package/2006/relationships"><Relationship Id="rId3" Type="http://schemas.openxmlformats.org/officeDocument/2006/relationships/hyperlink" Target="https://positivepsychology.com/resilience-in-the-workplace/" TargetMode="External"/><Relationship Id="rId7" Type="http://schemas.openxmlformats.org/officeDocument/2006/relationships/hyperlink" Target="https://positivepsychology.com/imposter-syndrome-tests-worksheets/" TargetMode="External"/><Relationship Id="rId2" Type="http://schemas.openxmlformats.org/officeDocument/2006/relationships/notesSlide" Target="../notesSlides/notesSlide42.xml"/><Relationship Id="rId1" Type="http://schemas.openxmlformats.org/officeDocument/2006/relationships/slideLayout" Target="../slideLayouts/slideLayout9.xml"/><Relationship Id="rId6" Type="http://schemas.openxmlformats.org/officeDocument/2006/relationships/hyperlink" Target="https://hbr.org/2021/02/stop-telling-women-they-have-imposter-syndrome" TargetMode="External"/><Relationship Id="rId5" Type="http://schemas.openxmlformats.org/officeDocument/2006/relationships/hyperlink" Target="https://impostersyndrome.scoreapp.com/" TargetMode="External"/><Relationship Id="rId4" Type="http://schemas.openxmlformats.org/officeDocument/2006/relationships/hyperlink" Target="https://ditchingimpostersyndrome.com/ditching-imposter-syndrome-podcast-with-clare-josa/"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9.xml"/><Relationship Id="rId4" Type="http://schemas.openxmlformats.org/officeDocument/2006/relationships/hyperlink" Target="https://www.ted.com/talks/amy_cuddy_your_body_language_may_shape_who_you_are?utm_campaign=tedspread&amp;utm_medium=referral&amp;utm_source=tedcomshare" TargetMode="Externa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44.xml"/><Relationship Id="rId1" Type="http://schemas.openxmlformats.org/officeDocument/2006/relationships/slideLayout" Target="../slideLayouts/slideLayout9.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6.xml"/><Relationship Id="rId1" Type="http://schemas.openxmlformats.org/officeDocument/2006/relationships/slideLayout" Target="../slideLayouts/slideLayout13.xml"/><Relationship Id="rId5" Type="http://schemas.openxmlformats.org/officeDocument/2006/relationships/hyperlink" Target="https://www.ted.com/talks/brittany_packnett_cunningham_how_to_build_your_confidence_and_spark_it_in_others?language=en" TargetMode="Externa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8.xml"/><Relationship Id="rId1" Type="http://schemas.openxmlformats.org/officeDocument/2006/relationships/slideLayout" Target="../slideLayouts/slideLayout1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hyperlink" Target="https://www.findfortitude.net/the-book"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hyperlink" Target="https://positivepsychology.com/positive-communication/"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s://amzn.to/3PXA0T4" TargetMode="External"/><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diagramColors" Target="../diagrams/colors17.xml"/><Relationship Id="rId5" Type="http://schemas.openxmlformats.org/officeDocument/2006/relationships/diagramQuickStyle" Target="../diagrams/quickStyle17.xml"/><Relationship Id="rId10" Type="http://schemas.openxmlformats.org/officeDocument/2006/relationships/hyperlink" Target="https://wiw-report.s3.amazonaws.com/Women_in_the_Workplace_2022.pdf" TargetMode="External"/><Relationship Id="rId4" Type="http://schemas.openxmlformats.org/officeDocument/2006/relationships/diagramLayout" Target="../diagrams/layout17.xml"/><Relationship Id="rId9" Type="http://schemas.openxmlformats.org/officeDocument/2006/relationships/hyperlink" Target="https://amzn.to/3wDHG5Z" TargetMode="Externa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3.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hyperlink" Target="https://youtu.be/A1siJ0AnI3A?si=fYH2k4M5ZTq0vLUf" TargetMode="External"/><Relationship Id="rId7" Type="http://schemas.openxmlformats.org/officeDocument/2006/relationships/diagramColors" Target="../diagrams/colors19.xml"/><Relationship Id="rId2" Type="http://schemas.openxmlformats.org/officeDocument/2006/relationships/notesSlide" Target="../notesSlides/notesSlide52.xml"/><Relationship Id="rId1" Type="http://schemas.openxmlformats.org/officeDocument/2006/relationships/slideLayout" Target="../slideLayouts/slideLayout9.xml"/><Relationship Id="rId6" Type="http://schemas.openxmlformats.org/officeDocument/2006/relationships/diagramQuickStyle" Target="../diagrams/quickStyle19.xml"/><Relationship Id="rId5" Type="http://schemas.openxmlformats.org/officeDocument/2006/relationships/diagramLayout" Target="../diagrams/layout19.xml"/><Relationship Id="rId10" Type="http://schemas.openxmlformats.org/officeDocument/2006/relationships/image" Target="../media/image80.png"/><Relationship Id="rId4" Type="http://schemas.openxmlformats.org/officeDocument/2006/relationships/diagramData" Target="../diagrams/data19.xml"/><Relationship Id="rId9" Type="http://schemas.openxmlformats.org/officeDocument/2006/relationships/hyperlink" Target="https://assets.publishing.service.gov.uk/media/57a08b6d40f0b64974000b44/Persuasionweb.pdf"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3.xml"/><Relationship Id="rId1" Type="http://schemas.openxmlformats.org/officeDocument/2006/relationships/slideLayout" Target="../slideLayouts/slideLayout6.xml"/><Relationship Id="rId6" Type="http://schemas.openxmlformats.org/officeDocument/2006/relationships/hyperlink" Target="https://hbr.org/2014/06/women-find-your-voice" TargetMode="External"/><Relationship Id="rId5" Type="http://schemas.openxmlformats.org/officeDocument/2006/relationships/image" Target="../media/image82.png"/><Relationship Id="rId4" Type="http://schemas.openxmlformats.org/officeDocument/2006/relationships/hyperlink" Target="https://www.linkedin.com/pulse/secrets-leadership-presence-every-woman-leader-byrne-phd/" TargetMode="Externa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54.xml"/><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56.xml"/><Relationship Id="rId1" Type="http://schemas.openxmlformats.org/officeDocument/2006/relationships/slideLayout" Target="../slideLayouts/slideLayout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7.xml"/><Relationship Id="rId1" Type="http://schemas.openxmlformats.org/officeDocument/2006/relationships/slideLayout" Target="../slideLayouts/slideLayout9.xml"/><Relationship Id="rId5" Type="http://schemas.openxmlformats.org/officeDocument/2006/relationships/image" Target="../media/image85.png"/><Relationship Id="rId4" Type="http://schemas.openxmlformats.org/officeDocument/2006/relationships/hyperlink" Target="https://www.pon.harvard.edu/daily/leadership-skills-daily/women-and-negotiation-leveling-the-playing-field/"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8" Type="http://schemas.openxmlformats.org/officeDocument/2006/relationships/hyperlink" Target="https://www.pon.harvard.edu/shop/getting-to-yes-negotiating-agreement-without-giving-in/" TargetMode="External"/><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58.xml"/><Relationship Id="rId1" Type="http://schemas.openxmlformats.org/officeDocument/2006/relationships/slideLayout" Target="../slideLayouts/slideLayout11.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hyperlink" Target="https://leanin.org/education/negotiation-pays-negotiate" TargetMode="External"/><Relationship Id="rId2" Type="http://schemas.openxmlformats.org/officeDocument/2006/relationships/notesSlide" Target="../notesSlides/notesSlide62.xml"/><Relationship Id="rId1" Type="http://schemas.openxmlformats.org/officeDocument/2006/relationships/slideLayout" Target="../slideLayouts/slideLayout9.xml"/><Relationship Id="rId4" Type="http://schemas.openxmlformats.org/officeDocument/2006/relationships/image" Target="../media/image94.jpeg"/></Relationships>
</file>

<file path=ppt/slides/_rels/slide6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hyperlink" Target="https://www.cipd.org/uk/knowledge/reports/inclusion-work/" TargetMode="External"/><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7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8" Type="http://schemas.openxmlformats.org/officeDocument/2006/relationships/hyperlink" Target="https://www.antoinetteoglethorpe.com/resources/confident-career-conversations/" TargetMode="External"/><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69.xml"/><Relationship Id="rId1" Type="http://schemas.openxmlformats.org/officeDocument/2006/relationships/slideLayout" Target="../slideLayouts/slideLayout6.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70.xml"/><Relationship Id="rId1" Type="http://schemas.openxmlformats.org/officeDocument/2006/relationships/slideLayout" Target="../slideLayouts/slideLayout6.xml"/><Relationship Id="rId5" Type="http://schemas.openxmlformats.org/officeDocument/2006/relationships/hyperlink" Target="https://shows.acast.com/amazingif/episodes/networking" TargetMode="External"/><Relationship Id="rId4" Type="http://schemas.openxmlformats.org/officeDocument/2006/relationships/hyperlink" Target="https://hbr.org/2019/11/the-secrets-of-successful-female-networkers"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71.xml"/><Relationship Id="rId1" Type="http://schemas.openxmlformats.org/officeDocument/2006/relationships/slideLayout" Target="../slideLayouts/slideLayout6.xml"/><Relationship Id="rId4" Type="http://schemas.openxmlformats.org/officeDocument/2006/relationships/hyperlink" Target="https://www.ted.com/talks/tanya_menon_the_secret_to_great_opportunities_the_person_you_haven_t_met_yet?utm_campaign=tedspread&amp;utm_medium=referral&amp;utm_source=tedcomshare"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73.xml"/><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74.xml"/><Relationship Id="rId1" Type="http://schemas.openxmlformats.org/officeDocument/2006/relationships/slideLayout" Target="../slideLayouts/slideLayout6.xml"/><Relationship Id="rId5" Type="http://schemas.openxmlformats.org/officeDocument/2006/relationships/hyperlink" Target="mailto:rachel.holloway@partnersforreform.com" TargetMode="External"/><Relationship Id="rId4" Type="http://schemas.openxmlformats.org/officeDocument/2006/relationships/hyperlink" Target="https://www.linkedin.com/in/rachel-holloway%20/"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grpSp>
        <p:nvGrpSpPr>
          <p:cNvPr id="3" name="Group 2">
            <a:extLst>
              <a:ext uri="{FF2B5EF4-FFF2-40B4-BE49-F238E27FC236}">
                <a16:creationId xmlns:a16="http://schemas.microsoft.com/office/drawing/2014/main" id="{1D75FB3D-C12B-45A8-AD7F-04357FE554C4}"/>
              </a:ext>
            </a:extLst>
          </p:cNvPr>
          <p:cNvGrpSpPr/>
          <p:nvPr/>
        </p:nvGrpSpPr>
        <p:grpSpPr>
          <a:xfrm>
            <a:off x="265372" y="2312537"/>
            <a:ext cx="14311087" cy="7974463"/>
            <a:chOff x="-1" y="-1"/>
            <a:chExt cx="14311087" cy="10288588"/>
          </a:xfrm>
        </p:grpSpPr>
        <p:grpSp>
          <p:nvGrpSpPr>
            <p:cNvPr id="5" name="Group 4">
              <a:extLst>
                <a:ext uri="{FF2B5EF4-FFF2-40B4-BE49-F238E27FC236}">
                  <a16:creationId xmlns:a16="http://schemas.microsoft.com/office/drawing/2014/main" id="{79A71E04-728D-4E98-B6E7-CDAA97854492}"/>
                </a:ext>
              </a:extLst>
            </p:cNvPr>
            <p:cNvGrpSpPr/>
            <p:nvPr/>
          </p:nvGrpSpPr>
          <p:grpSpPr>
            <a:xfrm>
              <a:off x="-1" y="-1"/>
              <a:ext cx="14311087" cy="10288588"/>
              <a:chOff x="-1" y="-1"/>
              <a:chExt cx="14311087" cy="10288588"/>
            </a:xfrm>
          </p:grpSpPr>
          <p:pic>
            <p:nvPicPr>
              <p:cNvPr id="54" name="Google Shape;54;p1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3668300" cy="10288500"/>
              </a:xfrm>
              <a:prstGeom prst="rect">
                <a:avLst/>
              </a:prstGeom>
              <a:solidFill>
                <a:srgbClr val="353535">
                  <a:alpha val="11760"/>
                </a:srgbClr>
              </a:solidFill>
              <a:ln>
                <a:noFill/>
              </a:ln>
            </p:spPr>
          </p:pic>
          <p:sp>
            <p:nvSpPr>
              <p:cNvPr id="55" name="Google Shape;55;p13"/>
              <p:cNvSpPr/>
              <p:nvPr/>
            </p:nvSpPr>
            <p:spPr>
              <a:xfrm>
                <a:off x="-1" y="-1"/>
                <a:ext cx="14311087" cy="10288588"/>
              </a:xfrm>
              <a:custGeom>
                <a:avLst/>
                <a:gdLst/>
                <a:ahLst/>
                <a:cxnLst/>
                <a:rect l="l" t="t" r="r" b="b"/>
                <a:pathLst>
                  <a:path w="14311087" h="10288588" extrusionOk="0">
                    <a:moveTo>
                      <a:pt x="0" y="0"/>
                    </a:moveTo>
                    <a:lnTo>
                      <a:pt x="14311087" y="0"/>
                    </a:lnTo>
                    <a:lnTo>
                      <a:pt x="14311087" y="10288588"/>
                    </a:lnTo>
                    <a:lnTo>
                      <a:pt x="13669120" y="10288588"/>
                    </a:lnTo>
                    <a:lnTo>
                      <a:pt x="7088947" y="1"/>
                    </a:lnTo>
                    <a:lnTo>
                      <a:pt x="4479490" y="1"/>
                    </a:lnTo>
                    <a:lnTo>
                      <a:pt x="2851406" y="1"/>
                    </a:lnTo>
                    <a:lnTo>
                      <a:pt x="237426" y="1"/>
                    </a:lnTo>
                    <a:lnTo>
                      <a:pt x="6817601" y="10288588"/>
                    </a:lnTo>
                    <a:lnTo>
                      <a:pt x="6602787" y="10288588"/>
                    </a:lnTo>
                    <a:lnTo>
                      <a:pt x="33873" y="1"/>
                    </a:lnTo>
                    <a:lnTo>
                      <a:pt x="1" y="1"/>
                    </a:lnTo>
                    <a:lnTo>
                      <a:pt x="1" y="10288588"/>
                    </a:lnTo>
                    <a:lnTo>
                      <a:pt x="0" y="10288588"/>
                    </a:lnTo>
                    <a:close/>
                  </a:path>
                </a:pathLst>
              </a:custGeom>
              <a:solidFill>
                <a:srgbClr val="FFFFFF">
                  <a:alpha val="6980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Calibri"/>
                  <a:ea typeface="Calibri"/>
                  <a:cs typeface="Calibri"/>
                  <a:sym typeface="Calibri"/>
                </a:endParaRPr>
              </a:p>
            </p:txBody>
          </p:sp>
          <p:sp>
            <p:nvSpPr>
              <p:cNvPr id="58" name="Google Shape;58;p13"/>
              <p:cNvSpPr/>
              <p:nvPr/>
            </p:nvSpPr>
            <p:spPr>
              <a:xfrm>
                <a:off x="0" y="-1"/>
                <a:ext cx="6602786" cy="10288588"/>
              </a:xfrm>
              <a:custGeom>
                <a:avLst/>
                <a:gdLst/>
                <a:ahLst/>
                <a:cxnLst/>
                <a:rect l="l" t="t" r="r" b="b"/>
                <a:pathLst>
                  <a:path w="6602786" h="10288588" extrusionOk="0">
                    <a:moveTo>
                      <a:pt x="0" y="0"/>
                    </a:moveTo>
                    <a:lnTo>
                      <a:pt x="33872" y="0"/>
                    </a:lnTo>
                    <a:lnTo>
                      <a:pt x="6602786" y="10288588"/>
                    </a:lnTo>
                    <a:lnTo>
                      <a:pt x="5518491" y="10288588"/>
                    </a:lnTo>
                    <a:lnTo>
                      <a:pt x="0" y="1645229"/>
                    </a:lnTo>
                    <a:close/>
                  </a:path>
                </a:pathLst>
              </a:custGeom>
              <a:solidFill>
                <a:srgbClr val="39866D">
                  <a:alpha val="6980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Calibri"/>
                  <a:ea typeface="Calibri"/>
                  <a:cs typeface="Calibri"/>
                  <a:sym typeface="Calibri"/>
                </a:endParaRPr>
              </a:p>
            </p:txBody>
          </p:sp>
          <p:sp>
            <p:nvSpPr>
              <p:cNvPr id="59" name="Google Shape;59;p13"/>
              <p:cNvSpPr/>
              <p:nvPr/>
            </p:nvSpPr>
            <p:spPr>
              <a:xfrm>
                <a:off x="6004651" y="-1"/>
                <a:ext cx="7664469" cy="10288588"/>
              </a:xfrm>
              <a:custGeom>
                <a:avLst/>
                <a:gdLst/>
                <a:ahLst/>
                <a:cxnLst/>
                <a:rect l="l" t="t" r="r" b="b"/>
                <a:pathLst>
                  <a:path w="7664469" h="10288588" extrusionOk="0">
                    <a:moveTo>
                      <a:pt x="0" y="0"/>
                    </a:moveTo>
                    <a:lnTo>
                      <a:pt x="1084295" y="0"/>
                    </a:lnTo>
                    <a:lnTo>
                      <a:pt x="7664469" y="10288588"/>
                    </a:lnTo>
                    <a:lnTo>
                      <a:pt x="6580174" y="10288588"/>
                    </a:lnTo>
                    <a:close/>
                  </a:path>
                </a:pathLst>
              </a:custGeom>
              <a:solidFill>
                <a:srgbClr val="39866D">
                  <a:alpha val="6980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F3F3F"/>
                  </a:solidFill>
                  <a:latin typeface="Calibri"/>
                  <a:ea typeface="Calibri"/>
                  <a:cs typeface="Calibri"/>
                  <a:sym typeface="Calibri"/>
                </a:endParaRPr>
              </a:p>
            </p:txBody>
          </p:sp>
          <p:sp>
            <p:nvSpPr>
              <p:cNvPr id="4" name="Right Triangle 3">
                <a:extLst>
                  <a:ext uri="{FF2B5EF4-FFF2-40B4-BE49-F238E27FC236}">
                    <a16:creationId xmlns:a16="http://schemas.microsoft.com/office/drawing/2014/main" id="{E88BCB88-388A-48C4-ADEE-43293DDADA52}"/>
                  </a:ext>
                </a:extLst>
              </p:cNvPr>
              <p:cNvSpPr/>
              <p:nvPr/>
            </p:nvSpPr>
            <p:spPr>
              <a:xfrm flipH="1" flipV="1">
                <a:off x="7065514" y="0"/>
                <a:ext cx="6602786" cy="102870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Picture 6" descr="A picture containing text, clipart, sign&#10;&#10;Description automatically generated">
              <a:extLst>
                <a:ext uri="{FF2B5EF4-FFF2-40B4-BE49-F238E27FC236}">
                  <a16:creationId xmlns:a16="http://schemas.microsoft.com/office/drawing/2014/main" id="{EA6FA4F1-B767-4D7B-B4A6-8EB58F2B00CD}"/>
                </a:ext>
              </a:extLst>
            </p:cNvPr>
            <p:cNvPicPr>
              <a:picLocks noChangeAspect="1"/>
            </p:cNvPicPr>
            <p:nvPr/>
          </p:nvPicPr>
          <p:blipFill>
            <a:blip r:embed="rId4"/>
            <a:stretch>
              <a:fillRect/>
            </a:stretch>
          </p:blipFill>
          <p:spPr>
            <a:xfrm>
              <a:off x="10126807" y="780061"/>
              <a:ext cx="3630633" cy="1349333"/>
            </a:xfrm>
            <a:prstGeom prst="rect">
              <a:avLst/>
            </a:prstGeom>
          </p:spPr>
        </p:pic>
      </p:grpSp>
      <p:sp>
        <p:nvSpPr>
          <p:cNvPr id="56" name="Google Shape;56;p13"/>
          <p:cNvSpPr txBox="1"/>
          <p:nvPr/>
        </p:nvSpPr>
        <p:spPr>
          <a:xfrm>
            <a:off x="11642844" y="4643972"/>
            <a:ext cx="6602785" cy="2690540"/>
          </a:xfrm>
          <a:prstGeom prst="rect">
            <a:avLst/>
          </a:prstGeom>
          <a:noFill/>
          <a:ln>
            <a:noFill/>
          </a:ln>
        </p:spPr>
        <p:txBody>
          <a:bodyPr spcFirstLastPara="1" wrap="square" lIns="91425" tIns="45700" rIns="91425" bIns="45700" anchor="t" anchorCtr="0">
            <a:noAutofit/>
          </a:bodyPr>
          <a:lstStyle/>
          <a:p>
            <a:pPr lvl="0"/>
            <a:r>
              <a:rPr lang="en-GB" sz="7200" b="1" dirty="0">
                <a:solidFill>
                  <a:srgbClr val="3F3F3F"/>
                </a:solidFill>
                <a:latin typeface="Calibri"/>
                <a:ea typeface="Calibri"/>
                <a:cs typeface="Calibri"/>
                <a:sym typeface="Calibri"/>
              </a:rPr>
              <a:t>Women in Leadership</a:t>
            </a:r>
            <a:r>
              <a:rPr lang="en-GB" sz="3200" b="1" dirty="0">
                <a:solidFill>
                  <a:srgbClr val="3F3F3F"/>
                </a:solidFill>
                <a:latin typeface="Calibri"/>
                <a:ea typeface="Calibri"/>
                <a:cs typeface="Calibri"/>
                <a:sym typeface="Calibri"/>
              </a:rPr>
              <a:t> </a:t>
            </a:r>
          </a:p>
          <a:p>
            <a:pPr lvl="0"/>
            <a:r>
              <a:rPr lang="en-GB" sz="3200" b="1" dirty="0">
                <a:solidFill>
                  <a:srgbClr val="3F3F3F"/>
                </a:solidFill>
                <a:latin typeface="Calibri"/>
                <a:ea typeface="Calibri"/>
                <a:cs typeface="Calibri"/>
                <a:sym typeface="Calibri"/>
              </a:rPr>
              <a:t>Pathways to Senior Roles</a:t>
            </a:r>
            <a:endParaRPr lang="en-GB" sz="7200" b="1" dirty="0">
              <a:solidFill>
                <a:srgbClr val="3F3F3F"/>
              </a:solidFill>
              <a:latin typeface="Calibri"/>
              <a:ea typeface="Calibri"/>
              <a:cs typeface="Calibri"/>
              <a:sym typeface="Calibri"/>
            </a:endParaRPr>
          </a:p>
          <a:p>
            <a:pPr lvl="0"/>
            <a:endParaRPr lang="en-GB" sz="6600" b="1" dirty="0">
              <a:solidFill>
                <a:srgbClr val="3F3F3F"/>
              </a:solidFill>
              <a:latin typeface="Calibri"/>
              <a:ea typeface="Calibri"/>
              <a:cs typeface="Calibri"/>
              <a:sym typeface="Calibri"/>
            </a:endParaRPr>
          </a:p>
        </p:txBody>
      </p:sp>
      <p:sp>
        <p:nvSpPr>
          <p:cNvPr id="57" name="Google Shape;57;p13"/>
          <p:cNvSpPr txBox="1"/>
          <p:nvPr/>
        </p:nvSpPr>
        <p:spPr>
          <a:xfrm>
            <a:off x="13135595" y="8982820"/>
            <a:ext cx="5943022" cy="65560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600" dirty="0">
                <a:solidFill>
                  <a:schemeClr val="bg1">
                    <a:lumMod val="50000"/>
                  </a:schemeClr>
                </a:solidFill>
                <a:latin typeface="Calibri"/>
                <a:ea typeface="Calibri"/>
                <a:cs typeface="Calibri"/>
                <a:sym typeface="Calibri"/>
              </a:rPr>
              <a:t>W</a:t>
            </a:r>
            <a:r>
              <a:rPr lang="en" sz="3600" dirty="0">
                <a:solidFill>
                  <a:schemeClr val="bg1">
                    <a:lumMod val="50000"/>
                  </a:schemeClr>
                </a:solidFill>
                <a:latin typeface="Calibri"/>
                <a:ea typeface="Calibri"/>
                <a:cs typeface="Calibri"/>
                <a:sym typeface="Calibri"/>
              </a:rPr>
              <a:t>it</a:t>
            </a:r>
            <a:r>
              <a:rPr lang="en-GB" sz="3600" dirty="0">
                <a:solidFill>
                  <a:schemeClr val="bg1">
                    <a:lumMod val="50000"/>
                  </a:schemeClr>
                </a:solidFill>
                <a:latin typeface="Calibri"/>
                <a:ea typeface="Calibri"/>
                <a:cs typeface="Calibri"/>
                <a:sym typeface="Calibri"/>
              </a:rPr>
              <a:t>h: Rachel Holloway </a:t>
            </a:r>
            <a:endParaRPr sz="3600" dirty="0">
              <a:solidFill>
                <a:schemeClr val="bg1">
                  <a:lumMod val="50000"/>
                </a:schemeClr>
              </a:solidFill>
              <a:latin typeface="Calibri"/>
              <a:ea typeface="Calibri"/>
              <a:cs typeface="Calibri"/>
              <a:sym typeface="Calibri"/>
            </a:endParaRPr>
          </a:p>
        </p:txBody>
      </p:sp>
    </p:spTree>
    <p:extLst>
      <p:ext uri="{BB962C8B-B14F-4D97-AF65-F5344CB8AC3E}">
        <p14:creationId xmlns:p14="http://schemas.microsoft.com/office/powerpoint/2010/main" val="177346647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E13A15-E5E7-4A08-A7CE-205412C699EB}"/>
              </a:ext>
            </a:extLst>
          </p:cNvPr>
          <p:cNvSpPr>
            <a:spLocks noGrp="1"/>
          </p:cNvSpPr>
          <p:nvPr>
            <p:ph type="title"/>
          </p:nvPr>
        </p:nvSpPr>
        <p:spPr>
          <a:xfrm>
            <a:off x="1438221" y="1802023"/>
            <a:ext cx="14580108" cy="2249424"/>
          </a:xfrm>
        </p:spPr>
        <p:txBody>
          <a:bodyPr>
            <a:normAutofit/>
          </a:bodyPr>
          <a:lstStyle/>
          <a:p>
            <a:r>
              <a:rPr lang="en-GB" sz="5600" dirty="0">
                <a:latin typeface="Arial"/>
              </a:rPr>
              <a:t>Global equality </a:t>
            </a:r>
          </a:p>
        </p:txBody>
      </p:sp>
      <p:pic>
        <p:nvPicPr>
          <p:cNvPr id="3" name="Picture 2">
            <a:extLst>
              <a:ext uri="{FF2B5EF4-FFF2-40B4-BE49-F238E27FC236}">
                <a16:creationId xmlns:a16="http://schemas.microsoft.com/office/drawing/2014/main" id="{942E2ED2-FDE4-549F-8A1D-D5BBA0FF37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589" y="3049239"/>
            <a:ext cx="5850980" cy="6005055"/>
          </a:xfrm>
          <a:prstGeom prst="rect">
            <a:avLst/>
          </a:prstGeom>
        </p:spPr>
      </p:pic>
      <p:pic>
        <p:nvPicPr>
          <p:cNvPr id="5" name="Picture 4">
            <a:extLst>
              <a:ext uri="{FF2B5EF4-FFF2-40B4-BE49-F238E27FC236}">
                <a16:creationId xmlns:a16="http://schemas.microsoft.com/office/drawing/2014/main" id="{F1351F23-ED42-28FD-7A63-15F3C7C7B1A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923158" y="2837835"/>
            <a:ext cx="7364842" cy="6005055"/>
          </a:xfrm>
          <a:prstGeom prst="rect">
            <a:avLst/>
          </a:prstGeom>
        </p:spPr>
      </p:pic>
      <p:pic>
        <p:nvPicPr>
          <p:cNvPr id="2" name="Content Placeholder 1">
            <a:extLst>
              <a:ext uri="{FF2B5EF4-FFF2-40B4-BE49-F238E27FC236}">
                <a16:creationId xmlns:a16="http://schemas.microsoft.com/office/drawing/2014/main" id="{2128E959-42E2-5A69-CBAD-469B17EF2FFC}"/>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639460" y="2926735"/>
            <a:ext cx="3200400" cy="3494251"/>
          </a:xfrm>
          <a:prstGeom prst="rect">
            <a:avLst/>
          </a:prstGeom>
          <a:noFill/>
        </p:spPr>
      </p:pic>
      <p:sp>
        <p:nvSpPr>
          <p:cNvPr id="7" name="TextBox 6">
            <a:extLst>
              <a:ext uri="{FF2B5EF4-FFF2-40B4-BE49-F238E27FC236}">
                <a16:creationId xmlns:a16="http://schemas.microsoft.com/office/drawing/2014/main" id="{C93CB8CC-8743-1D56-137E-A01D623E14C8}"/>
              </a:ext>
            </a:extLst>
          </p:cNvPr>
          <p:cNvSpPr txBox="1"/>
          <p:nvPr/>
        </p:nvSpPr>
        <p:spPr>
          <a:xfrm>
            <a:off x="6009569" y="9687169"/>
            <a:ext cx="9144000" cy="369332"/>
          </a:xfrm>
          <a:prstGeom prst="rect">
            <a:avLst/>
          </a:prstGeom>
          <a:noFill/>
        </p:spPr>
        <p:txBody>
          <a:bodyPr wrap="square">
            <a:spAutoFit/>
          </a:bodyPr>
          <a:lstStyle/>
          <a:p>
            <a:r>
              <a:rPr lang="en-GB" sz="1600" dirty="0"/>
              <a:t>Check out progress </a:t>
            </a:r>
            <a:r>
              <a:rPr lang="en-GB" sz="1800" dirty="0">
                <a:hlinkClick r:id="rId6"/>
              </a:rPr>
              <a:t>https://unstats.un.org/sdgs/dataportal</a:t>
            </a:r>
            <a:endParaRPr lang="en-GB" sz="1800" dirty="0"/>
          </a:p>
        </p:txBody>
      </p:sp>
      <p:sp>
        <p:nvSpPr>
          <p:cNvPr id="8" name="TextBox 7">
            <a:extLst>
              <a:ext uri="{FF2B5EF4-FFF2-40B4-BE49-F238E27FC236}">
                <a16:creationId xmlns:a16="http://schemas.microsoft.com/office/drawing/2014/main" id="{23D0FB1A-5CC8-1D2B-7EBA-F1A2CF957686}"/>
              </a:ext>
            </a:extLst>
          </p:cNvPr>
          <p:cNvSpPr txBox="1"/>
          <p:nvPr/>
        </p:nvSpPr>
        <p:spPr>
          <a:xfrm>
            <a:off x="527003" y="9190789"/>
            <a:ext cx="9144000" cy="707886"/>
          </a:xfrm>
          <a:prstGeom prst="rect">
            <a:avLst/>
          </a:prstGeom>
          <a:noFill/>
        </p:spPr>
        <p:txBody>
          <a:bodyPr wrap="square">
            <a:spAutoFit/>
          </a:bodyPr>
          <a:lstStyle/>
          <a:p>
            <a:r>
              <a:rPr lang="en-GB" sz="1400" dirty="0"/>
              <a:t>“Women in management roles increased by </a:t>
            </a:r>
            <a:r>
              <a:rPr lang="en-GB" sz="1400" b="1" dirty="0"/>
              <a:t>one percentage point </a:t>
            </a:r>
            <a:r>
              <a:rPr lang="en-GB" sz="1400" dirty="0"/>
              <a:t>to 41% since 2011” </a:t>
            </a:r>
          </a:p>
          <a:p>
            <a:endParaRPr lang="en-GB" sz="1400" dirty="0"/>
          </a:p>
          <a:p>
            <a:r>
              <a:rPr lang="en-GB" sz="1200" dirty="0"/>
              <a:t>The Everyone Economy, The Chartered Management Institute, 2022   </a:t>
            </a:r>
          </a:p>
        </p:txBody>
      </p:sp>
    </p:spTree>
    <p:extLst>
      <p:ext uri="{BB962C8B-B14F-4D97-AF65-F5344CB8AC3E}">
        <p14:creationId xmlns:p14="http://schemas.microsoft.com/office/powerpoint/2010/main" val="2669080946"/>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72237F13-4410-D22D-C2E4-9E6652612AF9}"/>
              </a:ext>
            </a:extLst>
          </p:cNvPr>
          <p:cNvSpPr>
            <a:spLocks noGrp="1"/>
          </p:cNvSpPr>
          <p:nvPr>
            <p:ph type="title"/>
          </p:nvPr>
        </p:nvSpPr>
        <p:spPr>
          <a:xfrm>
            <a:off x="623400" y="2273172"/>
            <a:ext cx="17041200" cy="1145400"/>
          </a:xfrm>
        </p:spPr>
        <p:txBody>
          <a:bodyPr spcFirstLastPara="1" wrap="square" lIns="182850" tIns="182850" rIns="182850" bIns="182850" anchor="t" anchorCtr="0">
            <a:normAutofit/>
          </a:bodyPr>
          <a:lstStyle/>
          <a:p>
            <a:pPr>
              <a:lnSpc>
                <a:spcPct val="90000"/>
              </a:lnSpc>
            </a:pPr>
            <a:r>
              <a:rPr lang="en-US" b="0" i="0" u="none" strike="noStrike" cap="none" dirty="0">
                <a:latin typeface="Arial"/>
                <a:ea typeface="Arial"/>
                <a:cs typeface="Arial"/>
                <a:sym typeface="Arial"/>
              </a:rPr>
              <a:t>Diversity is linked to growth</a:t>
            </a:r>
          </a:p>
        </p:txBody>
      </p:sp>
      <p:sp>
        <p:nvSpPr>
          <p:cNvPr id="6" name="TextBox 5">
            <a:extLst>
              <a:ext uri="{FF2B5EF4-FFF2-40B4-BE49-F238E27FC236}">
                <a16:creationId xmlns:a16="http://schemas.microsoft.com/office/drawing/2014/main" id="{CF821BC6-C34D-8636-8351-0C7CB39F1946}"/>
              </a:ext>
            </a:extLst>
          </p:cNvPr>
          <p:cNvSpPr txBox="1"/>
          <p:nvPr/>
        </p:nvSpPr>
        <p:spPr>
          <a:xfrm>
            <a:off x="919160" y="1701899"/>
            <a:ext cx="16454441" cy="804779"/>
          </a:xfrm>
          <a:prstGeom prst="rect">
            <a:avLst/>
          </a:prstGeom>
          <a:noFill/>
          <a:ln>
            <a:noFill/>
          </a:ln>
        </p:spPr>
        <p:txBody>
          <a:bodyPr spcFirstLastPara="1" wrap="square" lIns="182850" tIns="182850" rIns="182850" bIns="182850" anchor="t" anchorCtr="0">
            <a:normAutofit fontScale="25000" lnSpcReduction="20000"/>
          </a:bodyPr>
          <a:lstStyle/>
          <a:p>
            <a:pPr>
              <a:lnSpc>
                <a:spcPct val="105000"/>
              </a:lnSpc>
              <a:spcAft>
                <a:spcPts val="600"/>
              </a:spcAft>
              <a:buClr>
                <a:schemeClr val="dk2"/>
              </a:buClr>
              <a:buSzPts val="3600"/>
            </a:pPr>
            <a:r>
              <a:rPr lang="en-US" sz="600" b="0" i="0" u="none" strike="noStrike" cap="none">
                <a:solidFill>
                  <a:schemeClr val="dk2"/>
                </a:solidFill>
                <a:latin typeface="Arial"/>
                <a:ea typeface="Arial"/>
                <a:cs typeface="Arial"/>
                <a:sym typeface="Arial"/>
              </a:rPr>
              <a:t>Diversity is part of recruiting top talent</a:t>
            </a:r>
          </a:p>
          <a:p>
            <a:pPr>
              <a:lnSpc>
                <a:spcPct val="105000"/>
              </a:lnSpc>
              <a:spcAft>
                <a:spcPts val="600"/>
              </a:spcAft>
              <a:buClr>
                <a:schemeClr val="dk2"/>
              </a:buClr>
              <a:buSzPts val="3600"/>
            </a:pPr>
            <a:endParaRPr lang="en-US" sz="600" b="0" i="0" u="none" strike="noStrike" cap="none">
              <a:solidFill>
                <a:schemeClr val="dk2"/>
              </a:solidFill>
              <a:latin typeface="Arial"/>
              <a:ea typeface="Arial"/>
              <a:cs typeface="Arial"/>
              <a:sym typeface="Arial"/>
            </a:endParaRPr>
          </a:p>
          <a:p>
            <a:pPr>
              <a:lnSpc>
                <a:spcPct val="105000"/>
              </a:lnSpc>
              <a:spcAft>
                <a:spcPts val="600"/>
              </a:spcAft>
              <a:buClr>
                <a:schemeClr val="dk2"/>
              </a:buClr>
              <a:buSzPts val="3600"/>
            </a:pPr>
            <a:endParaRPr lang="en-US" sz="600" b="0" i="0" u="none" strike="noStrike" cap="none">
              <a:solidFill>
                <a:schemeClr val="dk2"/>
              </a:solidFill>
              <a:latin typeface="Arial"/>
              <a:ea typeface="Arial"/>
              <a:cs typeface="Arial"/>
              <a:sym typeface="Arial"/>
            </a:endParaRPr>
          </a:p>
          <a:p>
            <a:pPr>
              <a:lnSpc>
                <a:spcPct val="105000"/>
              </a:lnSpc>
              <a:spcAft>
                <a:spcPts val="600"/>
              </a:spcAft>
              <a:buClr>
                <a:schemeClr val="dk2"/>
              </a:buClr>
              <a:buSzPts val="3600"/>
            </a:pPr>
            <a:endParaRPr lang="en-US" sz="600" b="0" i="0" u="none" strike="noStrike" cap="none">
              <a:solidFill>
                <a:schemeClr val="dk2"/>
              </a:solidFill>
              <a:latin typeface="Arial"/>
              <a:ea typeface="Arial"/>
              <a:cs typeface="Arial"/>
              <a:sym typeface="Arial"/>
            </a:endParaRPr>
          </a:p>
          <a:p>
            <a:pPr>
              <a:lnSpc>
                <a:spcPct val="105000"/>
              </a:lnSpc>
              <a:spcAft>
                <a:spcPts val="600"/>
              </a:spcAft>
              <a:buClr>
                <a:schemeClr val="dk2"/>
              </a:buClr>
              <a:buSzPts val="3600"/>
            </a:pPr>
            <a:endParaRPr lang="en-US" sz="600" b="0" i="0" u="none" strike="noStrike" cap="none">
              <a:solidFill>
                <a:schemeClr val="dk2"/>
              </a:solidFill>
              <a:latin typeface="Arial"/>
              <a:ea typeface="Arial"/>
              <a:cs typeface="Arial"/>
              <a:sym typeface="Arial"/>
            </a:endParaRPr>
          </a:p>
          <a:p>
            <a:pPr>
              <a:lnSpc>
                <a:spcPct val="105000"/>
              </a:lnSpc>
              <a:spcAft>
                <a:spcPts val="600"/>
              </a:spcAft>
              <a:buClr>
                <a:schemeClr val="dk2"/>
              </a:buClr>
              <a:buSzPts val="3600"/>
            </a:pPr>
            <a:r>
              <a:rPr lang="en-US" sz="600" b="0" i="0" u="none" strike="noStrike" cap="none">
                <a:solidFill>
                  <a:schemeClr val="dk2"/>
                </a:solidFill>
                <a:latin typeface="Arial"/>
                <a:ea typeface="Arial"/>
                <a:cs typeface="Arial"/>
                <a:sym typeface="Arial"/>
              </a:rPr>
              <a:t>Diversity initiatives help to engage and retain employees</a:t>
            </a:r>
          </a:p>
          <a:p>
            <a:pPr>
              <a:lnSpc>
                <a:spcPct val="105000"/>
              </a:lnSpc>
              <a:spcAft>
                <a:spcPts val="600"/>
              </a:spcAft>
              <a:buClr>
                <a:schemeClr val="dk2"/>
              </a:buClr>
              <a:buSzPts val="3600"/>
            </a:pPr>
            <a:endParaRPr lang="en-US" sz="600" b="0" i="0" u="none" strike="noStrike" cap="none">
              <a:solidFill>
                <a:schemeClr val="dk2"/>
              </a:solidFill>
              <a:latin typeface="Arial"/>
              <a:ea typeface="Arial"/>
              <a:cs typeface="Arial"/>
              <a:sym typeface="Arial"/>
            </a:endParaRPr>
          </a:p>
          <a:p>
            <a:pPr>
              <a:lnSpc>
                <a:spcPct val="105000"/>
              </a:lnSpc>
              <a:spcAft>
                <a:spcPts val="600"/>
              </a:spcAft>
              <a:buClr>
                <a:schemeClr val="dk2"/>
              </a:buClr>
              <a:buSzPts val="3600"/>
            </a:pPr>
            <a:endParaRPr lang="en-US" sz="600" b="0" i="0" u="none" strike="noStrike" cap="none">
              <a:solidFill>
                <a:schemeClr val="dk2"/>
              </a:solidFill>
              <a:latin typeface="Arial"/>
              <a:ea typeface="Arial"/>
              <a:cs typeface="Arial"/>
              <a:sym typeface="Arial"/>
            </a:endParaRPr>
          </a:p>
          <a:p>
            <a:pPr>
              <a:lnSpc>
                <a:spcPct val="105000"/>
              </a:lnSpc>
              <a:spcAft>
                <a:spcPts val="600"/>
              </a:spcAft>
              <a:buClr>
                <a:schemeClr val="dk2"/>
              </a:buClr>
              <a:buSzPts val="3600"/>
            </a:pPr>
            <a:endParaRPr lang="en-US" sz="600" b="0" i="0" u="none" strike="noStrike" cap="none">
              <a:solidFill>
                <a:schemeClr val="dk2"/>
              </a:solidFill>
              <a:latin typeface="Arial"/>
              <a:ea typeface="Arial"/>
              <a:cs typeface="Arial"/>
              <a:sym typeface="Arial"/>
            </a:endParaRPr>
          </a:p>
          <a:p>
            <a:pPr>
              <a:lnSpc>
                <a:spcPct val="105000"/>
              </a:lnSpc>
              <a:spcAft>
                <a:spcPts val="600"/>
              </a:spcAft>
              <a:buClr>
                <a:schemeClr val="dk2"/>
              </a:buClr>
              <a:buSzPts val="3600"/>
            </a:pPr>
            <a:endParaRPr lang="en-US" sz="600" b="0" i="0" u="none" strike="noStrike" cap="none">
              <a:solidFill>
                <a:schemeClr val="dk2"/>
              </a:solidFill>
              <a:latin typeface="Arial"/>
              <a:ea typeface="Arial"/>
              <a:cs typeface="Arial"/>
              <a:sym typeface="Arial"/>
            </a:endParaRPr>
          </a:p>
          <a:p>
            <a:pPr>
              <a:lnSpc>
                <a:spcPct val="105000"/>
              </a:lnSpc>
              <a:spcAft>
                <a:spcPts val="600"/>
              </a:spcAft>
              <a:buClr>
                <a:schemeClr val="dk2"/>
              </a:buClr>
              <a:buSzPts val="3600"/>
            </a:pPr>
            <a:r>
              <a:rPr lang="en-US" sz="600" b="0" i="0" u="none" strike="noStrike" cap="none">
                <a:solidFill>
                  <a:schemeClr val="dk2"/>
                </a:solidFill>
                <a:latin typeface="Arial"/>
                <a:ea typeface="Arial"/>
                <a:cs typeface="Arial"/>
                <a:sym typeface="Arial"/>
              </a:rPr>
              <a:t>Diversity can improve decision making</a:t>
            </a:r>
          </a:p>
          <a:p>
            <a:pPr>
              <a:lnSpc>
                <a:spcPct val="105000"/>
              </a:lnSpc>
              <a:spcAft>
                <a:spcPts val="600"/>
              </a:spcAft>
              <a:buClr>
                <a:schemeClr val="dk2"/>
              </a:buClr>
              <a:buSzPts val="3600"/>
            </a:pPr>
            <a:endParaRPr lang="en-US" sz="600" b="0" i="0" u="none" strike="noStrike" cap="none">
              <a:solidFill>
                <a:schemeClr val="dk2"/>
              </a:solidFill>
              <a:latin typeface="Arial"/>
              <a:ea typeface="Arial"/>
              <a:cs typeface="Arial"/>
              <a:sym typeface="Arial"/>
            </a:endParaRPr>
          </a:p>
          <a:p>
            <a:pPr>
              <a:lnSpc>
                <a:spcPct val="105000"/>
              </a:lnSpc>
              <a:spcAft>
                <a:spcPts val="600"/>
              </a:spcAft>
              <a:buClr>
                <a:schemeClr val="dk2"/>
              </a:buClr>
              <a:buSzPts val="3600"/>
            </a:pPr>
            <a:endParaRPr lang="en-US" sz="600" b="0" i="0" u="none" strike="noStrike" cap="none">
              <a:solidFill>
                <a:schemeClr val="dk2"/>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4BB2CAC4-7024-7463-DBD6-0475D133D717}"/>
              </a:ext>
            </a:extLst>
          </p:cNvPr>
          <p:cNvSpPr>
            <a:spLocks/>
          </p:cNvSpPr>
          <p:nvPr/>
        </p:nvSpPr>
        <p:spPr>
          <a:xfrm>
            <a:off x="917576" y="9598818"/>
            <a:ext cx="10877016" cy="688182"/>
          </a:xfrm>
          <a:prstGeom prst="rect">
            <a:avLst/>
          </a:prstGeom>
          <a:noFill/>
          <a:ln>
            <a:noFill/>
          </a:ln>
        </p:spPr>
        <p:txBody>
          <a:bodyPr spcFirstLastPara="1" vert="horz" wrap="square" lIns="0" tIns="0" rIns="0" bIns="0" rtlCol="0" anchor="ctr" anchorCtr="0">
            <a:normAutofit/>
          </a:bodyPr>
          <a:lstStyle/>
          <a:p>
            <a:pPr marL="457200" indent="-457200">
              <a:lnSpc>
                <a:spcPct val="85000"/>
              </a:lnSpc>
              <a:spcAft>
                <a:spcPts val="600"/>
              </a:spcAft>
              <a:buClr>
                <a:schemeClr val="dk2"/>
              </a:buClr>
              <a:buSzPts val="3600"/>
            </a:pPr>
            <a:fld id="{D57F1E4F-1CFF-5643-939E-217C01CDF565}" type="slidenum">
              <a:rPr lang="en-US" sz="1200" b="0" i="0" u="none" strike="noStrike" cap="none" dirty="0">
                <a:solidFill>
                  <a:schemeClr val="bg2"/>
                </a:solidFill>
                <a:latin typeface="+mj-lt"/>
                <a:ea typeface="Arial"/>
                <a:cs typeface="Arial"/>
                <a:sym typeface="Arial"/>
              </a:rPr>
              <a:pPr marL="457200" indent="-457200">
                <a:lnSpc>
                  <a:spcPct val="85000"/>
                </a:lnSpc>
                <a:spcAft>
                  <a:spcPts val="600"/>
                </a:spcAft>
                <a:buClr>
                  <a:schemeClr val="dk2"/>
                </a:buClr>
                <a:buSzPts val="3600"/>
              </a:pPr>
              <a:t>11</a:t>
            </a:fld>
            <a:endParaRPr lang="en-US" sz="1200" b="0" i="0" u="none" strike="noStrike" cap="none" dirty="0">
              <a:solidFill>
                <a:schemeClr val="bg2"/>
              </a:solidFill>
              <a:latin typeface="+mj-lt"/>
              <a:ea typeface="Arial"/>
              <a:cs typeface="Arial"/>
              <a:sym typeface="Arial"/>
            </a:endParaRPr>
          </a:p>
        </p:txBody>
      </p:sp>
      <p:sp>
        <p:nvSpPr>
          <p:cNvPr id="2" name="Footer Placeholder 1">
            <a:extLst>
              <a:ext uri="{FF2B5EF4-FFF2-40B4-BE49-F238E27FC236}">
                <a16:creationId xmlns:a16="http://schemas.microsoft.com/office/drawing/2014/main" id="{0D1F295A-B36E-1C97-9353-58F4ECC14744}"/>
              </a:ext>
            </a:extLst>
          </p:cNvPr>
          <p:cNvSpPr>
            <a:spLocks/>
          </p:cNvSpPr>
          <p:nvPr/>
        </p:nvSpPr>
        <p:spPr/>
        <p:txBody>
          <a:bodyPr/>
          <a:lstStyle/>
          <a:p>
            <a:endParaRPr lang="en-US"/>
          </a:p>
        </p:txBody>
      </p:sp>
      <p:sp>
        <p:nvSpPr>
          <p:cNvPr id="21" name="Slide Number Placeholder 4" hidden="1">
            <a:extLst>
              <a:ext uri="{FF2B5EF4-FFF2-40B4-BE49-F238E27FC236}">
                <a16:creationId xmlns:a16="http://schemas.microsoft.com/office/drawing/2014/main" id="{98D75947-F27E-7737-CC55-0B9F39B7F434}"/>
              </a:ext>
            </a:extLst>
          </p:cNvPr>
          <p:cNvSpPr>
            <a:spLocks noGrp="1"/>
          </p:cNvSpPr>
          <p:nvPr>
            <p:ph type="sldNum" sz="quarter" idx="4294967295"/>
          </p:nvPr>
        </p:nvSpPr>
        <p:spPr>
          <a:xfrm>
            <a:off x="16944916" y="9326434"/>
            <a:ext cx="1097400" cy="787200"/>
          </a:xfrm>
        </p:spPr>
        <p:txBody>
          <a:bodyPr/>
          <a:lstStyle/>
          <a:p>
            <a:pPr>
              <a:spcAft>
                <a:spcPts val="600"/>
              </a:spcAft>
            </a:pPr>
            <a:fld id="{D57F1E4F-1CFF-5643-939E-217C01CDF565}" type="slidenum">
              <a:rPr lang="en-US"/>
              <a:pPr>
                <a:spcAft>
                  <a:spcPts val="600"/>
                </a:spcAft>
              </a:pPr>
              <a:t>11</a:t>
            </a:fld>
            <a:endParaRPr lang="en-US"/>
          </a:p>
        </p:txBody>
      </p:sp>
      <p:graphicFrame>
        <p:nvGraphicFramePr>
          <p:cNvPr id="5" name="Content Placeholder 2">
            <a:extLst>
              <a:ext uri="{FF2B5EF4-FFF2-40B4-BE49-F238E27FC236}">
                <a16:creationId xmlns:a16="http://schemas.microsoft.com/office/drawing/2014/main" id="{13A77282-9498-856D-07B8-CCCEE6BE0A01}"/>
              </a:ext>
            </a:extLst>
          </p:cNvPr>
          <p:cNvGraphicFramePr>
            <a:graphicFrameLocks/>
          </p:cNvGraphicFramePr>
          <p:nvPr>
            <p:extLst>
              <p:ext uri="{D42A27DB-BD31-4B8C-83A1-F6EECF244321}">
                <p14:modId xmlns:p14="http://schemas.microsoft.com/office/powerpoint/2010/main" val="3694952223"/>
              </p:ext>
            </p:extLst>
          </p:nvPr>
        </p:nvGraphicFramePr>
        <p:xfrm>
          <a:off x="623400" y="3512914"/>
          <a:ext cx="17041200" cy="6447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7938877"/>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6084BF-FC1D-B506-D70E-3EEFA389278B}"/>
              </a:ext>
            </a:extLst>
          </p:cNvPr>
          <p:cNvSpPr>
            <a:spLocks noGrp="1"/>
          </p:cNvSpPr>
          <p:nvPr>
            <p:ph type="title"/>
          </p:nvPr>
        </p:nvSpPr>
        <p:spPr>
          <a:xfrm>
            <a:off x="623400" y="1882114"/>
            <a:ext cx="17041200" cy="1145400"/>
          </a:xfrm>
        </p:spPr>
        <p:txBody>
          <a:bodyPr wrap="square" anchor="t">
            <a:normAutofit/>
          </a:bodyPr>
          <a:lstStyle/>
          <a:p>
            <a:pPr>
              <a:lnSpc>
                <a:spcPct val="90000"/>
              </a:lnSpc>
            </a:pPr>
            <a:r>
              <a:rPr lang="en-GB" dirty="0"/>
              <a:t>Diversity is part of recruiting top talent</a:t>
            </a:r>
          </a:p>
        </p:txBody>
      </p:sp>
      <p:sp>
        <p:nvSpPr>
          <p:cNvPr id="4" name="Text Placeholder 3">
            <a:extLst>
              <a:ext uri="{FF2B5EF4-FFF2-40B4-BE49-F238E27FC236}">
                <a16:creationId xmlns:a16="http://schemas.microsoft.com/office/drawing/2014/main" id="{28780DCA-CFB5-8FF7-AC59-AF76E9C09922}"/>
              </a:ext>
            </a:extLst>
          </p:cNvPr>
          <p:cNvSpPr>
            <a:spLocks noGrp="1"/>
          </p:cNvSpPr>
          <p:nvPr>
            <p:ph sz="half" idx="1"/>
          </p:nvPr>
        </p:nvSpPr>
        <p:spPr>
          <a:xfrm>
            <a:off x="1257300" y="2738438"/>
            <a:ext cx="7772400" cy="6527007"/>
          </a:xfrm>
        </p:spPr>
        <p:txBody>
          <a:bodyPr wrap="square" anchor="t">
            <a:normAutofit/>
          </a:bodyPr>
          <a:lstStyle/>
          <a:p>
            <a:pPr marL="0" indent="0">
              <a:lnSpc>
                <a:spcPct val="105000"/>
              </a:lnSpc>
              <a:spcAft>
                <a:spcPts val="600"/>
              </a:spcAft>
              <a:buNone/>
            </a:pPr>
            <a:r>
              <a:rPr lang="en-US" sz="2300" dirty="0"/>
              <a:t>“Diversity in leadership ranks is proven to have a strategic advantage</a:t>
            </a:r>
            <a:r>
              <a:rPr lang="en-GB" sz="2300" dirty="0"/>
              <a:t>. </a:t>
            </a:r>
            <a:r>
              <a:rPr lang="en-US" sz="2300" dirty="0"/>
              <a:t>It’s important not only to hire and promote female leaders but to encourage their development early and to help them gain as much business experience and knowledge as they can in roles that may still be male-dominated.</a:t>
            </a:r>
            <a:r>
              <a:rPr lang="en-GB" sz="2300" dirty="0"/>
              <a:t> </a:t>
            </a:r>
            <a:br>
              <a:rPr lang="en-GB" sz="2300" dirty="0"/>
            </a:br>
            <a:r>
              <a:rPr lang="en-US" sz="2300" dirty="0"/>
              <a:t>Women make that shift from ‘less effective’ to ‘more effective’ sooner than men. </a:t>
            </a:r>
            <a:r>
              <a:rPr lang="en-GB" sz="2300" dirty="0"/>
              <a:t>If </a:t>
            </a:r>
            <a:r>
              <a:rPr lang="en-US" sz="2300" dirty="0"/>
              <a:t>we start building more diverse teams and organizations now, businesses will be better for it, and the world will be better for.”</a:t>
            </a:r>
          </a:p>
          <a:p>
            <a:pPr marL="0" indent="0">
              <a:lnSpc>
                <a:spcPct val="105000"/>
              </a:lnSpc>
              <a:spcAft>
                <a:spcPts val="600"/>
              </a:spcAft>
              <a:buNone/>
            </a:pPr>
            <a:endParaRPr lang="en-US" sz="2300" dirty="0"/>
          </a:p>
          <a:p>
            <a:pPr marL="0" indent="0">
              <a:lnSpc>
                <a:spcPct val="105000"/>
              </a:lnSpc>
              <a:spcAft>
                <a:spcPts val="600"/>
              </a:spcAft>
              <a:buNone/>
            </a:pPr>
            <a:r>
              <a:rPr lang="en-GB" sz="2300" dirty="0"/>
              <a:t>Cindy Adams, Chief Learning Officer, Leadership Circle</a:t>
            </a:r>
            <a:endParaRPr lang="en-GB" sz="2300" dirty="0">
              <a:hlinkClick r:id="rId3"/>
            </a:endParaRPr>
          </a:p>
          <a:p>
            <a:pPr marL="0" indent="0">
              <a:lnSpc>
                <a:spcPct val="105000"/>
              </a:lnSpc>
              <a:spcAft>
                <a:spcPts val="600"/>
              </a:spcAft>
              <a:buNone/>
            </a:pPr>
            <a:r>
              <a:rPr lang="en-GB" sz="2300" dirty="0">
                <a:hlinkClick r:id="rId3"/>
              </a:rPr>
              <a:t>https://leadershipcircle.com/wp-content/uploads/2022/03/Research-on-Female-and-Male-Leaders-White-Paper-2022-03-17.pdf</a:t>
            </a:r>
            <a:endParaRPr lang="en-GB" sz="2300" dirty="0"/>
          </a:p>
          <a:p>
            <a:pPr marL="0" indent="0">
              <a:lnSpc>
                <a:spcPct val="105000"/>
              </a:lnSpc>
              <a:spcAft>
                <a:spcPts val="600"/>
              </a:spcAft>
              <a:buNone/>
            </a:pPr>
            <a:endParaRPr lang="en-GB" sz="2300" dirty="0"/>
          </a:p>
        </p:txBody>
      </p:sp>
      <p:pic>
        <p:nvPicPr>
          <p:cNvPr id="7" name="Picture 6" descr="Colourful carved figures of humans">
            <a:extLst>
              <a:ext uri="{FF2B5EF4-FFF2-40B4-BE49-F238E27FC236}">
                <a16:creationId xmlns:a16="http://schemas.microsoft.com/office/drawing/2014/main" id="{D0F46723-742B-AA23-9E23-0D3C27E6FCBF}"/>
              </a:ext>
            </a:extLst>
          </p:cNvPr>
          <p:cNvPicPr>
            <a:picLocks noChangeAspect="1"/>
          </p:cNvPicPr>
          <p:nvPr/>
        </p:nvPicPr>
        <p:blipFill rotWithShape="1">
          <a:blip r:embed="rId4"/>
          <a:srcRect l="7694" r="7462" b="1"/>
          <a:stretch/>
        </p:blipFill>
        <p:spPr>
          <a:xfrm>
            <a:off x="10526100" y="2845872"/>
            <a:ext cx="7772400" cy="6527007"/>
          </a:xfrm>
          <a:prstGeom prst="rect">
            <a:avLst/>
          </a:prstGeom>
          <a:noFill/>
        </p:spPr>
      </p:pic>
      <p:sp>
        <p:nvSpPr>
          <p:cNvPr id="3" name="Slide Number Placeholder 2">
            <a:extLst>
              <a:ext uri="{FF2B5EF4-FFF2-40B4-BE49-F238E27FC236}">
                <a16:creationId xmlns:a16="http://schemas.microsoft.com/office/drawing/2014/main" id="{E9FD7CE7-2990-924F-02CF-3012ADE21D57}"/>
              </a:ext>
            </a:extLst>
          </p:cNvPr>
          <p:cNvSpPr>
            <a:spLocks noGrp="1"/>
          </p:cNvSpPr>
          <p:nvPr>
            <p:ph type="sldNum" sz="quarter" idx="12"/>
          </p:nvPr>
        </p:nvSpPr>
        <p:spPr>
          <a:xfrm>
            <a:off x="16944916" y="9326434"/>
            <a:ext cx="1097400" cy="787200"/>
          </a:xfrm>
        </p:spPr>
        <p:txBody>
          <a:bodyPr wrap="square" anchor="ctr">
            <a:normAutofit/>
          </a:bodyPr>
          <a:lstStyle/>
          <a:p>
            <a:pPr>
              <a:spcAft>
                <a:spcPts val="600"/>
              </a:spcAft>
            </a:pPr>
            <a:fld id="{8FE79932-7440-5840-A8ED-AE8A4A7CAAC6}" type="slidenum">
              <a:rPr lang="en-GB" smtClean="0"/>
              <a:pPr>
                <a:spcAft>
                  <a:spcPts val="600"/>
                </a:spcAft>
              </a:pPr>
              <a:t>12</a:t>
            </a:fld>
            <a:endParaRPr lang="en-GB"/>
          </a:p>
        </p:txBody>
      </p:sp>
    </p:spTree>
    <p:extLst>
      <p:ext uri="{BB962C8B-B14F-4D97-AF65-F5344CB8AC3E}">
        <p14:creationId xmlns:p14="http://schemas.microsoft.com/office/powerpoint/2010/main" val="2717847557"/>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84F0D-C42B-866C-5D6B-383EB407E78B}"/>
              </a:ext>
            </a:extLst>
          </p:cNvPr>
          <p:cNvSpPr>
            <a:spLocks noGrp="1"/>
          </p:cNvSpPr>
          <p:nvPr>
            <p:ph type="title"/>
          </p:nvPr>
        </p:nvSpPr>
        <p:spPr/>
        <p:txBody>
          <a:bodyPr/>
          <a:lstStyle/>
          <a:p>
            <a:r>
              <a:rPr lang="en-GB" dirty="0"/>
              <a:t>Gender Equality Report 2024 </a:t>
            </a:r>
          </a:p>
        </p:txBody>
      </p:sp>
      <p:pic>
        <p:nvPicPr>
          <p:cNvPr id="9" name="Content Placeholder 8">
            <a:extLst>
              <a:ext uri="{FF2B5EF4-FFF2-40B4-BE49-F238E27FC236}">
                <a16:creationId xmlns:a16="http://schemas.microsoft.com/office/drawing/2014/main" id="{058D5C28-DFAD-F9EB-9842-18346B99526F}"/>
              </a:ext>
            </a:extLst>
          </p:cNvPr>
          <p:cNvPicPr>
            <a:picLocks noGrp="1" noChangeAspect="1"/>
          </p:cNvPicPr>
          <p:nvPr>
            <p:ph idx="1"/>
          </p:nvPr>
        </p:nvPicPr>
        <p:blipFill>
          <a:blip r:embed="rId3"/>
          <a:stretch>
            <a:fillRect/>
          </a:stretch>
        </p:blipFill>
        <p:spPr>
          <a:xfrm>
            <a:off x="4673600" y="3766344"/>
            <a:ext cx="8940800" cy="5118100"/>
          </a:xfrm>
        </p:spPr>
      </p:pic>
      <p:sp>
        <p:nvSpPr>
          <p:cNvPr id="13" name="TextBox 12">
            <a:extLst>
              <a:ext uri="{FF2B5EF4-FFF2-40B4-BE49-F238E27FC236}">
                <a16:creationId xmlns:a16="http://schemas.microsoft.com/office/drawing/2014/main" id="{79780236-B1B6-BD14-2DCF-66135471DE0E}"/>
              </a:ext>
            </a:extLst>
          </p:cNvPr>
          <p:cNvSpPr txBox="1"/>
          <p:nvPr/>
        </p:nvSpPr>
        <p:spPr>
          <a:xfrm>
            <a:off x="10680192" y="9100344"/>
            <a:ext cx="6223508" cy="307777"/>
          </a:xfrm>
          <a:prstGeom prst="rect">
            <a:avLst/>
          </a:prstGeom>
          <a:noFill/>
        </p:spPr>
        <p:txBody>
          <a:bodyPr wrap="square">
            <a:spAutoFit/>
          </a:bodyPr>
          <a:lstStyle/>
          <a:p>
            <a:r>
              <a:rPr lang="en-GB" dirty="0">
                <a:hlinkClick r:id="rId4"/>
              </a:rPr>
              <a:t>Deloitte Women @ Work 2024: A Global Outlook</a:t>
            </a:r>
            <a:endParaRPr lang="en-GB" dirty="0"/>
          </a:p>
        </p:txBody>
      </p:sp>
      <p:sp>
        <p:nvSpPr>
          <p:cNvPr id="17" name="TextBox 16">
            <a:extLst>
              <a:ext uri="{FF2B5EF4-FFF2-40B4-BE49-F238E27FC236}">
                <a16:creationId xmlns:a16="http://schemas.microsoft.com/office/drawing/2014/main" id="{C244A515-CBBE-3B4E-8539-CDB01EB18A99}"/>
              </a:ext>
            </a:extLst>
          </p:cNvPr>
          <p:cNvSpPr txBox="1"/>
          <p:nvPr/>
        </p:nvSpPr>
        <p:spPr>
          <a:xfrm>
            <a:off x="4984376" y="9538447"/>
            <a:ext cx="6495689" cy="307777"/>
          </a:xfrm>
          <a:prstGeom prst="rect">
            <a:avLst/>
          </a:prstGeom>
          <a:noFill/>
        </p:spPr>
        <p:txBody>
          <a:bodyPr wrap="none" rtlCol="0">
            <a:spAutoFit/>
          </a:bodyPr>
          <a:lstStyle/>
          <a:p>
            <a:r>
              <a:rPr lang="en-GB" dirty="0"/>
              <a:t>62% of women that work for Gender Equality Leaders plan to stay for 3+ years  </a:t>
            </a:r>
          </a:p>
        </p:txBody>
      </p:sp>
    </p:spTree>
    <p:extLst>
      <p:ext uri="{BB962C8B-B14F-4D97-AF65-F5344CB8AC3E}">
        <p14:creationId xmlns:p14="http://schemas.microsoft.com/office/powerpoint/2010/main" val="1544568196"/>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8822C8-4B62-DE89-E3E5-C667316E0DE5}"/>
              </a:ext>
            </a:extLst>
          </p:cNvPr>
          <p:cNvSpPr>
            <a:spLocks noGrp="1"/>
          </p:cNvSpPr>
          <p:nvPr>
            <p:ph type="title"/>
          </p:nvPr>
        </p:nvSpPr>
        <p:spPr>
          <a:xfrm>
            <a:off x="819342" y="1832300"/>
            <a:ext cx="17041200" cy="1145400"/>
          </a:xfrm>
        </p:spPr>
        <p:txBody>
          <a:bodyPr>
            <a:normAutofit fontScale="90000"/>
          </a:bodyPr>
          <a:lstStyle/>
          <a:p>
            <a:r>
              <a:rPr lang="en-GB" dirty="0"/>
              <a:t>Mind the Gap</a:t>
            </a:r>
          </a:p>
        </p:txBody>
      </p:sp>
      <p:sp>
        <p:nvSpPr>
          <p:cNvPr id="4" name="Content Placeholder 3">
            <a:extLst>
              <a:ext uri="{FF2B5EF4-FFF2-40B4-BE49-F238E27FC236}">
                <a16:creationId xmlns:a16="http://schemas.microsoft.com/office/drawing/2014/main" id="{E4BDCD87-BF3B-5C9F-661D-8F924F56C54D}"/>
              </a:ext>
            </a:extLst>
          </p:cNvPr>
          <p:cNvSpPr>
            <a:spLocks noGrp="1"/>
          </p:cNvSpPr>
          <p:nvPr>
            <p:ph idx="1"/>
          </p:nvPr>
        </p:nvSpPr>
        <p:spPr>
          <a:xfrm>
            <a:off x="910229" y="2827339"/>
            <a:ext cx="16859426" cy="7286295"/>
          </a:xfrm>
        </p:spPr>
        <p:txBody>
          <a:bodyPr>
            <a:normAutofit/>
          </a:bodyPr>
          <a:lstStyle/>
          <a:p>
            <a:pPr>
              <a:spcAft>
                <a:spcPts val="1200"/>
              </a:spcAft>
              <a:buClr>
                <a:srgbClr val="39866D"/>
              </a:buClr>
              <a:buFont typeface="Wingdings" panose="05000000000000000000" pitchFamily="2" charset="2"/>
              <a:buChar char="§"/>
            </a:pPr>
            <a:r>
              <a:rPr lang="en-GB" sz="3200" dirty="0"/>
              <a:t>60% of the developmental feedback men received was linked to specific business outcomes—and therefore actionable—compared to only 40% of feedback women received, also about style: 66% of women received negative feedback on their style, such as “You can sometimes be abrasive,” compared to less than 1% of men.</a:t>
            </a:r>
          </a:p>
          <a:p>
            <a:pPr>
              <a:spcAft>
                <a:spcPts val="1200"/>
              </a:spcAft>
              <a:buClr>
                <a:srgbClr val="39866D"/>
              </a:buClr>
              <a:buFont typeface="Wingdings" panose="05000000000000000000" pitchFamily="2" charset="2"/>
              <a:buChar char="§"/>
            </a:pPr>
            <a:r>
              <a:rPr lang="en-GB" sz="3200" dirty="0"/>
              <a:t>Men apply for jobs when they meet 60% of the hiring criteria, while women wait until they meet 100%.</a:t>
            </a:r>
          </a:p>
          <a:p>
            <a:pPr>
              <a:spcAft>
                <a:spcPts val="1200"/>
              </a:spcAft>
              <a:buClr>
                <a:srgbClr val="39866D"/>
              </a:buClr>
              <a:buFont typeface="Wingdings" panose="05000000000000000000" pitchFamily="2" charset="2"/>
              <a:buChar char="§"/>
            </a:pPr>
            <a:r>
              <a:rPr lang="en-GB" sz="3200" dirty="0"/>
              <a:t>Women are often given less credit for successful outcomes and blamed more for failure.</a:t>
            </a:r>
          </a:p>
        </p:txBody>
      </p:sp>
      <p:sp>
        <p:nvSpPr>
          <p:cNvPr id="2" name="Slide Number Placeholder 1">
            <a:extLst>
              <a:ext uri="{FF2B5EF4-FFF2-40B4-BE49-F238E27FC236}">
                <a16:creationId xmlns:a16="http://schemas.microsoft.com/office/drawing/2014/main" id="{92F32971-83FC-114D-6647-C9EF117A2C9F}"/>
              </a:ext>
            </a:extLst>
          </p:cNvPr>
          <p:cNvSpPr>
            <a:spLocks noGrp="1"/>
          </p:cNvSpPr>
          <p:nvPr>
            <p:ph type="sldNum" sz="quarter" idx="12"/>
          </p:nvPr>
        </p:nvSpPr>
        <p:spPr/>
        <p:txBody>
          <a:bodyPr/>
          <a:lstStyle/>
          <a:p>
            <a:fld id="{8FE79932-7440-5840-A8ED-AE8A4A7CAAC6}" type="slidenum">
              <a:rPr lang="en-GB" smtClean="0"/>
              <a:t>14</a:t>
            </a:fld>
            <a:endParaRPr lang="en-GB"/>
          </a:p>
        </p:txBody>
      </p:sp>
      <p:sp>
        <p:nvSpPr>
          <p:cNvPr id="6" name="TextBox 5">
            <a:extLst>
              <a:ext uri="{FF2B5EF4-FFF2-40B4-BE49-F238E27FC236}">
                <a16:creationId xmlns:a16="http://schemas.microsoft.com/office/drawing/2014/main" id="{83A7A5B2-A610-6196-1F52-8E7C442026EF}"/>
              </a:ext>
            </a:extLst>
          </p:cNvPr>
          <p:cNvSpPr txBox="1"/>
          <p:nvPr/>
        </p:nvSpPr>
        <p:spPr>
          <a:xfrm>
            <a:off x="1001116" y="7732688"/>
            <a:ext cx="17041200" cy="2492990"/>
          </a:xfrm>
          <a:prstGeom prst="rect">
            <a:avLst/>
          </a:prstGeom>
          <a:noFill/>
        </p:spPr>
        <p:txBody>
          <a:bodyPr wrap="square">
            <a:spAutoFit/>
          </a:bodyPr>
          <a:lstStyle/>
          <a:p>
            <a:pPr>
              <a:buClr>
                <a:srgbClr val="39866D"/>
              </a:buClr>
              <a:buFont typeface="Wingdings" panose="05000000000000000000" pitchFamily="2" charset="2"/>
              <a:buChar cha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4A4A4A"/>
                </a:solidFill>
                <a:effectLst/>
                <a:latin typeface="Avenir" panose="02000503020000020003" pitchFamily="2" charset="0"/>
              </a:rPr>
              <a:t>Shelley </a:t>
            </a:r>
            <a:r>
              <a:rPr lang="en-GB" sz="1200" b="0" i="0" u="none" strike="noStrike" dirty="0" err="1">
                <a:solidFill>
                  <a:srgbClr val="4A4A4A"/>
                </a:solidFill>
                <a:effectLst/>
                <a:latin typeface="Avenir" panose="02000503020000020003" pitchFamily="2" charset="0"/>
              </a:rPr>
              <a:t>Correll</a:t>
            </a:r>
            <a:r>
              <a:rPr lang="en-GB" sz="1200" b="0" i="0" u="none" strike="noStrike" dirty="0">
                <a:solidFill>
                  <a:srgbClr val="4A4A4A"/>
                </a:solidFill>
                <a:effectLst/>
                <a:latin typeface="Avenir" panose="02000503020000020003" pitchFamily="2" charset="0"/>
              </a:rPr>
              <a:t> and Caroline Simard, “Research: Vague Feedback Is Holding Women Back,” </a:t>
            </a:r>
            <a:r>
              <a:rPr lang="en-GB" sz="1200" b="1" i="1" u="none" strike="noStrike" dirty="0">
                <a:solidFill>
                  <a:srgbClr val="4A4A4A"/>
                </a:solidFill>
                <a:effectLst/>
                <a:latin typeface="Avenir" panose="02000503020000020003" pitchFamily="2" charset="0"/>
              </a:rPr>
              <a:t>Harvard Business Review</a:t>
            </a:r>
            <a:r>
              <a:rPr lang="en-GB" sz="1200" b="0" i="0" u="none" strike="noStrike" dirty="0">
                <a:solidFill>
                  <a:srgbClr val="4A4A4A"/>
                </a:solidFill>
                <a:effectLst/>
                <a:latin typeface="Avenir" panose="02000503020000020003" pitchFamily="2" charset="0"/>
              </a:rPr>
              <a:t>, April 29, 2016, </a:t>
            </a:r>
            <a:r>
              <a:rPr lang="en-GB" sz="1200" b="0" i="0" u="none" strike="noStrike" dirty="0">
                <a:solidFill>
                  <a:srgbClr val="4A4A4A"/>
                </a:solidFill>
                <a:effectLst/>
                <a:latin typeface="Avenir" panose="02000503020000020003" pitchFamily="2" charset="0"/>
                <a:hlinkClick r:id="rId3"/>
              </a:rPr>
              <a:t>https://hbr.org/2016/04/research-vague-feedback-is-holding-women-back</a:t>
            </a:r>
            <a:r>
              <a:rPr lang="en-GB" sz="1200" b="0" i="0" u="none" strike="noStrike" dirty="0">
                <a:solidFill>
                  <a:srgbClr val="4A4A4A"/>
                </a:solidFill>
                <a:effectLst/>
                <a:latin typeface="Avenir" panose="02000503020000020003"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221E1F"/>
              </a:solidFill>
              <a:effectLst/>
              <a:latin typeface="Avenir" panose="02000503020000020003" pitchFamily="2" charset="0"/>
            </a:endParaRP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4A4A4A"/>
                </a:solidFill>
                <a:effectLst/>
                <a:latin typeface="Avenir" panose="02000503020000020003" pitchFamily="2" charset="0"/>
              </a:rPr>
              <a:t>Georges </a:t>
            </a:r>
            <a:r>
              <a:rPr lang="en-GB" sz="1200" b="0" i="0" u="none" strike="noStrike" dirty="0" err="1">
                <a:solidFill>
                  <a:srgbClr val="4A4A4A"/>
                </a:solidFill>
                <a:effectLst/>
                <a:latin typeface="Avenir" panose="02000503020000020003" pitchFamily="2" charset="0"/>
              </a:rPr>
              <a:t>Desvaux</a:t>
            </a:r>
            <a:r>
              <a:rPr lang="en-GB" sz="1200" b="0" i="0" u="none" strike="noStrike" dirty="0">
                <a:solidFill>
                  <a:srgbClr val="4A4A4A"/>
                </a:solidFill>
                <a:effectLst/>
                <a:latin typeface="Avenir" panose="02000503020000020003" pitchFamily="2" charset="0"/>
              </a:rPr>
              <a:t>, Sandrine </a:t>
            </a:r>
            <a:r>
              <a:rPr lang="en-GB" sz="1200" b="0" i="0" u="none" strike="noStrike" dirty="0" err="1">
                <a:solidFill>
                  <a:srgbClr val="4A4A4A"/>
                </a:solidFill>
                <a:effectLst/>
                <a:latin typeface="Avenir" panose="02000503020000020003" pitchFamily="2" charset="0"/>
              </a:rPr>
              <a:t>Devillard-Hoellinger</a:t>
            </a:r>
            <a:r>
              <a:rPr lang="en-GB" sz="1200" b="0" i="0" u="none" strike="noStrike" dirty="0">
                <a:solidFill>
                  <a:srgbClr val="4A4A4A"/>
                </a:solidFill>
                <a:effectLst/>
                <a:latin typeface="Avenir" panose="02000503020000020003" pitchFamily="2" charset="0"/>
              </a:rPr>
              <a:t>, and Mary C. Meaney, “A Business Case for Women,” </a:t>
            </a:r>
            <a:r>
              <a:rPr lang="en-GB" sz="1200" b="1" i="1" u="none" strike="noStrike" dirty="0">
                <a:solidFill>
                  <a:srgbClr val="4A4A4A"/>
                </a:solidFill>
                <a:effectLst/>
                <a:latin typeface="Avenir" panose="02000503020000020003" pitchFamily="2" charset="0"/>
              </a:rPr>
              <a:t>The McKinsey Quarterly</a:t>
            </a:r>
            <a:r>
              <a:rPr lang="en-GB" sz="1200" b="0" i="0" u="none" strike="noStrike" dirty="0">
                <a:solidFill>
                  <a:srgbClr val="4A4A4A"/>
                </a:solidFill>
                <a:effectLst/>
                <a:latin typeface="Avenir" panose="02000503020000020003" pitchFamily="2" charset="0"/>
              </a:rPr>
              <a:t>, September 2008, 4, </a:t>
            </a:r>
            <a:r>
              <a:rPr lang="en-GB" sz="1200" b="0" i="0" u="none" strike="noStrike" dirty="0">
                <a:solidFill>
                  <a:srgbClr val="4A4A4A"/>
                </a:solidFill>
                <a:effectLst/>
                <a:latin typeface="Avenir" panose="02000503020000020003" pitchFamily="2" charset="0"/>
                <a:hlinkClick r:id="rId4"/>
              </a:rPr>
              <a:t>http://www.talentnaardetop.nl/uploaded_files/document/2008_A_business_case_for_women.pdf</a:t>
            </a:r>
            <a:endParaRPr lang="en-GB" sz="1200" b="0" i="0" u="none" strike="noStrike" dirty="0">
              <a:solidFill>
                <a:srgbClr val="4A4A4A"/>
              </a:solidFill>
              <a:effectLst/>
              <a:latin typeface="Avenir"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4A4A4A"/>
              </a:solidFill>
              <a:effectLst/>
              <a:latin typeface="Avenir"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4A4A4A"/>
              </a:solidFill>
              <a:effectLst/>
              <a:latin typeface="Avenir"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4A4A4A"/>
                </a:solidFill>
                <a:effectLst/>
                <a:latin typeface="Avenir" panose="02000503020000020003" pitchFamily="2" charset="0"/>
              </a:rPr>
              <a:t>Madeline E. Heilman and Michelle C. Hayes, “No Credit Where Credit Is Due: Attributional Rationalization of Women’s Success in Male-Female Teams,” </a:t>
            </a:r>
            <a:r>
              <a:rPr lang="en-GB" sz="1200" b="1" i="1" u="none" strike="noStrike" dirty="0">
                <a:solidFill>
                  <a:srgbClr val="4A4A4A"/>
                </a:solidFill>
                <a:effectLst/>
                <a:latin typeface="Avenir" panose="02000503020000020003" pitchFamily="2" charset="0"/>
              </a:rPr>
              <a:t>Journal of Applied Psychology</a:t>
            </a:r>
            <a:r>
              <a:rPr lang="en-GB" sz="1200" b="0" i="0" u="none" strike="noStrike" dirty="0">
                <a:solidFill>
                  <a:srgbClr val="4A4A4A"/>
                </a:solidFill>
                <a:effectLst/>
                <a:latin typeface="Avenir" panose="02000503020000020003" pitchFamily="2" charset="0"/>
              </a:rPr>
              <a:t> 90, no. 5 (2005): 905–26; Michelle C. Hayes and Jason S. Lawrence, “Who’s to Blame? Attributions of Blame in Unsuccessful Mixed-Sex Work Teams,” </a:t>
            </a:r>
            <a:r>
              <a:rPr lang="en-GB" sz="1200" b="1" i="1" u="none" strike="noStrike" dirty="0">
                <a:solidFill>
                  <a:srgbClr val="4A4A4A"/>
                </a:solidFill>
                <a:effectLst/>
                <a:latin typeface="Avenir" panose="02000503020000020003" pitchFamily="2" charset="0"/>
              </a:rPr>
              <a:t>Basic and Applied Social Psychology</a:t>
            </a:r>
            <a:r>
              <a:rPr lang="en-GB" sz="1200" b="0" i="0" u="none" strike="noStrike" dirty="0">
                <a:solidFill>
                  <a:srgbClr val="4A4A4A"/>
                </a:solidFill>
                <a:effectLst/>
                <a:latin typeface="Avenir" panose="02000503020000020003" pitchFamily="2" charset="0"/>
              </a:rPr>
              <a:t> 34, no. 6 (2012): 558–64.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221E1F"/>
              </a:solidFill>
              <a:effectLst/>
              <a:latin typeface="Avenir" panose="02000503020000020003"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4A4A4A"/>
                </a:solidFill>
                <a:effectLst/>
                <a:latin typeface="Avenir" panose="02000503020000020003" pitchFamily="2" charset="0"/>
              </a:rPr>
              <a:t>Kieran Snyder, “The Abrasiveness Trap: High-Achieving Men and Women Are Described Differently in Reviews,” </a:t>
            </a:r>
            <a:r>
              <a:rPr lang="en-GB" sz="1200" b="1" i="1" u="none" strike="noStrike" dirty="0">
                <a:solidFill>
                  <a:srgbClr val="4A4A4A"/>
                </a:solidFill>
                <a:effectLst/>
                <a:latin typeface="Avenir" panose="02000503020000020003" pitchFamily="2" charset="0"/>
              </a:rPr>
              <a:t>Fortune</a:t>
            </a:r>
            <a:r>
              <a:rPr lang="en-GB" sz="1200" b="0" i="0" u="none" strike="noStrike" dirty="0">
                <a:solidFill>
                  <a:srgbClr val="4A4A4A"/>
                </a:solidFill>
                <a:effectLst/>
                <a:latin typeface="Avenir" panose="02000503020000020003" pitchFamily="2" charset="0"/>
              </a:rPr>
              <a:t>, August 26, 2014, </a:t>
            </a:r>
            <a:r>
              <a:rPr lang="en-GB" sz="1200" b="0" i="0" u="none" strike="noStrike" dirty="0">
                <a:solidFill>
                  <a:srgbClr val="4A4A4A"/>
                </a:solidFill>
                <a:effectLst/>
                <a:latin typeface="Avenir" panose="02000503020000020003" pitchFamily="2" charset="0"/>
                <a:hlinkClick r:id="rId5"/>
              </a:rPr>
              <a:t>http://fortune.com/2014/08/26/performance-review-gender-bias/</a:t>
            </a:r>
            <a:r>
              <a:rPr lang="en-GB" sz="1200" b="0" i="0" u="none" strike="noStrike" dirty="0">
                <a:solidFill>
                  <a:srgbClr val="4A4A4A"/>
                </a:solidFill>
                <a:effectLst/>
                <a:latin typeface="Avenir" panose="02000503020000020003"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221E1F"/>
              </a:solidFill>
              <a:effectLst/>
              <a:latin typeface="Avenir" panose="02000503020000020003" pitchFamily="2" charset="0"/>
            </a:endParaRPr>
          </a:p>
          <a:p>
            <a:endParaRPr lang="en-GB" sz="1200" dirty="0"/>
          </a:p>
        </p:txBody>
      </p:sp>
    </p:spTree>
    <p:extLst>
      <p:ext uri="{BB962C8B-B14F-4D97-AF65-F5344CB8AC3E}">
        <p14:creationId xmlns:p14="http://schemas.microsoft.com/office/powerpoint/2010/main" val="10653930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F42DB4-075A-184D-9C6D-9293242D3E62}"/>
              </a:ext>
            </a:extLst>
          </p:cNvPr>
          <p:cNvSpPr txBox="1"/>
          <p:nvPr/>
        </p:nvSpPr>
        <p:spPr>
          <a:xfrm>
            <a:off x="9345478" y="3957792"/>
            <a:ext cx="8696838" cy="5130114"/>
          </a:xfrm>
          <a:prstGeom prst="rect">
            <a:avLst/>
          </a:prstGeom>
        </p:spPr>
        <p:txBody>
          <a:bodyPr vert="horz" lIns="137160" tIns="68580" rIns="137160" bIns="68580" rtlCol="0" anchor="b">
            <a:normAutofit/>
          </a:bodyPr>
          <a:lstStyle/>
          <a:p>
            <a:pPr>
              <a:lnSpc>
                <a:spcPct val="90000"/>
              </a:lnSpc>
              <a:spcBef>
                <a:spcPct val="0"/>
              </a:spcBef>
              <a:spcAft>
                <a:spcPts val="900"/>
              </a:spcAft>
            </a:pPr>
            <a:r>
              <a:rPr lang="en-US" sz="4900" dirty="0">
                <a:latin typeface="Corbel" panose="020B0503020204020204" pitchFamily="34" charset="0"/>
                <a:ea typeface="+mj-ea"/>
                <a:cs typeface="+mj-cs"/>
              </a:rPr>
              <a:t>Value Proposition</a:t>
            </a:r>
            <a:br>
              <a:rPr lang="en-US" sz="9000" dirty="0">
                <a:latin typeface="Corbel" panose="020B0503020204020204" pitchFamily="34" charset="0"/>
                <a:ea typeface="+mj-ea"/>
                <a:cs typeface="+mj-cs"/>
              </a:rPr>
            </a:br>
            <a:endParaRPr lang="en-US" sz="9000" dirty="0">
              <a:latin typeface="Corbel" panose="020B0503020204020204" pitchFamily="34" charset="0"/>
              <a:ea typeface="+mj-ea"/>
              <a:cs typeface="+mj-cs"/>
            </a:endParaRPr>
          </a:p>
          <a:p>
            <a:pPr marL="514350" indent="-514350">
              <a:buClr>
                <a:srgbClr val="408000"/>
              </a:buClr>
              <a:buFont typeface="Wingdings" pitchFamily="2" charset="2"/>
              <a:buChar char="§"/>
            </a:pPr>
            <a:r>
              <a:rPr lang="en-GB" sz="3600" dirty="0">
                <a:solidFill>
                  <a:schemeClr val="tx1"/>
                </a:solidFill>
                <a:latin typeface="Corbel" panose="020B0503020204020204" pitchFamily="34" charset="0"/>
              </a:rPr>
              <a:t>Recognise the value proposition of women in leadership</a:t>
            </a:r>
            <a:br>
              <a:rPr lang="en-GB" sz="3600" dirty="0">
                <a:solidFill>
                  <a:schemeClr val="tx1"/>
                </a:solidFill>
                <a:latin typeface="Corbel" panose="020B0503020204020204" pitchFamily="34" charset="0"/>
              </a:rPr>
            </a:br>
            <a:endParaRPr lang="en-GB" sz="3600" dirty="0">
              <a:solidFill>
                <a:schemeClr val="tx1"/>
              </a:solidFill>
              <a:latin typeface="Corbel" panose="020B0503020204020204" pitchFamily="34" charset="0"/>
            </a:endParaRPr>
          </a:p>
          <a:p>
            <a:pPr>
              <a:lnSpc>
                <a:spcPct val="90000"/>
              </a:lnSpc>
              <a:spcBef>
                <a:spcPct val="0"/>
              </a:spcBef>
              <a:spcAft>
                <a:spcPts val="900"/>
              </a:spcAft>
            </a:pPr>
            <a:endParaRPr lang="en-US" sz="9000" dirty="0">
              <a:latin typeface="Corbel" panose="020B0503020204020204" pitchFamily="34" charset="0"/>
              <a:ea typeface="+mj-ea"/>
              <a:cs typeface="+mj-cs"/>
            </a:endParaRPr>
          </a:p>
        </p:txBody>
      </p:sp>
      <p:pic>
        <p:nvPicPr>
          <p:cNvPr id="2" name="Picture 1">
            <a:extLst>
              <a:ext uri="{FF2B5EF4-FFF2-40B4-BE49-F238E27FC236}">
                <a16:creationId xmlns:a16="http://schemas.microsoft.com/office/drawing/2014/main" id="{EBF39A35-D83B-C844-942E-A86A84E8F64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1797803"/>
            <a:ext cx="9144001" cy="8462075"/>
          </a:xfrm>
          <a:prstGeom prst="rect">
            <a:avLst/>
          </a:prstGeom>
        </p:spPr>
      </p:pic>
      <p:sp>
        <p:nvSpPr>
          <p:cNvPr id="3" name="Slide Number Placeholder 2">
            <a:extLst>
              <a:ext uri="{FF2B5EF4-FFF2-40B4-BE49-F238E27FC236}">
                <a16:creationId xmlns:a16="http://schemas.microsoft.com/office/drawing/2014/main" id="{4A73ECEC-84A2-1048-A21F-805D5A5AD6A7}"/>
              </a:ext>
            </a:extLst>
          </p:cNvPr>
          <p:cNvSpPr>
            <a:spLocks noGrp="1"/>
          </p:cNvSpPr>
          <p:nvPr>
            <p:ph type="sldNum" sz="quarter" idx="12"/>
          </p:nvPr>
        </p:nvSpPr>
        <p:spPr/>
        <p:txBody>
          <a:bodyPr/>
          <a:lstStyle/>
          <a:p>
            <a:fld id="{8FE79932-7440-5840-A8ED-AE8A4A7CAAC6}" type="slidenum">
              <a:rPr lang="en-GB" smtClean="0"/>
              <a:t>15</a:t>
            </a:fld>
            <a:endParaRPr lang="en-GB"/>
          </a:p>
        </p:txBody>
      </p:sp>
    </p:spTree>
    <p:extLst>
      <p:ext uri="{BB962C8B-B14F-4D97-AF65-F5344CB8AC3E}">
        <p14:creationId xmlns:p14="http://schemas.microsoft.com/office/powerpoint/2010/main" val="259490182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mputer on a table&#10;&#10;Description automatically generated with medium confidence">
            <a:extLst>
              <a:ext uri="{FF2B5EF4-FFF2-40B4-BE49-F238E27FC236}">
                <a16:creationId xmlns:a16="http://schemas.microsoft.com/office/drawing/2014/main" id="{685A4311-9DA6-EF49-8804-235971F0563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 b="-3"/>
          <a:stretch/>
        </p:blipFill>
        <p:spPr>
          <a:xfrm>
            <a:off x="4" y="1782305"/>
            <a:ext cx="9143999" cy="8504696"/>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TextBox 1">
            <a:extLst>
              <a:ext uri="{FF2B5EF4-FFF2-40B4-BE49-F238E27FC236}">
                <a16:creationId xmlns:a16="http://schemas.microsoft.com/office/drawing/2014/main" id="{F411AB64-FA5E-234A-B795-F6D5ED7684BC}"/>
              </a:ext>
            </a:extLst>
          </p:cNvPr>
          <p:cNvSpPr txBox="1"/>
          <p:nvPr/>
        </p:nvSpPr>
        <p:spPr>
          <a:xfrm>
            <a:off x="9626602" y="1782304"/>
            <a:ext cx="7937495" cy="8331329"/>
          </a:xfrm>
          <a:prstGeom prst="rect">
            <a:avLst/>
          </a:prstGeom>
        </p:spPr>
        <p:txBody>
          <a:bodyPr vert="horz" lIns="137160" tIns="68580" rIns="137160" bIns="68580" rtlCol="0">
            <a:normAutofit fontScale="92500"/>
          </a:bodyPr>
          <a:lstStyle/>
          <a:p>
            <a:pPr>
              <a:lnSpc>
                <a:spcPct val="90000"/>
              </a:lnSpc>
              <a:spcAft>
                <a:spcPts val="900"/>
              </a:spcAft>
            </a:pPr>
            <a:r>
              <a:rPr lang="en-US" sz="5300" dirty="0">
                <a:latin typeface="Corbel" panose="020B0503020204020204" pitchFamily="34" charset="0"/>
              </a:rPr>
              <a:t>Leadership Value Proposition</a:t>
            </a:r>
          </a:p>
          <a:p>
            <a:pPr>
              <a:lnSpc>
                <a:spcPct val="90000"/>
              </a:lnSpc>
              <a:spcAft>
                <a:spcPts val="900"/>
              </a:spcAft>
            </a:pPr>
            <a:endParaRPr lang="en-US" sz="3600" dirty="0">
              <a:latin typeface="Corbel" panose="020B0503020204020204" pitchFamily="34" charset="0"/>
            </a:endParaRPr>
          </a:p>
          <a:p>
            <a:pPr>
              <a:lnSpc>
                <a:spcPct val="90000"/>
              </a:lnSpc>
              <a:spcAft>
                <a:spcPts val="900"/>
              </a:spcAft>
              <a:buClr>
                <a:schemeClr val="accent6"/>
              </a:buClr>
            </a:pPr>
            <a:r>
              <a:rPr lang="en-US" sz="3600" dirty="0">
                <a:latin typeface="Corbel" panose="020B0503020204020204" pitchFamily="34" charset="0"/>
              </a:rPr>
              <a:t>The value that you bring to your organisation, teams and colleagues, peers and wider stakeholders.</a:t>
            </a:r>
          </a:p>
          <a:p>
            <a:pPr marL="514350" indent="-514350">
              <a:lnSpc>
                <a:spcPct val="90000"/>
              </a:lnSpc>
              <a:spcAft>
                <a:spcPts val="900"/>
              </a:spcAft>
              <a:buClr>
                <a:schemeClr val="accent6"/>
              </a:buClr>
              <a:buFont typeface="Wingdings" pitchFamily="2" charset="2"/>
              <a:buChar char="§"/>
            </a:pPr>
            <a:endParaRPr lang="en-US" sz="3600" dirty="0">
              <a:latin typeface="Corbel" panose="020B0503020204020204" pitchFamily="34" charset="0"/>
            </a:endParaRPr>
          </a:p>
          <a:p>
            <a:pPr>
              <a:lnSpc>
                <a:spcPct val="110000"/>
              </a:lnSpc>
              <a:buClr>
                <a:schemeClr val="accent6"/>
              </a:buClr>
            </a:pPr>
            <a:r>
              <a:rPr lang="en-US" sz="3600" dirty="0">
                <a:latin typeface="Corbel" panose="020B0503020204020204" pitchFamily="34" charset="0"/>
              </a:rPr>
              <a:t>Your VP:</a:t>
            </a:r>
          </a:p>
          <a:p>
            <a:pPr marL="514350" indent="-514350">
              <a:lnSpc>
                <a:spcPct val="110000"/>
              </a:lnSpc>
              <a:buClr>
                <a:srgbClr val="39866D"/>
              </a:buClr>
              <a:buFont typeface="Wingdings" pitchFamily="2" charset="2"/>
              <a:buChar char="§"/>
            </a:pPr>
            <a:r>
              <a:rPr lang="en-US" sz="3600" dirty="0">
                <a:latin typeface="Corbel" panose="020B0503020204020204" pitchFamily="34" charset="0"/>
              </a:rPr>
              <a:t>An aggregation of qualities, characteristics and benefits that delivers a unique value to your stakeholders.</a:t>
            </a:r>
          </a:p>
          <a:p>
            <a:pPr>
              <a:lnSpc>
                <a:spcPct val="110000"/>
              </a:lnSpc>
              <a:spcAft>
                <a:spcPts val="900"/>
              </a:spcAft>
              <a:buClr>
                <a:srgbClr val="39866D"/>
              </a:buClr>
            </a:pPr>
            <a:endParaRPr lang="en-US" sz="3600" dirty="0">
              <a:latin typeface="Corbel" panose="020B0503020204020204" pitchFamily="34" charset="0"/>
            </a:endParaRPr>
          </a:p>
          <a:p>
            <a:pPr marL="514350" indent="-514350">
              <a:lnSpc>
                <a:spcPct val="110000"/>
              </a:lnSpc>
              <a:spcAft>
                <a:spcPts val="900"/>
              </a:spcAft>
              <a:buClr>
                <a:srgbClr val="39866D"/>
              </a:buClr>
              <a:buFont typeface="Wingdings" pitchFamily="2" charset="2"/>
              <a:buChar char="§"/>
            </a:pPr>
            <a:r>
              <a:rPr lang="en-US" sz="3600" dirty="0">
                <a:latin typeface="Corbel" panose="020B0503020204020204" pitchFamily="34" charset="0"/>
              </a:rPr>
              <a:t>A personal code of conduct that is the foundation for your leadership thinking, behaviour and actions.</a:t>
            </a:r>
          </a:p>
          <a:p>
            <a:pPr indent="-342900">
              <a:lnSpc>
                <a:spcPct val="90000"/>
              </a:lnSpc>
              <a:spcAft>
                <a:spcPts val="900"/>
              </a:spcAft>
              <a:buFont typeface="Arial" panose="020B0604020202020204" pitchFamily="34" charset="0"/>
              <a:buChar char="•"/>
            </a:pPr>
            <a:endParaRPr lang="en-US" sz="3000" dirty="0"/>
          </a:p>
        </p:txBody>
      </p:sp>
      <p:sp>
        <p:nvSpPr>
          <p:cNvPr id="3" name="Slide Number Placeholder 2">
            <a:extLst>
              <a:ext uri="{FF2B5EF4-FFF2-40B4-BE49-F238E27FC236}">
                <a16:creationId xmlns:a16="http://schemas.microsoft.com/office/drawing/2014/main" id="{A866B8DE-CE74-5504-2724-20466EC5AC07}"/>
              </a:ext>
            </a:extLst>
          </p:cNvPr>
          <p:cNvSpPr>
            <a:spLocks noGrp="1"/>
          </p:cNvSpPr>
          <p:nvPr>
            <p:ph type="sldNum" sz="quarter" idx="12"/>
          </p:nvPr>
        </p:nvSpPr>
        <p:spPr/>
        <p:txBody>
          <a:bodyPr/>
          <a:lstStyle/>
          <a:p>
            <a:fld id="{8FE79932-7440-5840-A8ED-AE8A4A7CAAC6}" type="slidenum">
              <a:rPr lang="en-GB" smtClean="0"/>
              <a:t>16</a:t>
            </a:fld>
            <a:endParaRPr lang="en-GB"/>
          </a:p>
        </p:txBody>
      </p:sp>
    </p:spTree>
    <p:extLst>
      <p:ext uri="{BB962C8B-B14F-4D97-AF65-F5344CB8AC3E}">
        <p14:creationId xmlns:p14="http://schemas.microsoft.com/office/powerpoint/2010/main" val="4107533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F1F89B-5E8A-1EE3-D454-DE30B555E01E}"/>
              </a:ext>
            </a:extLst>
          </p:cNvPr>
          <p:cNvSpPr>
            <a:spLocks noGrp="1"/>
          </p:cNvSpPr>
          <p:nvPr>
            <p:ph type="title"/>
          </p:nvPr>
        </p:nvSpPr>
        <p:spPr>
          <a:xfrm>
            <a:off x="737700" y="1859798"/>
            <a:ext cx="17041200" cy="1145400"/>
          </a:xfrm>
        </p:spPr>
        <p:txBody>
          <a:bodyPr/>
          <a:lstStyle/>
          <a:p>
            <a:r>
              <a:rPr lang="en-GB" sz="4900">
                <a:latin typeface="Corbel" panose="020B0503020204020204" pitchFamily="34" charset="0"/>
              </a:rPr>
              <a:t>What’s your Value Proposition? </a:t>
            </a:r>
          </a:p>
        </p:txBody>
      </p:sp>
      <p:sp>
        <p:nvSpPr>
          <p:cNvPr id="5" name="Content Placeholder 4">
            <a:extLst>
              <a:ext uri="{FF2B5EF4-FFF2-40B4-BE49-F238E27FC236}">
                <a16:creationId xmlns:a16="http://schemas.microsoft.com/office/drawing/2014/main" id="{7708ADCB-D4B7-06EA-75AC-FF4AD8988A05}"/>
              </a:ext>
            </a:extLst>
          </p:cNvPr>
          <p:cNvSpPr>
            <a:spLocks noGrp="1"/>
          </p:cNvSpPr>
          <p:nvPr>
            <p:ph sz="half" idx="1"/>
          </p:nvPr>
        </p:nvSpPr>
        <p:spPr>
          <a:xfrm>
            <a:off x="1257300" y="2738438"/>
            <a:ext cx="8305154" cy="7375196"/>
          </a:xfrm>
        </p:spPr>
        <p:txBody>
          <a:bodyPr/>
          <a:lstStyle/>
          <a:p>
            <a:pPr marL="508000" lvl="1" indent="0">
              <a:buNone/>
            </a:pPr>
            <a:r>
              <a:rPr lang="en-GB" dirty="0">
                <a:latin typeface="Corbel" panose="020B0503020204020204" pitchFamily="34" charset="0"/>
              </a:rPr>
              <a:t>You may not think you have one, but your presence creates it. Components include</a:t>
            </a:r>
            <a:endParaRPr lang="en-GB" dirty="0">
              <a:effectLst/>
              <a:latin typeface="Corbel" panose="020B0503020204020204" pitchFamily="34" charset="0"/>
            </a:endParaRPr>
          </a:p>
          <a:p>
            <a:pPr lvl="2">
              <a:buClr>
                <a:srgbClr val="39866D"/>
              </a:buClr>
            </a:pPr>
            <a:r>
              <a:rPr lang="en-GB" sz="3600" dirty="0">
                <a:latin typeface="Calibri" panose="020F0502020204030204" pitchFamily="34" charset="0"/>
              </a:rPr>
              <a:t>CV </a:t>
            </a:r>
            <a:endParaRPr lang="en-GB" sz="3600" dirty="0">
              <a:latin typeface="ArialMT"/>
            </a:endParaRPr>
          </a:p>
          <a:p>
            <a:pPr lvl="2">
              <a:buClr>
                <a:srgbClr val="39866D"/>
              </a:buClr>
            </a:pPr>
            <a:r>
              <a:rPr lang="en-GB" sz="3600" dirty="0">
                <a:latin typeface="Calibri" panose="020F0502020204030204" pitchFamily="34" charset="0"/>
              </a:rPr>
              <a:t>LinkedIn Profile </a:t>
            </a:r>
            <a:endParaRPr lang="en-GB" sz="3600" dirty="0">
              <a:latin typeface="ArialMT"/>
            </a:endParaRPr>
          </a:p>
          <a:p>
            <a:pPr lvl="2">
              <a:buClr>
                <a:srgbClr val="39866D"/>
              </a:buClr>
            </a:pPr>
            <a:r>
              <a:rPr lang="en-GB" sz="3600" dirty="0">
                <a:latin typeface="Calibri" panose="020F0502020204030204" pitchFamily="34" charset="0"/>
              </a:rPr>
              <a:t>Cover letter </a:t>
            </a:r>
            <a:endParaRPr lang="en-GB" sz="3600" dirty="0">
              <a:latin typeface="ArialMT"/>
            </a:endParaRPr>
          </a:p>
          <a:p>
            <a:pPr lvl="2">
              <a:buClr>
                <a:srgbClr val="39866D"/>
              </a:buClr>
            </a:pPr>
            <a:r>
              <a:rPr lang="en-GB" sz="3600" dirty="0">
                <a:latin typeface="Calibri" panose="020F0502020204030204" pitchFamily="34" charset="0"/>
              </a:rPr>
              <a:t>Meetings </a:t>
            </a:r>
            <a:endParaRPr lang="en-GB" sz="3600" dirty="0">
              <a:latin typeface="ArialMT"/>
            </a:endParaRPr>
          </a:p>
          <a:p>
            <a:pPr lvl="2">
              <a:buClr>
                <a:srgbClr val="39866D"/>
              </a:buClr>
            </a:pPr>
            <a:r>
              <a:rPr lang="en-GB" sz="3600" dirty="0">
                <a:latin typeface="Calibri" panose="020F0502020204030204" pitchFamily="34" charset="0"/>
              </a:rPr>
              <a:t>Interviews </a:t>
            </a:r>
            <a:endParaRPr lang="en-GB" sz="3600" dirty="0">
              <a:latin typeface="ArialMT"/>
            </a:endParaRPr>
          </a:p>
          <a:p>
            <a:endParaRPr lang="en-GB" dirty="0"/>
          </a:p>
        </p:txBody>
      </p:sp>
      <p:graphicFrame>
        <p:nvGraphicFramePr>
          <p:cNvPr id="8" name="Content Placeholder 7">
            <a:extLst>
              <a:ext uri="{FF2B5EF4-FFF2-40B4-BE49-F238E27FC236}">
                <a16:creationId xmlns:a16="http://schemas.microsoft.com/office/drawing/2014/main" id="{F078A2C5-FD03-F12B-4D90-235731FD5238}"/>
              </a:ext>
            </a:extLst>
          </p:cNvPr>
          <p:cNvGraphicFramePr>
            <a:graphicFrameLocks noGrp="1"/>
          </p:cNvGraphicFramePr>
          <p:nvPr>
            <p:ph sz="half" idx="2"/>
          </p:nvPr>
        </p:nvGraphicFramePr>
        <p:xfrm>
          <a:off x="8493071" y="1859797"/>
          <a:ext cx="9391973" cy="7919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7A7366A0-A259-4594-23F0-68C12753891D}"/>
              </a:ext>
            </a:extLst>
          </p:cNvPr>
          <p:cNvSpPr>
            <a:spLocks noGrp="1"/>
          </p:cNvSpPr>
          <p:nvPr>
            <p:ph type="sldNum" sz="quarter" idx="12"/>
          </p:nvPr>
        </p:nvSpPr>
        <p:spPr/>
        <p:txBody>
          <a:bodyPr/>
          <a:lstStyle/>
          <a:p>
            <a:fld id="{8FE79932-7440-5840-A8ED-AE8A4A7CAAC6}" type="slidenum">
              <a:rPr lang="en-GB" smtClean="0"/>
              <a:t>17</a:t>
            </a:fld>
            <a:endParaRPr lang="en-GB"/>
          </a:p>
        </p:txBody>
      </p:sp>
    </p:spTree>
    <p:extLst>
      <p:ext uri="{BB962C8B-B14F-4D97-AF65-F5344CB8AC3E}">
        <p14:creationId xmlns:p14="http://schemas.microsoft.com/office/powerpoint/2010/main" val="26375996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E8078-3D46-C974-3070-CB2B7095E78F}"/>
              </a:ext>
            </a:extLst>
          </p:cNvPr>
          <p:cNvSpPr>
            <a:spLocks noGrp="1"/>
          </p:cNvSpPr>
          <p:nvPr>
            <p:ph type="title"/>
          </p:nvPr>
        </p:nvSpPr>
        <p:spPr>
          <a:xfrm>
            <a:off x="737700" y="1839219"/>
            <a:ext cx="17041200" cy="1145400"/>
          </a:xfrm>
        </p:spPr>
        <p:txBody>
          <a:bodyPr/>
          <a:lstStyle/>
          <a:p>
            <a:r>
              <a:rPr lang="en-GB" dirty="0"/>
              <a:t>Who are YOU?</a:t>
            </a:r>
          </a:p>
        </p:txBody>
      </p:sp>
      <p:graphicFrame>
        <p:nvGraphicFramePr>
          <p:cNvPr id="6" name="Content Placeholder 5">
            <a:extLst>
              <a:ext uri="{FF2B5EF4-FFF2-40B4-BE49-F238E27FC236}">
                <a16:creationId xmlns:a16="http://schemas.microsoft.com/office/drawing/2014/main" id="{E01B6FB5-4058-0945-CA69-8C226AFD7F6B}"/>
              </a:ext>
            </a:extLst>
          </p:cNvPr>
          <p:cNvGraphicFramePr>
            <a:graphicFrameLocks noGrp="1"/>
          </p:cNvGraphicFramePr>
          <p:nvPr>
            <p:ph sz="half" idx="1"/>
          </p:nvPr>
        </p:nvGraphicFramePr>
        <p:xfrm>
          <a:off x="1257300" y="2738438"/>
          <a:ext cx="7772400" cy="6527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Content Placeholder 6">
            <a:extLst>
              <a:ext uri="{FF2B5EF4-FFF2-40B4-BE49-F238E27FC236}">
                <a16:creationId xmlns:a16="http://schemas.microsoft.com/office/drawing/2014/main" id="{8DFBB80A-B7B9-4812-0A2A-B6FACDD9243F}"/>
              </a:ext>
            </a:extLst>
          </p:cNvPr>
          <p:cNvGraphicFramePr>
            <a:graphicFrameLocks noGrp="1"/>
          </p:cNvGraphicFramePr>
          <p:nvPr>
            <p:ph sz="half" idx="2"/>
          </p:nvPr>
        </p:nvGraphicFramePr>
        <p:xfrm>
          <a:off x="9258300" y="2738438"/>
          <a:ext cx="7772400" cy="652700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Slide Number Placeholder 4">
            <a:extLst>
              <a:ext uri="{FF2B5EF4-FFF2-40B4-BE49-F238E27FC236}">
                <a16:creationId xmlns:a16="http://schemas.microsoft.com/office/drawing/2014/main" id="{8BB9E4FE-2878-4B6A-BB6E-C179E7499B24}"/>
              </a:ext>
            </a:extLst>
          </p:cNvPr>
          <p:cNvSpPr>
            <a:spLocks noGrp="1"/>
          </p:cNvSpPr>
          <p:nvPr>
            <p:ph type="sldNum" sz="quarter" idx="12"/>
          </p:nvPr>
        </p:nvSpPr>
        <p:spPr/>
        <p:txBody>
          <a:bodyPr/>
          <a:lstStyle/>
          <a:p>
            <a:fld id="{8FE79932-7440-5840-A8ED-AE8A4A7CAAC6}" type="slidenum">
              <a:rPr lang="en-GB" smtClean="0"/>
              <a:t>18</a:t>
            </a:fld>
            <a:endParaRPr lang="en-GB"/>
          </a:p>
        </p:txBody>
      </p:sp>
      <p:sp>
        <p:nvSpPr>
          <p:cNvPr id="3" name="TextBox 2">
            <a:extLst>
              <a:ext uri="{FF2B5EF4-FFF2-40B4-BE49-F238E27FC236}">
                <a16:creationId xmlns:a16="http://schemas.microsoft.com/office/drawing/2014/main" id="{115CC193-890B-9C9E-4935-878D98BFD951}"/>
              </a:ext>
            </a:extLst>
          </p:cNvPr>
          <p:cNvSpPr txBox="1"/>
          <p:nvPr/>
        </p:nvSpPr>
        <p:spPr>
          <a:xfrm>
            <a:off x="4329258" y="9518333"/>
            <a:ext cx="9858083" cy="923330"/>
          </a:xfrm>
          <a:prstGeom prst="rect">
            <a:avLst/>
          </a:prstGeom>
          <a:noFill/>
        </p:spPr>
        <p:txBody>
          <a:bodyPr wrap="square" rtlCol="0">
            <a:spAutoFit/>
          </a:bodyPr>
          <a:lstStyle/>
          <a:p>
            <a:r>
              <a:rPr lang="en-GB" sz="1800" dirty="0"/>
              <a:t>‘Great step to prepare for Powerful Career Conversations’ </a:t>
            </a:r>
            <a:r>
              <a:rPr lang="en-GB" sz="1800" dirty="0">
                <a:hlinkClick r:id="rId13"/>
              </a:rPr>
              <a:t>https://www.linkedin.com/pulse/how-well-prepared-career-conversation-your-manager-oglethorpe/</a:t>
            </a:r>
            <a:endParaRPr lang="en-GB" sz="1800" dirty="0"/>
          </a:p>
          <a:p>
            <a:r>
              <a:rPr lang="en-GB" sz="1800" dirty="0"/>
              <a:t> </a:t>
            </a:r>
          </a:p>
        </p:txBody>
      </p:sp>
    </p:spTree>
    <p:extLst>
      <p:ext uri="{BB962C8B-B14F-4D97-AF65-F5344CB8AC3E}">
        <p14:creationId xmlns:p14="http://schemas.microsoft.com/office/powerpoint/2010/main" val="15054549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8E5E951A-F141-1249-AB82-F3705587BAC3}"/>
              </a:ext>
            </a:extLst>
          </p:cNvPr>
          <p:cNvGraphicFramePr/>
          <p:nvPr>
            <p:extLst>
              <p:ext uri="{D42A27DB-BD31-4B8C-83A1-F6EECF244321}">
                <p14:modId xmlns:p14="http://schemas.microsoft.com/office/powerpoint/2010/main" val="2711329611"/>
              </p:ext>
            </p:extLst>
          </p:nvPr>
        </p:nvGraphicFramePr>
        <p:xfrm>
          <a:off x="5455403" y="1906292"/>
          <a:ext cx="12673573" cy="8261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F5A4C106-AA29-3A4F-A0BD-13D462908D4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1756934"/>
            <a:ext cx="6137329" cy="8537572"/>
          </a:xfrm>
          <a:prstGeom prst="rect">
            <a:avLst/>
          </a:prstGeom>
        </p:spPr>
      </p:pic>
      <p:sp>
        <p:nvSpPr>
          <p:cNvPr id="4" name="Slide Number Placeholder 3">
            <a:extLst>
              <a:ext uri="{FF2B5EF4-FFF2-40B4-BE49-F238E27FC236}">
                <a16:creationId xmlns:a16="http://schemas.microsoft.com/office/drawing/2014/main" id="{4D68E7A1-E5C6-342E-7323-E937038E1938}"/>
              </a:ext>
            </a:extLst>
          </p:cNvPr>
          <p:cNvSpPr>
            <a:spLocks noGrp="1"/>
          </p:cNvSpPr>
          <p:nvPr>
            <p:ph type="sldNum" sz="quarter" idx="12"/>
          </p:nvPr>
        </p:nvSpPr>
        <p:spPr/>
        <p:txBody>
          <a:bodyPr/>
          <a:lstStyle/>
          <a:p>
            <a:fld id="{8FE79932-7440-5840-A8ED-AE8A4A7CAAC6}" type="slidenum">
              <a:rPr lang="en-GB" smtClean="0"/>
              <a:t>19</a:t>
            </a:fld>
            <a:endParaRPr lang="en-GB"/>
          </a:p>
        </p:txBody>
      </p:sp>
    </p:spTree>
    <p:extLst>
      <p:ext uri="{BB962C8B-B14F-4D97-AF65-F5344CB8AC3E}">
        <p14:creationId xmlns:p14="http://schemas.microsoft.com/office/powerpoint/2010/main" val="380312810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B575BE-6E09-4ABA-B628-D93F9BBFBE80}"/>
              </a:ext>
            </a:extLst>
          </p:cNvPr>
          <p:cNvSpPr txBox="1"/>
          <p:nvPr/>
        </p:nvSpPr>
        <p:spPr>
          <a:xfrm>
            <a:off x="623400" y="2273172"/>
            <a:ext cx="17041200" cy="1145400"/>
          </a:xfrm>
          <a:prstGeom prst="rect">
            <a:avLst/>
          </a:prstGeom>
          <a:noFill/>
          <a:ln>
            <a:noFill/>
          </a:ln>
        </p:spPr>
        <p:txBody>
          <a:bodyPr spcFirstLastPara="1" wrap="square" lIns="182850" tIns="182850" rIns="182850" bIns="182850" rtlCol="0" anchor="t" anchorCtr="0">
            <a:normAutofit/>
          </a:bodyPr>
          <a:lstStyle/>
          <a:p>
            <a:pPr>
              <a:lnSpc>
                <a:spcPct val="90000"/>
              </a:lnSpc>
              <a:spcAft>
                <a:spcPts val="600"/>
              </a:spcAft>
              <a:buClr>
                <a:schemeClr val="dk1"/>
              </a:buClr>
              <a:buSzPts val="5600"/>
            </a:pPr>
            <a:r>
              <a:rPr lang="en-US" sz="4800" b="0" i="0" u="none" strike="noStrike" kern="100" cap="none" spc="90">
                <a:solidFill>
                  <a:schemeClr val="dk1"/>
                </a:solidFill>
                <a:latin typeface="Arial"/>
                <a:ea typeface="Arial"/>
                <a:cs typeface="Arial"/>
                <a:sym typeface="Arial"/>
              </a:rPr>
              <a:t>Approach</a:t>
            </a:r>
          </a:p>
        </p:txBody>
      </p:sp>
      <p:pic>
        <p:nvPicPr>
          <p:cNvPr id="13" name="Picture 11" descr="White arrows painted on the asphalt">
            <a:extLst>
              <a:ext uri="{FF2B5EF4-FFF2-40B4-BE49-F238E27FC236}">
                <a16:creationId xmlns:a16="http://schemas.microsoft.com/office/drawing/2014/main" id="{F5C5E9D8-5257-9EEA-593A-A5E49486AEC0}"/>
              </a:ext>
            </a:extLst>
          </p:cNvPr>
          <p:cNvPicPr>
            <a:picLocks noChangeAspect="1"/>
          </p:cNvPicPr>
          <p:nvPr/>
        </p:nvPicPr>
        <p:blipFill rotWithShape="1">
          <a:blip r:embed="rId3" cstate="print">
            <a:alphaModFix amt="39000"/>
            <a:extLst>
              <a:ext uri="{28A0092B-C50C-407E-A947-70E740481C1C}">
                <a14:useLocalDpi xmlns:a14="http://schemas.microsoft.com/office/drawing/2010/main"/>
              </a:ext>
            </a:extLst>
          </a:blip>
          <a:srcRect/>
          <a:stretch/>
        </p:blipFill>
        <p:spPr>
          <a:xfrm>
            <a:off x="623400" y="3512914"/>
            <a:ext cx="17041200" cy="5624835"/>
          </a:xfrm>
          <a:prstGeom prst="rect">
            <a:avLst/>
          </a:prstGeom>
          <a:noFill/>
        </p:spPr>
      </p:pic>
      <p:sp>
        <p:nvSpPr>
          <p:cNvPr id="4" name="TextBox 3">
            <a:extLst>
              <a:ext uri="{FF2B5EF4-FFF2-40B4-BE49-F238E27FC236}">
                <a16:creationId xmlns:a16="http://schemas.microsoft.com/office/drawing/2014/main" id="{F514DAAF-A9DD-00AB-97C6-1CC574D2DEE3}"/>
              </a:ext>
            </a:extLst>
          </p:cNvPr>
          <p:cNvSpPr txBox="1"/>
          <p:nvPr/>
        </p:nvSpPr>
        <p:spPr>
          <a:xfrm>
            <a:off x="1851102" y="4669329"/>
            <a:ext cx="9456234" cy="2630848"/>
          </a:xfrm>
          <a:prstGeom prst="rect">
            <a:avLst/>
          </a:prstGeom>
          <a:noFill/>
        </p:spPr>
        <p:txBody>
          <a:bodyPr wrap="square">
            <a:spAutoFit/>
          </a:bodyPr>
          <a:lstStyle/>
          <a:p>
            <a:pPr>
              <a:lnSpc>
                <a:spcPct val="105000"/>
              </a:lnSpc>
              <a:spcAft>
                <a:spcPts val="600"/>
              </a:spcAft>
              <a:buClr>
                <a:schemeClr val="dk2"/>
              </a:buClr>
              <a:buSzPts val="3600"/>
            </a:pPr>
            <a:r>
              <a:rPr lang="en-US" sz="2800" b="0" i="0" u="none" strike="noStrike" cap="none" dirty="0">
                <a:solidFill>
                  <a:schemeClr val="dk2"/>
                </a:solidFill>
                <a:latin typeface="Arial"/>
                <a:ea typeface="Arial"/>
                <a:cs typeface="Arial"/>
                <a:sym typeface="Arial"/>
              </a:rPr>
              <a:t>Respect</a:t>
            </a:r>
          </a:p>
          <a:p>
            <a:pPr>
              <a:lnSpc>
                <a:spcPct val="105000"/>
              </a:lnSpc>
              <a:spcAft>
                <a:spcPts val="600"/>
              </a:spcAft>
              <a:buClr>
                <a:schemeClr val="dk2"/>
              </a:buClr>
              <a:buSzPts val="3600"/>
            </a:pPr>
            <a:r>
              <a:rPr lang="en-US" sz="2800" b="0" i="0" u="none" strike="noStrike" cap="none" dirty="0">
                <a:solidFill>
                  <a:schemeClr val="dk2"/>
                </a:solidFill>
                <a:latin typeface="Arial"/>
                <a:ea typeface="Arial"/>
                <a:cs typeface="Arial"/>
                <a:sym typeface="Arial"/>
              </a:rPr>
              <a:t>Share experiences and challenges</a:t>
            </a:r>
          </a:p>
          <a:p>
            <a:pPr>
              <a:lnSpc>
                <a:spcPct val="105000"/>
              </a:lnSpc>
              <a:spcAft>
                <a:spcPts val="600"/>
              </a:spcAft>
              <a:buClr>
                <a:schemeClr val="dk2"/>
              </a:buClr>
              <a:buSzPts val="3600"/>
            </a:pPr>
            <a:r>
              <a:rPr lang="en-US" sz="2800" b="0" i="0" u="none" strike="noStrike" cap="none" dirty="0">
                <a:solidFill>
                  <a:schemeClr val="dk2"/>
                </a:solidFill>
                <a:latin typeface="Arial"/>
                <a:ea typeface="Arial"/>
                <a:cs typeface="Arial"/>
                <a:sym typeface="Arial"/>
              </a:rPr>
              <a:t>Interactive approach</a:t>
            </a:r>
          </a:p>
          <a:p>
            <a:pPr>
              <a:lnSpc>
                <a:spcPct val="105000"/>
              </a:lnSpc>
              <a:spcAft>
                <a:spcPts val="600"/>
              </a:spcAft>
              <a:buClr>
                <a:schemeClr val="dk2"/>
              </a:buClr>
              <a:buSzPts val="3600"/>
            </a:pPr>
            <a:r>
              <a:rPr lang="en-US" sz="2800" b="0" i="0" u="none" strike="noStrike" cap="none" dirty="0">
                <a:solidFill>
                  <a:schemeClr val="dk2"/>
                </a:solidFill>
                <a:latin typeface="Arial"/>
                <a:ea typeface="Arial"/>
                <a:cs typeface="Arial"/>
                <a:sym typeface="Arial"/>
              </a:rPr>
              <a:t>Ask questions /comment at any point</a:t>
            </a:r>
          </a:p>
          <a:p>
            <a:pPr>
              <a:lnSpc>
                <a:spcPct val="105000"/>
              </a:lnSpc>
              <a:spcAft>
                <a:spcPts val="600"/>
              </a:spcAft>
              <a:buClr>
                <a:schemeClr val="dk2"/>
              </a:buClr>
              <a:buSzPts val="3600"/>
            </a:pPr>
            <a:r>
              <a:rPr lang="en-US" sz="2800" dirty="0">
                <a:solidFill>
                  <a:schemeClr val="dk2"/>
                </a:solidFill>
              </a:rPr>
              <a:t>Management of time</a:t>
            </a:r>
            <a:endParaRPr lang="en-GB" sz="5400" dirty="0"/>
          </a:p>
        </p:txBody>
      </p:sp>
    </p:spTree>
    <p:extLst>
      <p:ext uri="{BB962C8B-B14F-4D97-AF65-F5344CB8AC3E}">
        <p14:creationId xmlns:p14="http://schemas.microsoft.com/office/powerpoint/2010/main" val="1831229421"/>
      </p:ext>
    </p:extLst>
  </p:cSld>
  <p:clrMapOvr>
    <a:masterClrMapping/>
  </p:clrMapOvr>
  <mc:AlternateContent xmlns:mc="http://schemas.openxmlformats.org/markup-compatibility/2006" xmlns:p14="http://schemas.microsoft.com/office/powerpoint/2010/main">
    <mc:Choice Requires="p14">
      <p:transition p14:dur="100" advTm="1000">
        <p:cut/>
      </p:transition>
    </mc:Choice>
    <mc:Fallback xmlns="">
      <p:transition advTm="1000">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4DED9B-6892-6E4D-816A-76C537238731}"/>
              </a:ext>
            </a:extLst>
          </p:cNvPr>
          <p:cNvSpPr txBox="1"/>
          <p:nvPr/>
        </p:nvSpPr>
        <p:spPr>
          <a:xfrm>
            <a:off x="10478471" y="835783"/>
            <a:ext cx="6552227" cy="8353937"/>
          </a:xfrm>
          <a:prstGeom prst="rect">
            <a:avLst/>
          </a:prstGeom>
        </p:spPr>
        <p:txBody>
          <a:bodyPr vert="horz" lIns="137160" tIns="68580" rIns="137160" bIns="68580" rtlCol="0" anchor="ctr">
            <a:normAutofit/>
          </a:bodyPr>
          <a:lstStyle/>
          <a:p>
            <a:pPr>
              <a:lnSpc>
                <a:spcPct val="90000"/>
              </a:lnSpc>
              <a:spcBef>
                <a:spcPct val="0"/>
              </a:spcBef>
              <a:spcAft>
                <a:spcPts val="900"/>
              </a:spcAft>
            </a:pPr>
            <a:r>
              <a:rPr lang="en-US" sz="5600" dirty="0">
                <a:solidFill>
                  <a:schemeClr val="dk1"/>
                </a:solidFill>
              </a:rPr>
              <a:t>What’s your Value Proposition?</a:t>
            </a:r>
          </a:p>
        </p:txBody>
      </p:sp>
      <p:graphicFrame>
        <p:nvGraphicFramePr>
          <p:cNvPr id="3" name="Diagram 2">
            <a:extLst>
              <a:ext uri="{FF2B5EF4-FFF2-40B4-BE49-F238E27FC236}">
                <a16:creationId xmlns:a16="http://schemas.microsoft.com/office/drawing/2014/main" id="{8E5E951A-F141-1249-AB82-F3705587BAC3}"/>
              </a:ext>
            </a:extLst>
          </p:cNvPr>
          <p:cNvGraphicFramePr/>
          <p:nvPr>
            <p:extLst>
              <p:ext uri="{D42A27DB-BD31-4B8C-83A1-F6EECF244321}">
                <p14:modId xmlns:p14="http://schemas.microsoft.com/office/powerpoint/2010/main" val="65939490"/>
              </p:ext>
            </p:extLst>
          </p:nvPr>
        </p:nvGraphicFramePr>
        <p:xfrm>
          <a:off x="1257300" y="1856602"/>
          <a:ext cx="7886700" cy="82570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6063DF1D-A16B-76A0-4E82-51957A34DD83}"/>
              </a:ext>
            </a:extLst>
          </p:cNvPr>
          <p:cNvSpPr>
            <a:spLocks noGrp="1"/>
          </p:cNvSpPr>
          <p:nvPr>
            <p:ph type="sldNum" sz="quarter" idx="12"/>
          </p:nvPr>
        </p:nvSpPr>
        <p:spPr/>
        <p:txBody>
          <a:bodyPr/>
          <a:lstStyle/>
          <a:p>
            <a:fld id="{8FE79932-7440-5840-A8ED-AE8A4A7CAAC6}" type="slidenum">
              <a:rPr lang="en-GB" smtClean="0"/>
              <a:t>20</a:t>
            </a:fld>
            <a:endParaRPr lang="en-GB"/>
          </a:p>
        </p:txBody>
      </p:sp>
    </p:spTree>
    <p:extLst>
      <p:ext uri="{BB962C8B-B14F-4D97-AF65-F5344CB8AC3E}">
        <p14:creationId xmlns:p14="http://schemas.microsoft.com/office/powerpoint/2010/main" val="740305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C07E6E-33AA-C393-8121-4C0D41C28C83}"/>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dirty="0"/>
              <a:t>Feedback </a:t>
            </a:r>
            <a:endParaRPr lang="en-GB"/>
          </a:p>
        </p:txBody>
      </p:sp>
      <p:pic>
        <p:nvPicPr>
          <p:cNvPr id="6" name="Picture 5" descr="Hand placing stars">
            <a:extLst>
              <a:ext uri="{FF2B5EF4-FFF2-40B4-BE49-F238E27FC236}">
                <a16:creationId xmlns:a16="http://schemas.microsoft.com/office/drawing/2014/main" id="{0F4BD4FC-C943-8A04-4BF3-76D1064DC978}"/>
              </a:ext>
            </a:extLst>
          </p:cNvPr>
          <p:cNvPicPr>
            <a:picLocks noChangeAspect="1"/>
          </p:cNvPicPr>
          <p:nvPr/>
        </p:nvPicPr>
        <p:blipFill rotWithShape="1">
          <a:blip r:embed="rId3"/>
          <a:srcRect t="25275" b="25276"/>
          <a:stretch/>
        </p:blipFill>
        <p:spPr>
          <a:xfrm>
            <a:off x="623400" y="3512914"/>
            <a:ext cx="17041200" cy="5624835"/>
          </a:xfrm>
          <a:prstGeom prst="rect">
            <a:avLst/>
          </a:prstGeom>
          <a:noFill/>
        </p:spPr>
      </p:pic>
      <p:sp>
        <p:nvSpPr>
          <p:cNvPr id="2" name="Slide Number Placeholder 1">
            <a:extLst>
              <a:ext uri="{FF2B5EF4-FFF2-40B4-BE49-F238E27FC236}">
                <a16:creationId xmlns:a16="http://schemas.microsoft.com/office/drawing/2014/main" id="{10C5E0AF-D617-017D-AE6C-D2F08BEF5230}"/>
              </a:ext>
            </a:extLst>
          </p:cNvPr>
          <p:cNvSpPr>
            <a:spLocks noGrp="1"/>
          </p:cNvSpPr>
          <p:nvPr>
            <p:ph type="sldNum" sz="quarter" idx="12"/>
          </p:nvPr>
        </p:nvSpPr>
        <p:spPr>
          <a:xfrm>
            <a:off x="16944916" y="9326434"/>
            <a:ext cx="1097400" cy="787200"/>
          </a:xfrm>
        </p:spPr>
        <p:txBody>
          <a:bodyPr wrap="square" anchor="ctr">
            <a:normAutofit/>
          </a:bodyPr>
          <a:lstStyle/>
          <a:p>
            <a:pPr>
              <a:spcAft>
                <a:spcPts val="600"/>
              </a:spcAft>
            </a:pPr>
            <a:fld id="{8FE79932-7440-5840-A8ED-AE8A4A7CAAC6}" type="slidenum">
              <a:rPr lang="en-GB" smtClean="0"/>
              <a:pPr>
                <a:spcAft>
                  <a:spcPts val="600"/>
                </a:spcAft>
              </a:pPr>
              <a:t>21</a:t>
            </a:fld>
            <a:endParaRPr lang="en-GB"/>
          </a:p>
        </p:txBody>
      </p:sp>
    </p:spTree>
    <p:extLst>
      <p:ext uri="{BB962C8B-B14F-4D97-AF65-F5344CB8AC3E}">
        <p14:creationId xmlns:p14="http://schemas.microsoft.com/office/powerpoint/2010/main" val="1024070200"/>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54F1D044-21BF-2699-D939-8D2B6A8D02F7}"/>
              </a:ext>
            </a:extLst>
          </p:cNvPr>
          <p:cNvSpPr>
            <a:spLocks noGrp="1"/>
          </p:cNvSpPr>
          <p:nvPr>
            <p:ph type="title"/>
          </p:nvPr>
        </p:nvSpPr>
        <p:spPr>
          <a:xfrm>
            <a:off x="623400" y="1913943"/>
            <a:ext cx="17041200" cy="1145400"/>
          </a:xfrm>
        </p:spPr>
        <p:txBody>
          <a:bodyPr wrap="square" anchor="t">
            <a:normAutofit fontScale="90000"/>
          </a:bodyPr>
          <a:lstStyle/>
          <a:p>
            <a:pPr>
              <a:lnSpc>
                <a:spcPct val="90000"/>
              </a:lnSpc>
              <a:spcBef>
                <a:spcPct val="0"/>
              </a:spcBef>
              <a:spcAft>
                <a:spcPts val="900"/>
              </a:spcAft>
              <a:buClr>
                <a:srgbClr val="000000"/>
              </a:buClr>
            </a:pPr>
            <a:r>
              <a:rPr lang="en-US" dirty="0"/>
              <a:t>Tip: Reflected Best Self Exercise </a:t>
            </a:r>
          </a:p>
        </p:txBody>
      </p:sp>
      <p:sp>
        <p:nvSpPr>
          <p:cNvPr id="46" name="Slide Number Placeholder 4">
            <a:extLst>
              <a:ext uri="{FF2B5EF4-FFF2-40B4-BE49-F238E27FC236}">
                <a16:creationId xmlns:a16="http://schemas.microsoft.com/office/drawing/2014/main" id="{4F1AE1D9-A723-D5A6-7EC4-92FAAC8C1017}"/>
              </a:ext>
            </a:extLst>
          </p:cNvPr>
          <p:cNvSpPr>
            <a:spLocks noGrp="1"/>
          </p:cNvSpPr>
          <p:nvPr>
            <p:ph type="sldNum" sz="quarter" idx="12"/>
          </p:nvPr>
        </p:nvSpPr>
        <p:spPr>
          <a:xfrm>
            <a:off x="16944916" y="9326434"/>
            <a:ext cx="1097400" cy="787200"/>
          </a:xfrm>
        </p:spPr>
        <p:txBody>
          <a:bodyPr wrap="square" anchor="ctr">
            <a:normAutofit/>
          </a:bodyPr>
          <a:lstStyle/>
          <a:p>
            <a:pPr>
              <a:spcAft>
                <a:spcPts val="600"/>
              </a:spcAft>
            </a:pPr>
            <a:fld id="{D57F1E4F-1CFF-5643-939E-217C01CDF565}" type="slidenum">
              <a:rPr lang="en-US"/>
              <a:pPr>
                <a:spcAft>
                  <a:spcPts val="600"/>
                </a:spcAft>
              </a:pPr>
              <a:t>22</a:t>
            </a:fld>
            <a:endParaRPr lang="en-US"/>
          </a:p>
        </p:txBody>
      </p:sp>
      <p:sp>
        <p:nvSpPr>
          <p:cNvPr id="3" name="Slide Number Placeholder 2" hidden="1">
            <a:extLst>
              <a:ext uri="{FF2B5EF4-FFF2-40B4-BE49-F238E27FC236}">
                <a16:creationId xmlns:a16="http://schemas.microsoft.com/office/drawing/2014/main" id="{198098F0-9DD6-B790-04D9-C12146428D46}"/>
              </a:ext>
            </a:extLst>
          </p:cNvPr>
          <p:cNvSpPr>
            <a:spLocks noGrp="1"/>
          </p:cNvSpPr>
          <p:nvPr>
            <p:ph type="sldNum" sz="quarter" idx="4294967295"/>
          </p:nvPr>
        </p:nvSpPr>
        <p:spPr>
          <a:xfrm>
            <a:off x="17191038" y="9326563"/>
            <a:ext cx="1096962" cy="787400"/>
          </a:xfrm>
        </p:spPr>
        <p:txBody>
          <a:bodyPr spcFirstLastPara="1" wrap="square" lIns="182850" tIns="182850" rIns="182850" bIns="182850" anchor="ctr" anchorCtr="0">
            <a:normAutofit/>
          </a:bodyPr>
          <a:lstStyle/>
          <a:p>
            <a:pPr>
              <a:spcAft>
                <a:spcPts val="600"/>
              </a:spcAft>
            </a:pPr>
            <a:fld id="{8FE79932-7440-5840-A8ED-AE8A4A7CAAC6}" type="slidenum">
              <a:rPr lang="en-US" b="0" i="0" u="none" strike="noStrike" cap="none" smtClean="0">
                <a:latin typeface="Arial"/>
                <a:ea typeface="Arial"/>
                <a:cs typeface="Arial"/>
                <a:sym typeface="Arial"/>
              </a:rPr>
              <a:pPr>
                <a:spcAft>
                  <a:spcPts val="600"/>
                </a:spcAft>
              </a:pPr>
              <a:t>22</a:t>
            </a:fld>
            <a:endParaRPr lang="en-US" b="0" i="0" u="none" strike="noStrike" cap="none">
              <a:latin typeface="Arial"/>
              <a:ea typeface="Arial"/>
              <a:cs typeface="Arial"/>
              <a:sym typeface="Arial"/>
            </a:endParaRPr>
          </a:p>
        </p:txBody>
      </p:sp>
      <p:sp>
        <p:nvSpPr>
          <p:cNvPr id="34" name="Slide Number Placeholder 4" hidden="1">
            <a:extLst>
              <a:ext uri="{FF2B5EF4-FFF2-40B4-BE49-F238E27FC236}">
                <a16:creationId xmlns:a16="http://schemas.microsoft.com/office/drawing/2014/main" id="{0FA143E5-6919-6B7E-F0ED-64862C372DE3}"/>
              </a:ext>
            </a:extLst>
          </p:cNvPr>
          <p:cNvSpPr>
            <a:spLocks noGrp="1"/>
          </p:cNvSpPr>
          <p:nvPr>
            <p:ph type="sldNum" sz="quarter" idx="4294967295"/>
          </p:nvPr>
        </p:nvSpPr>
        <p:spPr>
          <a:xfrm>
            <a:off x="17191038" y="9326563"/>
            <a:ext cx="1096962" cy="787400"/>
          </a:xfrm>
        </p:spPr>
        <p:txBody>
          <a:bodyPr wrap="square" anchor="ctr">
            <a:normAutofit/>
          </a:bodyPr>
          <a:lstStyle/>
          <a:p>
            <a:pPr>
              <a:spcAft>
                <a:spcPts val="600"/>
              </a:spcAft>
            </a:pPr>
            <a:fld id="{D57F1E4F-1CFF-5643-939E-217C01CDF565}" type="slidenum">
              <a:rPr lang="en-US"/>
              <a:pPr>
                <a:spcAft>
                  <a:spcPts val="600"/>
                </a:spcAft>
              </a:pPr>
              <a:t>22</a:t>
            </a:fld>
            <a:endParaRPr lang="en-US"/>
          </a:p>
        </p:txBody>
      </p:sp>
      <p:graphicFrame>
        <p:nvGraphicFramePr>
          <p:cNvPr id="58" name="Content Placeholder 15">
            <a:extLst>
              <a:ext uri="{FF2B5EF4-FFF2-40B4-BE49-F238E27FC236}">
                <a16:creationId xmlns:a16="http://schemas.microsoft.com/office/drawing/2014/main" id="{718DEA9D-8407-E781-330B-83442DFB1D49}"/>
              </a:ext>
            </a:extLst>
          </p:cNvPr>
          <p:cNvGraphicFramePr>
            <a:graphicFrameLocks noGrp="1"/>
          </p:cNvGraphicFramePr>
          <p:nvPr>
            <p:ph sz="half" idx="1"/>
            <p:extLst>
              <p:ext uri="{D42A27DB-BD31-4B8C-83A1-F6EECF244321}">
                <p14:modId xmlns:p14="http://schemas.microsoft.com/office/powerpoint/2010/main" val="725665068"/>
              </p:ext>
            </p:extLst>
          </p:nvPr>
        </p:nvGraphicFramePr>
        <p:xfrm>
          <a:off x="537616" y="3718402"/>
          <a:ext cx="16730476" cy="6300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924596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F42DB4-075A-184D-9C6D-9293242D3E62}"/>
              </a:ext>
            </a:extLst>
          </p:cNvPr>
          <p:cNvSpPr txBox="1"/>
          <p:nvPr/>
        </p:nvSpPr>
        <p:spPr>
          <a:xfrm>
            <a:off x="9391973" y="2557844"/>
            <a:ext cx="8650343" cy="5130114"/>
          </a:xfrm>
          <a:prstGeom prst="rect">
            <a:avLst/>
          </a:prstGeom>
        </p:spPr>
        <p:txBody>
          <a:bodyPr vert="horz" lIns="137160" tIns="68580" rIns="137160" bIns="68580" rtlCol="0" anchor="b">
            <a:normAutofit/>
          </a:bodyPr>
          <a:lstStyle/>
          <a:p>
            <a:pPr>
              <a:lnSpc>
                <a:spcPct val="90000"/>
              </a:lnSpc>
              <a:spcBef>
                <a:spcPct val="0"/>
              </a:spcBef>
              <a:spcAft>
                <a:spcPts val="900"/>
              </a:spcAft>
            </a:pPr>
            <a:r>
              <a:rPr lang="en-US" sz="4900" dirty="0">
                <a:latin typeface="Corbel" panose="020B0503020204020204" pitchFamily="34" charset="0"/>
                <a:ea typeface="+mj-ea"/>
                <a:cs typeface="+mj-cs"/>
              </a:rPr>
              <a:t>Find your Leadership Voice</a:t>
            </a:r>
          </a:p>
          <a:p>
            <a:pPr>
              <a:lnSpc>
                <a:spcPct val="90000"/>
              </a:lnSpc>
              <a:spcBef>
                <a:spcPct val="0"/>
              </a:spcBef>
              <a:spcAft>
                <a:spcPts val="900"/>
              </a:spcAft>
            </a:pPr>
            <a:endParaRPr lang="en-US" sz="9000" dirty="0">
              <a:latin typeface="Corbel" panose="020B0503020204020204" pitchFamily="34" charset="0"/>
              <a:ea typeface="+mj-ea"/>
              <a:cs typeface="+mj-cs"/>
            </a:endParaRPr>
          </a:p>
          <a:p>
            <a:pPr marL="514350" indent="-514350">
              <a:lnSpc>
                <a:spcPct val="90000"/>
              </a:lnSpc>
              <a:spcBef>
                <a:spcPct val="0"/>
              </a:spcBef>
              <a:spcAft>
                <a:spcPts val="900"/>
              </a:spcAft>
              <a:buClr>
                <a:srgbClr val="39866D"/>
              </a:buClr>
              <a:buFont typeface="Wingdings" pitchFamily="2" charset="2"/>
              <a:buChar char="§"/>
            </a:pPr>
            <a:r>
              <a:rPr lang="en-US" sz="3600" dirty="0">
                <a:latin typeface="Corbel" panose="020B0503020204020204" pitchFamily="34" charset="0"/>
                <a:ea typeface="+mj-ea"/>
                <a:cs typeface="+mj-cs"/>
              </a:rPr>
              <a:t>Your Leadership Preferences </a:t>
            </a:r>
          </a:p>
          <a:p>
            <a:pPr marL="514350" indent="-514350">
              <a:lnSpc>
                <a:spcPct val="90000"/>
              </a:lnSpc>
              <a:spcBef>
                <a:spcPct val="0"/>
              </a:spcBef>
              <a:spcAft>
                <a:spcPts val="900"/>
              </a:spcAft>
              <a:buClr>
                <a:srgbClr val="39866D"/>
              </a:buClr>
              <a:buFont typeface="Wingdings" pitchFamily="2" charset="2"/>
              <a:buChar char="§"/>
            </a:pPr>
            <a:r>
              <a:rPr lang="en-US" sz="3600" dirty="0">
                <a:latin typeface="Corbel" panose="020B0503020204020204" pitchFamily="34" charset="0"/>
                <a:ea typeface="+mj-ea"/>
                <a:cs typeface="+mj-cs"/>
              </a:rPr>
              <a:t>Inclusive Leadership</a:t>
            </a:r>
          </a:p>
        </p:txBody>
      </p:sp>
      <p:pic>
        <p:nvPicPr>
          <p:cNvPr id="3" name="Picture 2">
            <a:extLst>
              <a:ext uri="{FF2B5EF4-FFF2-40B4-BE49-F238E27FC236}">
                <a16:creationId xmlns:a16="http://schemas.microsoft.com/office/drawing/2014/main" id="{C5E559AE-7793-0E44-B125-AD50B2C86A8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813302"/>
            <a:ext cx="9144000" cy="8493071"/>
          </a:xfrm>
          <a:prstGeom prst="rect">
            <a:avLst/>
          </a:prstGeom>
        </p:spPr>
      </p:pic>
      <p:sp>
        <p:nvSpPr>
          <p:cNvPr id="2" name="Slide Number Placeholder 1">
            <a:extLst>
              <a:ext uri="{FF2B5EF4-FFF2-40B4-BE49-F238E27FC236}">
                <a16:creationId xmlns:a16="http://schemas.microsoft.com/office/drawing/2014/main" id="{0776BB25-8F0E-1929-80E3-609F2F9985FF}"/>
              </a:ext>
            </a:extLst>
          </p:cNvPr>
          <p:cNvSpPr>
            <a:spLocks noGrp="1"/>
          </p:cNvSpPr>
          <p:nvPr>
            <p:ph type="sldNum" sz="quarter" idx="12"/>
          </p:nvPr>
        </p:nvSpPr>
        <p:spPr/>
        <p:txBody>
          <a:bodyPr/>
          <a:lstStyle/>
          <a:p>
            <a:fld id="{8FE79932-7440-5840-A8ED-AE8A4A7CAAC6}" type="slidenum">
              <a:rPr lang="en-GB" smtClean="0"/>
              <a:t>23</a:t>
            </a:fld>
            <a:endParaRPr lang="en-GB"/>
          </a:p>
        </p:txBody>
      </p:sp>
    </p:spTree>
    <p:extLst>
      <p:ext uri="{BB962C8B-B14F-4D97-AF65-F5344CB8AC3E}">
        <p14:creationId xmlns:p14="http://schemas.microsoft.com/office/powerpoint/2010/main" val="11605381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BF54695-0BDF-DB59-ABBA-95BD378B2744}"/>
              </a:ext>
            </a:extLst>
          </p:cNvPr>
          <p:cNvSpPr>
            <a:spLocks noGrp="1"/>
          </p:cNvSpPr>
          <p:nvPr>
            <p:ph idx="1"/>
          </p:nvPr>
        </p:nvSpPr>
        <p:spPr>
          <a:xfrm>
            <a:off x="1152144" y="2582747"/>
            <a:ext cx="9240363" cy="4432274"/>
          </a:xfrm>
        </p:spPr>
        <p:txBody>
          <a:bodyPr wrap="square" anchor="t">
            <a:normAutofit fontScale="70000" lnSpcReduction="20000"/>
          </a:bodyPr>
          <a:lstStyle/>
          <a:p>
            <a:pPr marL="0" indent="0">
              <a:lnSpc>
                <a:spcPct val="90000"/>
              </a:lnSpc>
              <a:spcAft>
                <a:spcPts val="600"/>
              </a:spcAft>
              <a:buNone/>
            </a:pPr>
            <a:r>
              <a:rPr lang="en-GB" sz="4300" i="1" dirty="0">
                <a:solidFill>
                  <a:srgbClr val="000000"/>
                </a:solidFill>
                <a:latin typeface="Arial"/>
              </a:rPr>
              <a:t>“Female leaders show up in a noticeably different way than male leaders in terms of building caring connections, mentoring and developing others, and exhibiting concern for the community. In today’s business environment, this acts as a superpower.”    </a:t>
            </a:r>
          </a:p>
          <a:p>
            <a:pPr marL="0" indent="0">
              <a:lnSpc>
                <a:spcPct val="90000"/>
              </a:lnSpc>
              <a:spcAft>
                <a:spcPts val="600"/>
              </a:spcAft>
              <a:buNone/>
            </a:pPr>
            <a:r>
              <a:rPr lang="en-GB" sz="3400" dirty="0"/>
              <a:t>Cindy Adams, CEO </a:t>
            </a:r>
          </a:p>
          <a:p>
            <a:pPr marL="0" indent="0">
              <a:lnSpc>
                <a:spcPct val="90000"/>
              </a:lnSpc>
              <a:spcAft>
                <a:spcPts val="600"/>
              </a:spcAft>
              <a:buNone/>
            </a:pPr>
            <a:endParaRPr lang="en-GB" i="1" dirty="0"/>
          </a:p>
          <a:p>
            <a:pPr marL="0" indent="0">
              <a:lnSpc>
                <a:spcPct val="90000"/>
              </a:lnSpc>
              <a:spcAft>
                <a:spcPts val="600"/>
              </a:spcAft>
              <a:buNone/>
            </a:pPr>
            <a:r>
              <a:rPr lang="en-GB" sz="4300" i="1" dirty="0">
                <a:solidFill>
                  <a:srgbClr val="000000"/>
                </a:solidFill>
                <a:latin typeface="Arial"/>
              </a:rPr>
              <a:t>"The world...needs leaders with compassion. And that means the world needs more female leaders. Biologically, females have more sensitivity about others' wellbeing”</a:t>
            </a:r>
            <a:br>
              <a:rPr lang="en-GB" sz="2700" dirty="0"/>
            </a:br>
            <a:r>
              <a:rPr lang="en-GB" sz="4000" dirty="0"/>
              <a:t>The Dalai Lama, Atlantic Magazine 2013</a:t>
            </a:r>
          </a:p>
          <a:p>
            <a:pPr>
              <a:lnSpc>
                <a:spcPct val="90000"/>
              </a:lnSpc>
              <a:spcAft>
                <a:spcPts val="600"/>
              </a:spcAft>
            </a:pPr>
            <a:endParaRPr lang="en-GB" sz="2201" dirty="0"/>
          </a:p>
        </p:txBody>
      </p:sp>
      <p:sp>
        <p:nvSpPr>
          <p:cNvPr id="3" name="Title 2">
            <a:extLst>
              <a:ext uri="{FF2B5EF4-FFF2-40B4-BE49-F238E27FC236}">
                <a16:creationId xmlns:a16="http://schemas.microsoft.com/office/drawing/2014/main" id="{36F52160-AB41-663A-1E49-C035DB383482}"/>
              </a:ext>
            </a:extLst>
          </p:cNvPr>
          <p:cNvSpPr>
            <a:spLocks noGrp="1"/>
          </p:cNvSpPr>
          <p:nvPr>
            <p:ph type="title"/>
          </p:nvPr>
        </p:nvSpPr>
        <p:spPr>
          <a:xfrm>
            <a:off x="1378539" y="1628724"/>
            <a:ext cx="14580108" cy="2249424"/>
          </a:xfrm>
        </p:spPr>
        <p:txBody>
          <a:bodyPr>
            <a:normAutofit/>
          </a:bodyPr>
          <a:lstStyle/>
          <a:p>
            <a:r>
              <a:rPr lang="en-GB" sz="4800" dirty="0"/>
              <a:t>Female leaders</a:t>
            </a:r>
          </a:p>
        </p:txBody>
      </p:sp>
      <p:pic>
        <p:nvPicPr>
          <p:cNvPr id="1026" name="Picture 2" descr="Taiwan's President Tsai-Ing wen, New Zealand's Prime Minister Jacinda Ardern and German Chancellor Angela Merk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01976" y="3878147"/>
            <a:ext cx="7091640" cy="44322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78539" y="7015021"/>
            <a:ext cx="9514929" cy="2515432"/>
          </a:xfrm>
          <a:prstGeom prst="rect">
            <a:avLst/>
          </a:prstGeom>
          <a:noFill/>
        </p:spPr>
        <p:txBody>
          <a:bodyPr wrap="square" rtlCol="0">
            <a:spAutoFit/>
          </a:bodyPr>
          <a:lstStyle/>
          <a:p>
            <a:pPr>
              <a:spcAft>
                <a:spcPts val="600"/>
              </a:spcAft>
            </a:pPr>
            <a:r>
              <a:rPr lang="en-GB" sz="2800" i="1" dirty="0"/>
              <a:t>“Integrating leadership into one’s core identity is particularly challenging for women, who must establish credibility in a culture that is deeply conflicted about whether, when, and how they should exercise authority.”   </a:t>
            </a:r>
          </a:p>
          <a:p>
            <a:pPr>
              <a:lnSpc>
                <a:spcPct val="70000"/>
              </a:lnSpc>
              <a:spcAft>
                <a:spcPts val="600"/>
              </a:spcAft>
              <a:buClr>
                <a:schemeClr val="dk2"/>
              </a:buClr>
              <a:buSzPts val="3600"/>
            </a:pPr>
            <a:r>
              <a:rPr lang="en-GB" sz="2800" dirty="0">
                <a:solidFill>
                  <a:schemeClr val="dk2"/>
                </a:solidFill>
                <a:latin typeface="Corbel" panose="020B0503020204020204" pitchFamily="34" charset="0"/>
              </a:rPr>
              <a:t>Women Rising: The Unseen Barriers, </a:t>
            </a:r>
            <a:r>
              <a:rPr lang="en-GB" sz="2800" dirty="0" err="1">
                <a:solidFill>
                  <a:schemeClr val="dk2"/>
                </a:solidFill>
                <a:latin typeface="Corbel" panose="020B0503020204020204" pitchFamily="34" charset="0"/>
              </a:rPr>
              <a:t>Herminia</a:t>
            </a:r>
            <a:r>
              <a:rPr lang="en-GB" sz="2800" dirty="0">
                <a:solidFill>
                  <a:schemeClr val="dk2"/>
                </a:solidFill>
                <a:latin typeface="Corbel" panose="020B0503020204020204" pitchFamily="34" charset="0"/>
              </a:rPr>
              <a:t> Ibarra, Robin J. Ely, and Deborah M. </a:t>
            </a:r>
            <a:r>
              <a:rPr lang="en-GB" sz="2800" dirty="0" err="1">
                <a:solidFill>
                  <a:schemeClr val="dk2"/>
                </a:solidFill>
                <a:latin typeface="Corbel" panose="020B0503020204020204" pitchFamily="34" charset="0"/>
              </a:rPr>
              <a:t>Ko</a:t>
            </a:r>
            <a:endParaRPr lang="en-GB" sz="2800" dirty="0">
              <a:solidFill>
                <a:schemeClr val="dk2"/>
              </a:solidFill>
              <a:latin typeface="Corbel" panose="020B0503020204020204" pitchFamily="34" charset="0"/>
            </a:endParaRPr>
          </a:p>
        </p:txBody>
      </p:sp>
      <p:sp>
        <p:nvSpPr>
          <p:cNvPr id="5" name="Slide Number Placeholder 4">
            <a:extLst>
              <a:ext uri="{FF2B5EF4-FFF2-40B4-BE49-F238E27FC236}">
                <a16:creationId xmlns:a16="http://schemas.microsoft.com/office/drawing/2014/main" id="{294278A8-FDCB-D6A6-96F0-666B49E7C501}"/>
              </a:ext>
            </a:extLst>
          </p:cNvPr>
          <p:cNvSpPr>
            <a:spLocks noGrp="1"/>
          </p:cNvSpPr>
          <p:nvPr>
            <p:ph type="sldNum" sz="quarter" idx="12"/>
          </p:nvPr>
        </p:nvSpPr>
        <p:spPr/>
        <p:txBody>
          <a:bodyPr/>
          <a:lstStyle/>
          <a:p>
            <a:fld id="{D57F1E4F-1CFF-5643-939E-217C01CDF565}" type="slidenum">
              <a:rPr lang="en-US" smtClean="0"/>
              <a:pPr/>
              <a:t>24</a:t>
            </a:fld>
            <a:endParaRPr lang="en-US"/>
          </a:p>
        </p:txBody>
      </p:sp>
    </p:spTree>
    <p:extLst>
      <p:ext uri="{BB962C8B-B14F-4D97-AF65-F5344CB8AC3E}">
        <p14:creationId xmlns:p14="http://schemas.microsoft.com/office/powerpoint/2010/main" val="2827131910"/>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E3200-60D1-D442-8C1D-A383ED3D3AA3}"/>
              </a:ext>
            </a:extLst>
          </p:cNvPr>
          <p:cNvSpPr>
            <a:spLocks noGrp="1"/>
          </p:cNvSpPr>
          <p:nvPr>
            <p:ph type="title"/>
          </p:nvPr>
        </p:nvSpPr>
        <p:spPr>
          <a:xfrm>
            <a:off x="1053600" y="1923909"/>
            <a:ext cx="8090400" cy="896782"/>
          </a:xfrm>
        </p:spPr>
        <p:txBody>
          <a:bodyPr wrap="square" anchor="b">
            <a:noAutofit/>
          </a:bodyPr>
          <a:lstStyle/>
          <a:p>
            <a:pPr algn="l"/>
            <a:r>
              <a:rPr lang="en-GB" sz="4900" dirty="0">
                <a:latin typeface="Corbel" panose="020B0503020204020204" pitchFamily="34" charset="0"/>
              </a:rPr>
              <a:t>Inclusive Leadership</a:t>
            </a:r>
          </a:p>
        </p:txBody>
      </p:sp>
      <p:sp>
        <p:nvSpPr>
          <p:cNvPr id="4" name="Text Placeholder 3">
            <a:extLst>
              <a:ext uri="{FF2B5EF4-FFF2-40B4-BE49-F238E27FC236}">
                <a16:creationId xmlns:a16="http://schemas.microsoft.com/office/drawing/2014/main" id="{6A843798-C38C-F441-B7AE-996B0534DAAE}"/>
              </a:ext>
            </a:extLst>
          </p:cNvPr>
          <p:cNvSpPr>
            <a:spLocks noGrp="1"/>
          </p:cNvSpPr>
          <p:nvPr>
            <p:ph type="subTitle" idx="1"/>
          </p:nvPr>
        </p:nvSpPr>
        <p:spPr>
          <a:xfrm>
            <a:off x="531000" y="4417017"/>
            <a:ext cx="8090400" cy="3659333"/>
          </a:xfrm>
        </p:spPr>
        <p:txBody>
          <a:bodyPr wrap="square" anchor="t">
            <a:normAutofit/>
          </a:bodyPr>
          <a:lstStyle/>
          <a:p>
            <a:pPr>
              <a:spcAft>
                <a:spcPts val="600"/>
              </a:spcAft>
            </a:pPr>
            <a:r>
              <a:rPr lang="en-GB" dirty="0">
                <a:solidFill>
                  <a:schemeClr val="tx1"/>
                </a:solidFill>
                <a:latin typeface="Corbel" panose="020B0503020204020204" pitchFamily="34" charset="0"/>
              </a:rPr>
              <a:t>Leadership that is </a:t>
            </a:r>
            <a:r>
              <a:rPr lang="en-GB" b="1" dirty="0">
                <a:solidFill>
                  <a:schemeClr val="tx1"/>
                </a:solidFill>
                <a:latin typeface="Corbel" panose="020B0503020204020204" pitchFamily="34" charset="0"/>
              </a:rPr>
              <a:t>wise</a:t>
            </a:r>
            <a:r>
              <a:rPr lang="en-GB" dirty="0">
                <a:solidFill>
                  <a:schemeClr val="tx1"/>
                </a:solidFill>
                <a:latin typeface="Corbel" panose="020B0503020204020204" pitchFamily="34" charset="0"/>
              </a:rPr>
              <a:t> &amp; </a:t>
            </a:r>
            <a:r>
              <a:rPr lang="en-GB" b="1" dirty="0">
                <a:solidFill>
                  <a:schemeClr val="tx1"/>
                </a:solidFill>
                <a:latin typeface="Corbel" panose="020B0503020204020204" pitchFamily="34" charset="0"/>
              </a:rPr>
              <a:t>considerate</a:t>
            </a:r>
            <a:r>
              <a:rPr lang="en-GB" dirty="0">
                <a:solidFill>
                  <a:schemeClr val="tx1"/>
                </a:solidFill>
                <a:latin typeface="Corbel" panose="020B0503020204020204" pitchFamily="34" charset="0"/>
              </a:rPr>
              <a:t>, not strong and ruthless.</a:t>
            </a:r>
          </a:p>
          <a:p>
            <a:pPr>
              <a:spcAft>
                <a:spcPts val="600"/>
              </a:spcAft>
            </a:pPr>
            <a:r>
              <a:rPr lang="en-GB" dirty="0">
                <a:latin typeface="Corbel" panose="020B0503020204020204" pitchFamily="34" charset="0"/>
              </a:rPr>
              <a:t>Balanced Leadership</a:t>
            </a:r>
            <a:endParaRPr lang="en-GB" dirty="0">
              <a:solidFill>
                <a:schemeClr val="tx1"/>
              </a:solidFill>
              <a:latin typeface="Corbel" panose="020B0503020204020204" pitchFamily="34" charset="0"/>
            </a:endParaRPr>
          </a:p>
        </p:txBody>
      </p:sp>
      <p:sp>
        <p:nvSpPr>
          <p:cNvPr id="9" name="Content Placeholder 2">
            <a:extLst>
              <a:ext uri="{FF2B5EF4-FFF2-40B4-BE49-F238E27FC236}">
                <a16:creationId xmlns:a16="http://schemas.microsoft.com/office/drawing/2014/main" id="{D28E233C-EFF8-404E-886B-B034810EFC07}"/>
              </a:ext>
            </a:extLst>
          </p:cNvPr>
          <p:cNvSpPr>
            <a:spLocks noGrp="1"/>
          </p:cNvSpPr>
          <p:nvPr>
            <p:ph type="body" idx="2"/>
          </p:nvPr>
        </p:nvSpPr>
        <p:spPr>
          <a:xfrm>
            <a:off x="9971989" y="1756705"/>
            <a:ext cx="7674000" cy="7390200"/>
          </a:xfrm>
        </p:spPr>
        <p:txBody>
          <a:bodyPr wrap="square" anchor="ctr">
            <a:normAutofit fontScale="77500" lnSpcReduction="20000"/>
          </a:bodyPr>
          <a:lstStyle/>
          <a:p>
            <a:pPr marL="0" indent="0">
              <a:lnSpc>
                <a:spcPct val="105000"/>
              </a:lnSpc>
              <a:spcAft>
                <a:spcPts val="600"/>
              </a:spcAft>
              <a:buClr>
                <a:srgbClr val="408000"/>
              </a:buClr>
              <a:buNone/>
            </a:pPr>
            <a:r>
              <a:rPr lang="en-GB" sz="7000" dirty="0">
                <a:latin typeface="Corbel" panose="020B0503020204020204" pitchFamily="34" charset="0"/>
              </a:rPr>
              <a:t>Athena Values</a:t>
            </a:r>
          </a:p>
          <a:p>
            <a:pPr marL="0" indent="0">
              <a:lnSpc>
                <a:spcPct val="105000"/>
              </a:lnSpc>
              <a:spcAft>
                <a:spcPts val="600"/>
              </a:spcAft>
              <a:buClr>
                <a:srgbClr val="408000"/>
              </a:buClr>
              <a:buNone/>
            </a:pPr>
            <a:r>
              <a:rPr lang="en-GB" dirty="0">
                <a:latin typeface="Corbel" panose="020B0503020204020204" pitchFamily="34" charset="0"/>
              </a:rPr>
              <a:t>Leadership values and behaviours that matter to team members include:</a:t>
            </a:r>
          </a:p>
          <a:p>
            <a:pPr marL="0" indent="0">
              <a:lnSpc>
                <a:spcPct val="105000"/>
              </a:lnSpc>
              <a:spcAft>
                <a:spcPts val="600"/>
              </a:spcAft>
              <a:buClr>
                <a:srgbClr val="408000"/>
              </a:buClr>
              <a:buNone/>
            </a:pPr>
            <a:endParaRPr lang="en-GB" sz="3300" dirty="0">
              <a:latin typeface="Corbel" panose="020B0503020204020204" pitchFamily="34" charset="0"/>
            </a:endParaRP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Being human</a:t>
            </a: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Authenticity</a:t>
            </a: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Clarity of purpose</a:t>
            </a: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Building connectivity</a:t>
            </a: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Collaborative working </a:t>
            </a: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Being humble </a:t>
            </a: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Adapting when circumstances change </a:t>
            </a: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Consistently demonstrate candour </a:t>
            </a: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Empathy </a:t>
            </a: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Patience</a:t>
            </a:r>
          </a:p>
          <a:p>
            <a:pPr>
              <a:lnSpc>
                <a:spcPct val="105000"/>
              </a:lnSpc>
              <a:spcAft>
                <a:spcPts val="600"/>
              </a:spcAft>
              <a:buClr>
                <a:srgbClr val="408000"/>
              </a:buClr>
              <a:buSzPct val="100000"/>
              <a:buFont typeface="Wingdings" pitchFamily="2" charset="2"/>
              <a:buChar char="§"/>
            </a:pPr>
            <a:r>
              <a:rPr lang="en-GB" sz="3800" dirty="0">
                <a:latin typeface="Corbel" panose="020B0503020204020204" pitchFamily="34" charset="0"/>
              </a:rPr>
              <a:t>Openness</a:t>
            </a:r>
          </a:p>
        </p:txBody>
      </p:sp>
      <p:sp>
        <p:nvSpPr>
          <p:cNvPr id="3" name="TextBox 2">
            <a:extLst>
              <a:ext uri="{FF2B5EF4-FFF2-40B4-BE49-F238E27FC236}">
                <a16:creationId xmlns:a16="http://schemas.microsoft.com/office/drawing/2014/main" id="{F665227C-0F47-CF4A-B3B5-83C18C259B41}"/>
              </a:ext>
            </a:extLst>
          </p:cNvPr>
          <p:cNvSpPr txBox="1"/>
          <p:nvPr/>
        </p:nvSpPr>
        <p:spPr>
          <a:xfrm>
            <a:off x="9538855" y="9382991"/>
            <a:ext cx="4126451" cy="738664"/>
          </a:xfrm>
          <a:prstGeom prst="rect">
            <a:avLst/>
          </a:prstGeom>
          <a:noFill/>
        </p:spPr>
        <p:txBody>
          <a:bodyPr wrap="none" rtlCol="0">
            <a:spAutoFit/>
          </a:bodyPr>
          <a:lstStyle/>
          <a:p>
            <a:r>
              <a:rPr lang="en-GB" sz="2100" i="1" dirty="0">
                <a:latin typeface="Corbel" panose="020B0503020204020204" pitchFamily="34" charset="0"/>
              </a:rPr>
              <a:t>John Gerzema &amp; Michael </a:t>
            </a:r>
            <a:r>
              <a:rPr lang="en-GB" sz="2100" i="1" dirty="0" err="1">
                <a:latin typeface="Corbel" panose="020B0503020204020204" pitchFamily="34" charset="0"/>
              </a:rPr>
              <a:t>D’Antonio</a:t>
            </a:r>
            <a:r>
              <a:rPr lang="en-GB" sz="2100" i="1" dirty="0">
                <a:latin typeface="Corbel" panose="020B0503020204020204" pitchFamily="34" charset="0"/>
              </a:rPr>
              <a:t>. </a:t>
            </a:r>
          </a:p>
          <a:p>
            <a:endParaRPr lang="en-US" sz="2100" dirty="0"/>
          </a:p>
        </p:txBody>
      </p:sp>
      <p:sp>
        <p:nvSpPr>
          <p:cNvPr id="6" name="Slide Number Placeholder 5">
            <a:extLst>
              <a:ext uri="{FF2B5EF4-FFF2-40B4-BE49-F238E27FC236}">
                <a16:creationId xmlns:a16="http://schemas.microsoft.com/office/drawing/2014/main" id="{D7DCB35C-3152-1A9C-1E6C-D2FBCC44A88D}"/>
              </a:ext>
            </a:extLst>
          </p:cNvPr>
          <p:cNvSpPr>
            <a:spLocks noGrp="1"/>
          </p:cNvSpPr>
          <p:nvPr>
            <p:ph type="sldNum" idx="12"/>
          </p:nvPr>
        </p:nvSpPr>
        <p:spPr/>
        <p:txBody>
          <a:bodyPr/>
          <a:lstStyle/>
          <a:p>
            <a:fld id="{00000000-1234-1234-1234-123412341234}" type="slidenum">
              <a:rPr lang="en" smtClean="0"/>
              <a:pPr/>
              <a:t>25</a:t>
            </a:fld>
            <a:endParaRPr lang="en"/>
          </a:p>
        </p:txBody>
      </p:sp>
    </p:spTree>
    <p:extLst>
      <p:ext uri="{BB962C8B-B14F-4D97-AF65-F5344CB8AC3E}">
        <p14:creationId xmlns:p14="http://schemas.microsoft.com/office/powerpoint/2010/main" val="88707190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2E46C-840B-C2F9-400F-15B4938D595B}"/>
              </a:ext>
            </a:extLst>
          </p:cNvPr>
          <p:cNvSpPr>
            <a:spLocks noGrp="1"/>
          </p:cNvSpPr>
          <p:nvPr>
            <p:ph type="title"/>
          </p:nvPr>
        </p:nvSpPr>
        <p:spPr>
          <a:xfrm>
            <a:off x="1246801" y="1649840"/>
            <a:ext cx="14656346" cy="1145400"/>
          </a:xfrm>
        </p:spPr>
        <p:txBody>
          <a:bodyPr>
            <a:noAutofit/>
          </a:bodyPr>
          <a:lstStyle/>
          <a:p>
            <a:r>
              <a:rPr lang="en-GB" sz="4400" dirty="0"/>
              <a:t>“Women Are Rated Better Than Men on Key Leadership Capabilities”</a:t>
            </a:r>
          </a:p>
        </p:txBody>
      </p:sp>
      <p:graphicFrame>
        <p:nvGraphicFramePr>
          <p:cNvPr id="9" name="Table 9">
            <a:extLst>
              <a:ext uri="{FF2B5EF4-FFF2-40B4-BE49-F238E27FC236}">
                <a16:creationId xmlns:a16="http://schemas.microsoft.com/office/drawing/2014/main" id="{168E8A37-0CA6-F66C-6D65-5CE4F25B3ADE}"/>
              </a:ext>
            </a:extLst>
          </p:cNvPr>
          <p:cNvGraphicFramePr>
            <a:graphicFrameLocks noGrp="1"/>
          </p:cNvGraphicFramePr>
          <p:nvPr>
            <p:ph sz="half" idx="1"/>
            <p:extLst>
              <p:ext uri="{D42A27DB-BD31-4B8C-83A1-F6EECF244321}">
                <p14:modId xmlns:p14="http://schemas.microsoft.com/office/powerpoint/2010/main" val="2302417875"/>
              </p:ext>
            </p:extLst>
          </p:nvPr>
        </p:nvGraphicFramePr>
        <p:xfrm>
          <a:off x="1246801" y="3090862"/>
          <a:ext cx="7897199" cy="6235569"/>
        </p:xfrm>
        <a:graphic>
          <a:graphicData uri="http://schemas.openxmlformats.org/drawingml/2006/table">
            <a:tbl>
              <a:tblPr firstRow="1" bandRow="1">
                <a:tableStyleId>{5C22544A-7EE6-4342-B048-85BDC9FD1C3A}</a:tableStyleId>
              </a:tblPr>
              <a:tblGrid>
                <a:gridCol w="7897199">
                  <a:extLst>
                    <a:ext uri="{9D8B030D-6E8A-4147-A177-3AD203B41FA5}">
                      <a16:colId xmlns:a16="http://schemas.microsoft.com/office/drawing/2014/main" val="3122441994"/>
                    </a:ext>
                  </a:extLst>
                </a:gridCol>
              </a:tblGrid>
              <a:tr h="479659">
                <a:tc>
                  <a:txBody>
                    <a:bodyPr/>
                    <a:lstStyle/>
                    <a:p>
                      <a:pPr algn="ctr"/>
                      <a:r>
                        <a:rPr lang="en-GB" sz="2400" b="1" dirty="0">
                          <a:solidFill>
                            <a:srgbClr val="222222"/>
                          </a:solidFill>
                          <a:effectLst/>
                        </a:rPr>
                        <a:t>Capability</a:t>
                      </a:r>
                      <a:endParaRPr lang="en-GB" sz="2400" b="0" dirty="0">
                        <a:solidFill>
                          <a:srgbClr val="222222"/>
                        </a:solidFill>
                        <a:effectLst/>
                      </a:endParaRPr>
                    </a:p>
                  </a:txBody>
                  <a:tcPr/>
                </a:tc>
                <a:extLst>
                  <a:ext uri="{0D108BD9-81ED-4DB2-BD59-A6C34878D82A}">
                    <a16:rowId xmlns:a16="http://schemas.microsoft.com/office/drawing/2014/main" val="210336141"/>
                  </a:ext>
                </a:extLst>
              </a:tr>
              <a:tr h="575591">
                <a:tc>
                  <a:txBody>
                    <a:bodyPr/>
                    <a:lstStyle/>
                    <a:p>
                      <a:pPr algn="l"/>
                      <a:r>
                        <a:rPr lang="en-GB" sz="3000" b="0" dirty="0">
                          <a:solidFill>
                            <a:srgbClr val="222222"/>
                          </a:solidFill>
                          <a:effectLst/>
                        </a:rPr>
                        <a:t>Takes initiative</a:t>
                      </a:r>
                    </a:p>
                  </a:txBody>
                  <a:tcPr/>
                </a:tc>
                <a:extLst>
                  <a:ext uri="{0D108BD9-81ED-4DB2-BD59-A6C34878D82A}">
                    <a16:rowId xmlns:a16="http://schemas.microsoft.com/office/drawing/2014/main" val="3949035061"/>
                  </a:ext>
                </a:extLst>
              </a:tr>
              <a:tr h="575591">
                <a:tc>
                  <a:txBody>
                    <a:bodyPr/>
                    <a:lstStyle/>
                    <a:p>
                      <a:pPr algn="l"/>
                      <a:r>
                        <a:rPr lang="en-GB" sz="3000" b="0" dirty="0">
                          <a:solidFill>
                            <a:srgbClr val="222222"/>
                          </a:solidFill>
                          <a:effectLst/>
                        </a:rPr>
                        <a:t>Resilience</a:t>
                      </a:r>
                    </a:p>
                  </a:txBody>
                  <a:tcPr/>
                </a:tc>
                <a:extLst>
                  <a:ext uri="{0D108BD9-81ED-4DB2-BD59-A6C34878D82A}">
                    <a16:rowId xmlns:a16="http://schemas.microsoft.com/office/drawing/2014/main" val="1879331642"/>
                  </a:ext>
                </a:extLst>
              </a:tr>
              <a:tr h="575591">
                <a:tc>
                  <a:txBody>
                    <a:bodyPr/>
                    <a:lstStyle/>
                    <a:p>
                      <a:pPr algn="l"/>
                      <a:r>
                        <a:rPr lang="en-GB" sz="3000" b="0" dirty="0">
                          <a:solidFill>
                            <a:srgbClr val="222222"/>
                          </a:solidFill>
                          <a:effectLst/>
                        </a:rPr>
                        <a:t>Practices self-development</a:t>
                      </a:r>
                    </a:p>
                  </a:txBody>
                  <a:tcPr/>
                </a:tc>
                <a:extLst>
                  <a:ext uri="{0D108BD9-81ED-4DB2-BD59-A6C34878D82A}">
                    <a16:rowId xmlns:a16="http://schemas.microsoft.com/office/drawing/2014/main" val="2413757849"/>
                  </a:ext>
                </a:extLst>
              </a:tr>
              <a:tr h="575591">
                <a:tc>
                  <a:txBody>
                    <a:bodyPr/>
                    <a:lstStyle/>
                    <a:p>
                      <a:pPr algn="l"/>
                      <a:r>
                        <a:rPr lang="en-GB" sz="3000" b="0" dirty="0">
                          <a:solidFill>
                            <a:srgbClr val="222222"/>
                          </a:solidFill>
                          <a:effectLst/>
                        </a:rPr>
                        <a:t>Drives for results</a:t>
                      </a:r>
                    </a:p>
                  </a:txBody>
                  <a:tcPr/>
                </a:tc>
                <a:extLst>
                  <a:ext uri="{0D108BD9-81ED-4DB2-BD59-A6C34878D82A}">
                    <a16:rowId xmlns:a16="http://schemas.microsoft.com/office/drawing/2014/main" val="2272551805"/>
                  </a:ext>
                </a:extLst>
              </a:tr>
              <a:tr h="575591">
                <a:tc>
                  <a:txBody>
                    <a:bodyPr/>
                    <a:lstStyle/>
                    <a:p>
                      <a:pPr algn="l"/>
                      <a:r>
                        <a:rPr lang="en-GB" sz="3000" b="0" dirty="0">
                          <a:solidFill>
                            <a:srgbClr val="222222"/>
                          </a:solidFill>
                          <a:effectLst/>
                        </a:rPr>
                        <a:t>Displays high integrity and honesty</a:t>
                      </a:r>
                    </a:p>
                  </a:txBody>
                  <a:tcPr/>
                </a:tc>
                <a:extLst>
                  <a:ext uri="{0D108BD9-81ED-4DB2-BD59-A6C34878D82A}">
                    <a16:rowId xmlns:a16="http://schemas.microsoft.com/office/drawing/2014/main" val="3784746694"/>
                  </a:ext>
                </a:extLst>
              </a:tr>
              <a:tr h="575591">
                <a:tc>
                  <a:txBody>
                    <a:bodyPr/>
                    <a:lstStyle/>
                    <a:p>
                      <a:pPr algn="l"/>
                      <a:r>
                        <a:rPr lang="en-GB" sz="3000" b="0" dirty="0">
                          <a:solidFill>
                            <a:srgbClr val="222222"/>
                          </a:solidFill>
                          <a:effectLst/>
                        </a:rPr>
                        <a:t>Develops others</a:t>
                      </a:r>
                    </a:p>
                  </a:txBody>
                  <a:tcPr/>
                </a:tc>
                <a:extLst>
                  <a:ext uri="{0D108BD9-81ED-4DB2-BD59-A6C34878D82A}">
                    <a16:rowId xmlns:a16="http://schemas.microsoft.com/office/drawing/2014/main" val="2757858800"/>
                  </a:ext>
                </a:extLst>
              </a:tr>
              <a:tr h="575591">
                <a:tc>
                  <a:txBody>
                    <a:bodyPr/>
                    <a:lstStyle/>
                    <a:p>
                      <a:pPr algn="l"/>
                      <a:r>
                        <a:rPr lang="en-GB" sz="3000" b="0" dirty="0">
                          <a:solidFill>
                            <a:srgbClr val="222222"/>
                          </a:solidFill>
                          <a:effectLst/>
                        </a:rPr>
                        <a:t>Inspires and motivates others</a:t>
                      </a:r>
                    </a:p>
                  </a:txBody>
                  <a:tcPr/>
                </a:tc>
                <a:extLst>
                  <a:ext uri="{0D108BD9-81ED-4DB2-BD59-A6C34878D82A}">
                    <a16:rowId xmlns:a16="http://schemas.microsoft.com/office/drawing/2014/main" val="3880223693"/>
                  </a:ext>
                </a:extLst>
              </a:tr>
              <a:tr h="575591">
                <a:tc>
                  <a:txBody>
                    <a:bodyPr/>
                    <a:lstStyle/>
                    <a:p>
                      <a:pPr algn="l"/>
                      <a:r>
                        <a:rPr lang="en-GB" sz="3000" b="0" dirty="0">
                          <a:solidFill>
                            <a:srgbClr val="222222"/>
                          </a:solidFill>
                          <a:effectLst/>
                        </a:rPr>
                        <a:t>Bold leadership</a:t>
                      </a:r>
                    </a:p>
                  </a:txBody>
                  <a:tcPr/>
                </a:tc>
                <a:extLst>
                  <a:ext uri="{0D108BD9-81ED-4DB2-BD59-A6C34878D82A}">
                    <a16:rowId xmlns:a16="http://schemas.microsoft.com/office/drawing/2014/main" val="883836063"/>
                  </a:ext>
                </a:extLst>
              </a:tr>
              <a:tr h="575591">
                <a:tc>
                  <a:txBody>
                    <a:bodyPr/>
                    <a:lstStyle/>
                    <a:p>
                      <a:pPr algn="l"/>
                      <a:r>
                        <a:rPr lang="en-GB" sz="3000" b="0" dirty="0">
                          <a:solidFill>
                            <a:srgbClr val="222222"/>
                          </a:solidFill>
                          <a:effectLst/>
                        </a:rPr>
                        <a:t>Builds relationships</a:t>
                      </a:r>
                    </a:p>
                  </a:txBody>
                  <a:tcPr/>
                </a:tc>
                <a:extLst>
                  <a:ext uri="{0D108BD9-81ED-4DB2-BD59-A6C34878D82A}">
                    <a16:rowId xmlns:a16="http://schemas.microsoft.com/office/drawing/2014/main" val="2225713139"/>
                  </a:ext>
                </a:extLst>
              </a:tr>
              <a:tr h="5755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000" b="0" dirty="0">
                          <a:solidFill>
                            <a:srgbClr val="222222"/>
                          </a:solidFill>
                          <a:effectLst/>
                        </a:rPr>
                        <a:t>Champions change</a:t>
                      </a:r>
                    </a:p>
                  </a:txBody>
                  <a:tcPr/>
                </a:tc>
                <a:extLst>
                  <a:ext uri="{0D108BD9-81ED-4DB2-BD59-A6C34878D82A}">
                    <a16:rowId xmlns:a16="http://schemas.microsoft.com/office/drawing/2014/main" val="10010"/>
                  </a:ext>
                </a:extLst>
              </a:tr>
            </a:tbl>
          </a:graphicData>
        </a:graphic>
      </p:graphicFrame>
      <p:sp>
        <p:nvSpPr>
          <p:cNvPr id="4" name="TextBox 3">
            <a:extLst>
              <a:ext uri="{FF2B5EF4-FFF2-40B4-BE49-F238E27FC236}">
                <a16:creationId xmlns:a16="http://schemas.microsoft.com/office/drawing/2014/main" id="{55FFF2FF-1699-F43A-D524-28FBCAA22AFC}"/>
              </a:ext>
            </a:extLst>
          </p:cNvPr>
          <p:cNvSpPr txBox="1"/>
          <p:nvPr/>
        </p:nvSpPr>
        <p:spPr>
          <a:xfrm>
            <a:off x="8779960" y="9534270"/>
            <a:ext cx="9144000" cy="923330"/>
          </a:xfrm>
          <a:prstGeom prst="rect">
            <a:avLst/>
          </a:prstGeom>
          <a:noFill/>
        </p:spPr>
        <p:txBody>
          <a:bodyPr wrap="square">
            <a:spAutoFit/>
          </a:bodyPr>
          <a:lstStyle/>
          <a:p>
            <a:r>
              <a:rPr lang="en-GB" sz="1800" dirty="0">
                <a:hlinkClick r:id="rId3"/>
              </a:rPr>
              <a:t>https://hbr.org/2019/06/research-women-score-higher-than-men-in-most-leadership-skills</a:t>
            </a:r>
            <a:endParaRPr lang="en-GB" sz="1800" dirty="0"/>
          </a:p>
          <a:p>
            <a:endParaRPr lang="en-GB" sz="1800" dirty="0"/>
          </a:p>
        </p:txBody>
      </p:sp>
      <p:graphicFrame>
        <p:nvGraphicFramePr>
          <p:cNvPr id="6" name="Table 9">
            <a:extLst>
              <a:ext uri="{FF2B5EF4-FFF2-40B4-BE49-F238E27FC236}">
                <a16:creationId xmlns:a16="http://schemas.microsoft.com/office/drawing/2014/main" id="{168E8A37-0CA6-F66C-6D65-5CE4F25B3ADE}"/>
              </a:ext>
            </a:extLst>
          </p:cNvPr>
          <p:cNvGraphicFramePr>
            <a:graphicFrameLocks noGrp="1"/>
          </p:cNvGraphicFramePr>
          <p:nvPr>
            <p:ph sz="half" idx="1"/>
            <p:extLst>
              <p:ext uri="{D42A27DB-BD31-4B8C-83A1-F6EECF244321}">
                <p14:modId xmlns:p14="http://schemas.microsoft.com/office/powerpoint/2010/main" val="416270539"/>
              </p:ext>
            </p:extLst>
          </p:nvPr>
        </p:nvGraphicFramePr>
        <p:xfrm>
          <a:off x="10015508" y="3090863"/>
          <a:ext cx="7632412" cy="6235572"/>
        </p:xfrm>
        <a:graphic>
          <a:graphicData uri="http://schemas.openxmlformats.org/drawingml/2006/table">
            <a:tbl>
              <a:tblPr firstRow="1" bandRow="1">
                <a:tableStyleId>{5C22544A-7EE6-4342-B048-85BDC9FD1C3A}</a:tableStyleId>
              </a:tblPr>
              <a:tblGrid>
                <a:gridCol w="7632412">
                  <a:extLst>
                    <a:ext uri="{9D8B030D-6E8A-4147-A177-3AD203B41FA5}">
                      <a16:colId xmlns:a16="http://schemas.microsoft.com/office/drawing/2014/main" val="3122441994"/>
                    </a:ext>
                  </a:extLst>
                </a:gridCol>
              </a:tblGrid>
              <a:tr h="487154">
                <a:tc>
                  <a:txBody>
                    <a:bodyPr/>
                    <a:lstStyle/>
                    <a:p>
                      <a:pPr algn="ctr"/>
                      <a:r>
                        <a:rPr lang="en-GB" sz="2400" b="1" dirty="0">
                          <a:solidFill>
                            <a:srgbClr val="222222"/>
                          </a:solidFill>
                          <a:effectLst/>
                        </a:rPr>
                        <a:t>Capability</a:t>
                      </a:r>
                      <a:endParaRPr lang="en-GB" sz="2400" b="0" dirty="0">
                        <a:solidFill>
                          <a:srgbClr val="222222"/>
                        </a:solidFill>
                        <a:effectLst/>
                      </a:endParaRPr>
                    </a:p>
                  </a:txBody>
                  <a:tcPr/>
                </a:tc>
                <a:extLst>
                  <a:ext uri="{0D108BD9-81ED-4DB2-BD59-A6C34878D82A}">
                    <a16:rowId xmlns:a16="http://schemas.microsoft.com/office/drawing/2014/main" val="210336141"/>
                  </a:ext>
                </a:extLst>
              </a:tr>
              <a:tr h="584585">
                <a:tc>
                  <a:txBody>
                    <a:bodyPr/>
                    <a:lstStyle/>
                    <a:p>
                      <a:pPr algn="l"/>
                      <a:r>
                        <a:rPr lang="en-GB" sz="3000" b="0" dirty="0">
                          <a:solidFill>
                            <a:srgbClr val="222222"/>
                          </a:solidFill>
                          <a:effectLst/>
                        </a:rPr>
                        <a:t>Establishes stretch goals</a:t>
                      </a:r>
                    </a:p>
                  </a:txBody>
                  <a:tcPr/>
                </a:tc>
                <a:extLst>
                  <a:ext uri="{0D108BD9-81ED-4DB2-BD59-A6C34878D82A}">
                    <a16:rowId xmlns:a16="http://schemas.microsoft.com/office/drawing/2014/main" val="3660748909"/>
                  </a:ext>
                </a:extLst>
              </a:tr>
              <a:tr h="584585">
                <a:tc>
                  <a:txBody>
                    <a:bodyPr/>
                    <a:lstStyle/>
                    <a:p>
                      <a:pPr algn="l"/>
                      <a:r>
                        <a:rPr lang="en-GB" sz="3000" b="0" dirty="0">
                          <a:solidFill>
                            <a:srgbClr val="222222"/>
                          </a:solidFill>
                          <a:effectLst/>
                        </a:rPr>
                        <a:t>Collaboration and teamwork</a:t>
                      </a:r>
                    </a:p>
                  </a:txBody>
                  <a:tcPr/>
                </a:tc>
                <a:extLst>
                  <a:ext uri="{0D108BD9-81ED-4DB2-BD59-A6C34878D82A}">
                    <a16:rowId xmlns:a16="http://schemas.microsoft.com/office/drawing/2014/main" val="10002"/>
                  </a:ext>
                </a:extLst>
              </a:tr>
              <a:tr h="584585">
                <a:tc>
                  <a:txBody>
                    <a:bodyPr/>
                    <a:lstStyle/>
                    <a:p>
                      <a:pPr algn="l"/>
                      <a:r>
                        <a:rPr lang="en-GB" sz="3000" b="0" dirty="0">
                          <a:solidFill>
                            <a:srgbClr val="222222"/>
                          </a:solidFill>
                          <a:effectLst/>
                        </a:rPr>
                        <a:t>Connects to the outside world</a:t>
                      </a:r>
                    </a:p>
                  </a:txBody>
                  <a:tcPr/>
                </a:tc>
                <a:extLst>
                  <a:ext uri="{0D108BD9-81ED-4DB2-BD59-A6C34878D82A}">
                    <a16:rowId xmlns:a16="http://schemas.microsoft.com/office/drawing/2014/main" val="10003"/>
                  </a:ext>
                </a:extLst>
              </a:tr>
              <a:tr h="1071738">
                <a:tc>
                  <a:txBody>
                    <a:bodyPr/>
                    <a:lstStyle/>
                    <a:p>
                      <a:pPr algn="l"/>
                      <a:r>
                        <a:rPr lang="en-GB" sz="3000" b="0" dirty="0">
                          <a:solidFill>
                            <a:srgbClr val="222222"/>
                          </a:solidFill>
                          <a:effectLst/>
                        </a:rPr>
                        <a:t>Communicates powerfully and prolifically</a:t>
                      </a:r>
                    </a:p>
                  </a:txBody>
                  <a:tcPr/>
                </a:tc>
                <a:extLst>
                  <a:ext uri="{0D108BD9-81ED-4DB2-BD59-A6C34878D82A}">
                    <a16:rowId xmlns:a16="http://schemas.microsoft.com/office/drawing/2014/main" val="10004"/>
                  </a:ext>
                </a:extLst>
              </a:tr>
              <a:tr h="584585">
                <a:tc>
                  <a:txBody>
                    <a:bodyPr/>
                    <a:lstStyle/>
                    <a:p>
                      <a:pPr algn="l"/>
                      <a:r>
                        <a:rPr lang="en-GB" sz="3000" b="0">
                          <a:solidFill>
                            <a:srgbClr val="222222"/>
                          </a:solidFill>
                          <a:effectLst/>
                        </a:rPr>
                        <a:t>Solves problems and analyzes issues</a:t>
                      </a:r>
                    </a:p>
                  </a:txBody>
                  <a:tcPr/>
                </a:tc>
                <a:extLst>
                  <a:ext uri="{0D108BD9-81ED-4DB2-BD59-A6C34878D82A}">
                    <a16:rowId xmlns:a16="http://schemas.microsoft.com/office/drawing/2014/main" val="10005"/>
                  </a:ext>
                </a:extLst>
              </a:tr>
              <a:tr h="584585">
                <a:tc>
                  <a:txBody>
                    <a:bodyPr/>
                    <a:lstStyle/>
                    <a:p>
                      <a:pPr algn="l"/>
                      <a:r>
                        <a:rPr lang="en-GB" sz="3000" b="0" dirty="0">
                          <a:solidFill>
                            <a:srgbClr val="222222"/>
                          </a:solidFill>
                          <a:effectLst/>
                        </a:rPr>
                        <a:t>Leadership speed</a:t>
                      </a:r>
                    </a:p>
                  </a:txBody>
                  <a:tcPr/>
                </a:tc>
                <a:extLst>
                  <a:ext uri="{0D108BD9-81ED-4DB2-BD59-A6C34878D82A}">
                    <a16:rowId xmlns:a16="http://schemas.microsoft.com/office/drawing/2014/main" val="10006"/>
                  </a:ext>
                </a:extLst>
              </a:tr>
              <a:tr h="584585">
                <a:tc>
                  <a:txBody>
                    <a:bodyPr/>
                    <a:lstStyle/>
                    <a:p>
                      <a:pPr algn="l"/>
                      <a:r>
                        <a:rPr lang="en-GB" sz="3000" b="0" dirty="0">
                          <a:solidFill>
                            <a:srgbClr val="222222"/>
                          </a:solidFill>
                          <a:effectLst/>
                        </a:rPr>
                        <a:t>Innovates</a:t>
                      </a:r>
                    </a:p>
                  </a:txBody>
                  <a:tcPr/>
                </a:tc>
                <a:extLst>
                  <a:ext uri="{0D108BD9-81ED-4DB2-BD59-A6C34878D82A}">
                    <a16:rowId xmlns:a16="http://schemas.microsoft.com/office/drawing/2014/main" val="10007"/>
                  </a:ext>
                </a:extLst>
              </a:tr>
              <a:tr h="584585">
                <a:tc>
                  <a:txBody>
                    <a:bodyPr/>
                    <a:lstStyle/>
                    <a:p>
                      <a:pPr algn="l"/>
                      <a:r>
                        <a:rPr lang="en-GB" sz="3000" b="0">
                          <a:solidFill>
                            <a:srgbClr val="222222"/>
                          </a:solidFill>
                          <a:effectLst/>
                        </a:rPr>
                        <a:t>Technical or professional expertise</a:t>
                      </a:r>
                    </a:p>
                  </a:txBody>
                  <a:tcPr/>
                </a:tc>
                <a:extLst>
                  <a:ext uri="{0D108BD9-81ED-4DB2-BD59-A6C34878D82A}">
                    <a16:rowId xmlns:a16="http://schemas.microsoft.com/office/drawing/2014/main" val="10008"/>
                  </a:ext>
                </a:extLst>
              </a:tr>
              <a:tr h="584585">
                <a:tc>
                  <a:txBody>
                    <a:bodyPr/>
                    <a:lstStyle/>
                    <a:p>
                      <a:pPr algn="l"/>
                      <a:r>
                        <a:rPr lang="en-GB" sz="3000" b="0" dirty="0">
                          <a:solidFill>
                            <a:srgbClr val="222222"/>
                          </a:solidFill>
                          <a:effectLst/>
                        </a:rPr>
                        <a:t>Develops strategic perspective</a:t>
                      </a:r>
                    </a:p>
                  </a:txBody>
                  <a:tcPr/>
                </a:tc>
                <a:extLst>
                  <a:ext uri="{0D108BD9-81ED-4DB2-BD59-A6C34878D82A}">
                    <a16:rowId xmlns:a16="http://schemas.microsoft.com/office/drawing/2014/main" val="10009"/>
                  </a:ext>
                </a:extLst>
              </a:tr>
            </a:tbl>
          </a:graphicData>
        </a:graphic>
      </p:graphicFrame>
      <p:sp>
        <p:nvSpPr>
          <p:cNvPr id="5" name="Slide Number Placeholder 4">
            <a:extLst>
              <a:ext uri="{FF2B5EF4-FFF2-40B4-BE49-F238E27FC236}">
                <a16:creationId xmlns:a16="http://schemas.microsoft.com/office/drawing/2014/main" id="{42B9C901-2412-4C4B-7611-1CC88B714B31}"/>
              </a:ext>
            </a:extLst>
          </p:cNvPr>
          <p:cNvSpPr>
            <a:spLocks noGrp="1"/>
          </p:cNvSpPr>
          <p:nvPr>
            <p:ph type="sldNum" sz="quarter" idx="12"/>
          </p:nvPr>
        </p:nvSpPr>
        <p:spPr/>
        <p:txBody>
          <a:bodyPr/>
          <a:lstStyle/>
          <a:p>
            <a:fld id="{8FE79932-7440-5840-A8ED-AE8A4A7CAAC6}" type="slidenum">
              <a:rPr lang="en-GB" smtClean="0"/>
              <a:t>26</a:t>
            </a:fld>
            <a:endParaRPr lang="en-GB"/>
          </a:p>
        </p:txBody>
      </p:sp>
    </p:spTree>
    <p:extLst>
      <p:ext uri="{BB962C8B-B14F-4D97-AF65-F5344CB8AC3E}">
        <p14:creationId xmlns:p14="http://schemas.microsoft.com/office/powerpoint/2010/main" val="3374902932"/>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B82A4-1F95-9C19-0706-D133A0ADA20E}"/>
              </a:ext>
            </a:extLst>
          </p:cNvPr>
          <p:cNvSpPr>
            <a:spLocks noGrp="1"/>
          </p:cNvSpPr>
          <p:nvPr>
            <p:ph type="title"/>
          </p:nvPr>
        </p:nvSpPr>
        <p:spPr>
          <a:xfrm>
            <a:off x="989481" y="1643491"/>
            <a:ext cx="16309038" cy="1210480"/>
          </a:xfrm>
        </p:spPr>
        <p:txBody>
          <a:bodyPr>
            <a:normAutofit/>
          </a:bodyPr>
          <a:lstStyle/>
          <a:p>
            <a:r>
              <a:rPr lang="en-GB" sz="4900" dirty="0"/>
              <a:t>Knowing Your Leadership Preference Matters</a:t>
            </a:r>
          </a:p>
        </p:txBody>
      </p:sp>
      <p:sp>
        <p:nvSpPr>
          <p:cNvPr id="5" name="Rectangle 4">
            <a:extLst>
              <a:ext uri="{FF2B5EF4-FFF2-40B4-BE49-F238E27FC236}">
                <a16:creationId xmlns:a16="http://schemas.microsoft.com/office/drawing/2014/main" id="{DDED3753-D5A9-3018-D813-294ACEBCB1C7}"/>
              </a:ext>
            </a:extLst>
          </p:cNvPr>
          <p:cNvSpPr/>
          <p:nvPr/>
        </p:nvSpPr>
        <p:spPr>
          <a:xfrm>
            <a:off x="17001461" y="9922027"/>
            <a:ext cx="1515140" cy="276999"/>
          </a:xfrm>
          <a:prstGeom prst="rect">
            <a:avLst/>
          </a:prstGeom>
        </p:spPr>
        <p:txBody>
          <a:bodyPr wrap="square">
            <a:spAutoFit/>
          </a:bodyPr>
          <a:lstStyle/>
          <a:p>
            <a:pPr>
              <a:tabLst>
                <a:tab pos="4298633" algn="ctr"/>
                <a:tab pos="8597265" algn="r"/>
              </a:tabLst>
            </a:pPr>
            <a:r>
              <a:rPr lang="en-US" sz="1200">
                <a:solidFill>
                  <a:schemeClr val="bg1"/>
                </a:solidFill>
                <a:latin typeface="Calibri" panose="020F0502020204030204" pitchFamily="34" charset="0"/>
                <a:ea typeface="Times New Roman" panose="02020603050405020304" pitchFamily="18" charset="0"/>
              </a:rPr>
              <a:t>© MyPD 2022</a:t>
            </a:r>
            <a:endParaRPr lang="en-GB" sz="1200">
              <a:solidFill>
                <a:schemeClr val="bg1"/>
              </a:solidFill>
              <a:latin typeface="Times New Roman" panose="02020603050405020304" pitchFamily="18" charset="0"/>
              <a:ea typeface="Times New Roman" panose="02020603050405020304" pitchFamily="18" charset="0"/>
            </a:endParaRPr>
          </a:p>
        </p:txBody>
      </p:sp>
      <p:pic>
        <p:nvPicPr>
          <p:cNvPr id="3" name="Picture 2" descr="A picture containing text, clipart, sign&#10;&#10;Description automatically generated">
            <a:extLst>
              <a:ext uri="{FF2B5EF4-FFF2-40B4-BE49-F238E27FC236}">
                <a16:creationId xmlns:a16="http://schemas.microsoft.com/office/drawing/2014/main" id="{D20573FF-C81F-8604-878F-EDCA2F65E0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507564" y="673385"/>
            <a:ext cx="1030439" cy="374513"/>
          </a:xfrm>
          <a:prstGeom prst="rect">
            <a:avLst/>
          </a:prstGeom>
        </p:spPr>
      </p:pic>
      <p:sp>
        <p:nvSpPr>
          <p:cNvPr id="7" name="Slide Number Placeholder 6">
            <a:extLst>
              <a:ext uri="{FF2B5EF4-FFF2-40B4-BE49-F238E27FC236}">
                <a16:creationId xmlns:a16="http://schemas.microsoft.com/office/drawing/2014/main" id="{B9CC151F-8055-ABDD-F2F7-5FE4B8861111}"/>
              </a:ext>
            </a:extLst>
          </p:cNvPr>
          <p:cNvSpPr>
            <a:spLocks noGrp="1"/>
          </p:cNvSpPr>
          <p:nvPr>
            <p:ph type="sldNum" sz="quarter" idx="12"/>
          </p:nvPr>
        </p:nvSpPr>
        <p:spPr/>
        <p:txBody>
          <a:bodyPr/>
          <a:lstStyle/>
          <a:p>
            <a:fld id="{8FE79932-7440-5840-A8ED-AE8A4A7CAAC6}" type="slidenum">
              <a:rPr lang="en-GB" smtClean="0"/>
              <a:t>27</a:t>
            </a:fld>
            <a:endParaRPr lang="en-GB"/>
          </a:p>
        </p:txBody>
      </p:sp>
      <p:graphicFrame>
        <p:nvGraphicFramePr>
          <p:cNvPr id="10" name="Content Placeholder 5">
            <a:extLst>
              <a:ext uri="{FF2B5EF4-FFF2-40B4-BE49-F238E27FC236}">
                <a16:creationId xmlns:a16="http://schemas.microsoft.com/office/drawing/2014/main" id="{6F476B24-E05A-06F7-803D-B1FA5E5CDA5A}"/>
              </a:ext>
            </a:extLst>
          </p:cNvPr>
          <p:cNvGraphicFramePr>
            <a:graphicFrameLocks noGrp="1"/>
          </p:cNvGraphicFramePr>
          <p:nvPr>
            <p:ph idx="1"/>
            <p:extLst>
              <p:ext uri="{D42A27DB-BD31-4B8C-83A1-F6EECF244321}">
                <p14:modId xmlns:p14="http://schemas.microsoft.com/office/powerpoint/2010/main" val="4164859775"/>
              </p:ext>
            </p:extLst>
          </p:nvPr>
        </p:nvGraphicFramePr>
        <p:xfrm>
          <a:off x="1257300" y="2738439"/>
          <a:ext cx="15773400" cy="70981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212747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604087-1925-3C32-2889-BCDC63E05456}"/>
              </a:ext>
            </a:extLst>
          </p:cNvPr>
          <p:cNvSpPr>
            <a:spLocks noGrp="1"/>
          </p:cNvSpPr>
          <p:nvPr>
            <p:ph type="title"/>
          </p:nvPr>
        </p:nvSpPr>
        <p:spPr>
          <a:xfrm>
            <a:off x="734164" y="1841216"/>
            <a:ext cx="9959667" cy="1277413"/>
          </a:xfrm>
        </p:spPr>
        <p:txBody>
          <a:bodyPr>
            <a:normAutofit/>
          </a:bodyPr>
          <a:lstStyle/>
          <a:p>
            <a:r>
              <a:rPr lang="en-GB" sz="4900" dirty="0"/>
              <a:t>What is your leadership style?</a:t>
            </a:r>
          </a:p>
        </p:txBody>
      </p:sp>
      <p:sp>
        <p:nvSpPr>
          <p:cNvPr id="6" name="Content Placeholder 5">
            <a:extLst>
              <a:ext uri="{FF2B5EF4-FFF2-40B4-BE49-F238E27FC236}">
                <a16:creationId xmlns:a16="http://schemas.microsoft.com/office/drawing/2014/main" id="{DD6703B3-814F-6143-5892-5FBAAEF92D62}"/>
              </a:ext>
            </a:extLst>
          </p:cNvPr>
          <p:cNvSpPr>
            <a:spLocks noGrp="1"/>
          </p:cNvSpPr>
          <p:nvPr>
            <p:ph idx="1"/>
          </p:nvPr>
        </p:nvSpPr>
        <p:spPr>
          <a:xfrm>
            <a:off x="589786" y="3510709"/>
            <a:ext cx="9417226" cy="6029531"/>
          </a:xfrm>
        </p:spPr>
        <p:txBody>
          <a:bodyPr/>
          <a:lstStyle/>
          <a:p>
            <a:pPr marL="0" indent="0">
              <a:spcAft>
                <a:spcPts val="1500"/>
              </a:spcAft>
              <a:buNone/>
            </a:pPr>
            <a:r>
              <a:rPr lang="en-US" sz="2700" dirty="0">
                <a:solidFill>
                  <a:srgbClr val="000000"/>
                </a:solidFill>
                <a:highlight>
                  <a:srgbClr val="FFFF00"/>
                </a:highlight>
                <a:ea typeface="MS Mincho" panose="02020609040205080304" pitchFamily="49" charset="-128"/>
                <a:cs typeface="Times New Roman" panose="02020603050405020304" pitchFamily="18" charset="0"/>
              </a:rPr>
              <a:t> </a:t>
            </a:r>
            <a:endParaRPr lang="en-GB" sz="2700" dirty="0">
              <a:latin typeface="Lucida Sans Unicode" panose="020B0602030504020204" pitchFamily="34" charset="0"/>
              <a:ea typeface="MS Mincho" panose="02020609040205080304" pitchFamily="49" charset="-128"/>
              <a:cs typeface="Times New Roman" panose="02020603050405020304" pitchFamily="18" charset="0"/>
            </a:endParaRPr>
          </a:p>
          <a:p>
            <a:pPr marL="514350" indent="-514350">
              <a:lnSpc>
                <a:spcPct val="120000"/>
              </a:lnSpc>
              <a:spcBef>
                <a:spcPct val="0"/>
              </a:spcBef>
              <a:spcAft>
                <a:spcPts val="900"/>
              </a:spcAft>
              <a:buClr>
                <a:srgbClr val="39866D"/>
              </a:buClr>
              <a:buFont typeface="Wingdings" pitchFamily="2" charset="2"/>
              <a:buChar char="§"/>
            </a:pPr>
            <a:r>
              <a:rPr lang="en-US" sz="4000" dirty="0"/>
              <a:t>16 Personalities </a:t>
            </a:r>
            <a:r>
              <a:rPr lang="en-GB" sz="4000" dirty="0">
                <a:hlinkClick r:id="rId3"/>
              </a:rPr>
              <a:t>https://www.16personalities.com/free-personality-test</a:t>
            </a:r>
            <a:endParaRPr lang="en-GB" sz="4000" dirty="0"/>
          </a:p>
          <a:p>
            <a:pPr marL="514350" indent="-514350">
              <a:lnSpc>
                <a:spcPct val="120000"/>
              </a:lnSpc>
              <a:spcBef>
                <a:spcPct val="0"/>
              </a:spcBef>
              <a:spcAft>
                <a:spcPts val="900"/>
              </a:spcAft>
              <a:buClr>
                <a:srgbClr val="39866D"/>
              </a:buClr>
              <a:buFont typeface="Wingdings" pitchFamily="2" charset="2"/>
              <a:buChar char="§"/>
            </a:pPr>
            <a:r>
              <a:rPr lang="en-US" sz="4000" dirty="0"/>
              <a:t>Go with your instinctive response - don’t overthink it </a:t>
            </a:r>
          </a:p>
          <a:p>
            <a:pPr marL="514350" indent="-514350">
              <a:lnSpc>
                <a:spcPct val="120000"/>
              </a:lnSpc>
              <a:spcBef>
                <a:spcPct val="0"/>
              </a:spcBef>
              <a:spcAft>
                <a:spcPts val="900"/>
              </a:spcAft>
              <a:buClr>
                <a:srgbClr val="39866D"/>
              </a:buClr>
              <a:buFont typeface="Wingdings" pitchFamily="2" charset="2"/>
              <a:buChar char="§"/>
            </a:pPr>
            <a:r>
              <a:rPr lang="en-US" sz="4000" dirty="0"/>
              <a:t>C.10 minutes to complete</a:t>
            </a:r>
          </a:p>
          <a:p>
            <a:pPr marL="514350" indent="-514350">
              <a:lnSpc>
                <a:spcPct val="120000"/>
              </a:lnSpc>
              <a:spcBef>
                <a:spcPct val="0"/>
              </a:spcBef>
              <a:spcAft>
                <a:spcPts val="900"/>
              </a:spcAft>
              <a:buClr>
                <a:schemeClr val="accent6"/>
              </a:buClr>
              <a:buFont typeface="Wingdings" pitchFamily="2" charset="2"/>
              <a:buChar char="§"/>
            </a:pPr>
            <a:endParaRPr lang="en-GB" sz="4800" dirty="0"/>
          </a:p>
          <a:p>
            <a:pPr marL="514350" indent="-514350">
              <a:lnSpc>
                <a:spcPct val="120000"/>
              </a:lnSpc>
              <a:spcBef>
                <a:spcPct val="0"/>
              </a:spcBef>
              <a:spcAft>
                <a:spcPts val="900"/>
              </a:spcAft>
              <a:buClr>
                <a:schemeClr val="accent6"/>
              </a:buClr>
              <a:buFont typeface="Wingdings" pitchFamily="2" charset="2"/>
              <a:buChar char="§"/>
            </a:pPr>
            <a:endParaRPr lang="en-GB" sz="4800" dirty="0"/>
          </a:p>
          <a:p>
            <a:endParaRPr lang="en-GB" dirty="0"/>
          </a:p>
        </p:txBody>
      </p:sp>
      <p:pic>
        <p:nvPicPr>
          <p:cNvPr id="11" name="Picture 10" descr="Pink balls forming an arrow pointing to one ball">
            <a:extLst>
              <a:ext uri="{FF2B5EF4-FFF2-40B4-BE49-F238E27FC236}">
                <a16:creationId xmlns:a16="http://schemas.microsoft.com/office/drawing/2014/main" id="{2F57D5F4-3B14-1C0B-B8AA-DC565ED9FA5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329261" y="1760349"/>
            <a:ext cx="6958739" cy="8552189"/>
          </a:xfrm>
          <a:prstGeom prst="rect">
            <a:avLst/>
          </a:prstGeom>
        </p:spPr>
      </p:pic>
      <p:sp>
        <p:nvSpPr>
          <p:cNvPr id="12" name="Slide Number Placeholder 11">
            <a:extLst>
              <a:ext uri="{FF2B5EF4-FFF2-40B4-BE49-F238E27FC236}">
                <a16:creationId xmlns:a16="http://schemas.microsoft.com/office/drawing/2014/main" id="{D0C235AD-0ED9-448D-1EE2-AA3169E26AAE}"/>
              </a:ext>
            </a:extLst>
          </p:cNvPr>
          <p:cNvSpPr>
            <a:spLocks noGrp="1"/>
          </p:cNvSpPr>
          <p:nvPr>
            <p:ph type="sldNum" sz="quarter" idx="12"/>
          </p:nvPr>
        </p:nvSpPr>
        <p:spPr/>
        <p:txBody>
          <a:bodyPr/>
          <a:lstStyle/>
          <a:p>
            <a:fld id="{8FE79932-7440-5840-A8ED-AE8A4A7CAAC6}" type="slidenum">
              <a:rPr lang="en-GB" smtClean="0"/>
              <a:t>28</a:t>
            </a:fld>
            <a:endParaRPr lang="en-GB"/>
          </a:p>
        </p:txBody>
      </p:sp>
    </p:spTree>
    <p:extLst>
      <p:ext uri="{BB962C8B-B14F-4D97-AF65-F5344CB8AC3E}">
        <p14:creationId xmlns:p14="http://schemas.microsoft.com/office/powerpoint/2010/main" val="63811775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F42DB4-075A-184D-9C6D-9293242D3E62}"/>
              </a:ext>
            </a:extLst>
          </p:cNvPr>
          <p:cNvSpPr txBox="1"/>
          <p:nvPr/>
        </p:nvSpPr>
        <p:spPr>
          <a:xfrm>
            <a:off x="9568233" y="2091053"/>
            <a:ext cx="8611279" cy="7235381"/>
          </a:xfrm>
          <a:prstGeom prst="rect">
            <a:avLst/>
          </a:prstGeom>
        </p:spPr>
        <p:txBody>
          <a:bodyPr vert="horz" lIns="137160" tIns="68580" rIns="137160" bIns="68580" rtlCol="0" anchor="t" anchorCtr="0">
            <a:normAutofit/>
          </a:bodyPr>
          <a:lstStyle/>
          <a:p>
            <a:pPr>
              <a:lnSpc>
                <a:spcPct val="90000"/>
              </a:lnSpc>
              <a:spcBef>
                <a:spcPct val="0"/>
              </a:spcBef>
              <a:spcAft>
                <a:spcPts val="900"/>
              </a:spcAft>
            </a:pPr>
            <a:r>
              <a:rPr lang="en-US" sz="4900" dirty="0">
                <a:latin typeface="Corbel" panose="020B0503020204020204" pitchFamily="34" charset="0"/>
                <a:ea typeface="+mj-ea"/>
                <a:cs typeface="+mj-cs"/>
              </a:rPr>
              <a:t>Confidence &amp; Communication</a:t>
            </a:r>
            <a:br>
              <a:rPr lang="en-US" sz="7500" dirty="0">
                <a:latin typeface="Corbel" panose="020B0503020204020204" pitchFamily="34" charset="0"/>
                <a:ea typeface="+mj-ea"/>
                <a:cs typeface="+mj-cs"/>
              </a:rPr>
            </a:br>
            <a:endParaRPr lang="en-US" sz="7500" dirty="0">
              <a:latin typeface="Corbel" panose="020B0503020204020204" pitchFamily="34" charset="0"/>
              <a:ea typeface="+mj-ea"/>
              <a:cs typeface="+mj-cs"/>
            </a:endParaRPr>
          </a:p>
          <a:p>
            <a:pPr marL="428625" indent="-428625">
              <a:spcAft>
                <a:spcPts val="1200"/>
              </a:spcAft>
              <a:buClr>
                <a:srgbClr val="39866D"/>
              </a:buClr>
              <a:buFont typeface="Wingdings" pitchFamily="2" charset="2"/>
              <a:buChar char="§"/>
            </a:pPr>
            <a:r>
              <a:rPr lang="en-GB" sz="3600" dirty="0">
                <a:latin typeface="Corbel" panose="020B0503020204020204" pitchFamily="34" charset="0"/>
              </a:rPr>
              <a:t>Dealing with imposter syndrome</a:t>
            </a:r>
          </a:p>
          <a:p>
            <a:pPr marL="428625" indent="-428625">
              <a:spcAft>
                <a:spcPts val="1200"/>
              </a:spcAft>
              <a:buClr>
                <a:srgbClr val="39866D"/>
              </a:buClr>
              <a:buFont typeface="Wingdings" pitchFamily="2" charset="2"/>
              <a:buChar char="§"/>
            </a:pPr>
            <a:r>
              <a:rPr lang="en-GB" sz="3600" dirty="0">
                <a:latin typeface="Corbel" panose="020B0503020204020204" pitchFamily="34" charset="0"/>
              </a:rPr>
              <a:t>Confident communications toolkit</a:t>
            </a:r>
          </a:p>
          <a:p>
            <a:pPr marL="428625" indent="-428625">
              <a:spcAft>
                <a:spcPts val="1200"/>
              </a:spcAft>
              <a:buClr>
                <a:srgbClr val="39866D"/>
              </a:buClr>
              <a:buFont typeface="Wingdings" pitchFamily="2" charset="2"/>
              <a:buChar char="§"/>
            </a:pPr>
            <a:r>
              <a:rPr lang="en-GB" sz="3600" dirty="0">
                <a:latin typeface="Corbel" panose="020B0503020204020204" pitchFamily="34" charset="0"/>
              </a:rPr>
              <a:t>Speaking up and being heard</a:t>
            </a:r>
          </a:p>
          <a:p>
            <a:pPr marL="428625" indent="-428625">
              <a:spcAft>
                <a:spcPts val="1200"/>
              </a:spcAft>
              <a:buClr>
                <a:srgbClr val="39866D"/>
              </a:buClr>
              <a:buFont typeface="Wingdings" pitchFamily="2" charset="2"/>
              <a:buChar char="§"/>
            </a:pPr>
            <a:r>
              <a:rPr lang="en-GB" sz="3600" dirty="0">
                <a:latin typeface="Corbel" panose="020B0503020204020204" pitchFamily="34" charset="0"/>
              </a:rPr>
              <a:t>Persuasive language</a:t>
            </a:r>
          </a:p>
        </p:txBody>
      </p:sp>
      <p:sp>
        <p:nvSpPr>
          <p:cNvPr id="3" name="Slide Number Placeholder 2">
            <a:extLst>
              <a:ext uri="{FF2B5EF4-FFF2-40B4-BE49-F238E27FC236}">
                <a16:creationId xmlns:a16="http://schemas.microsoft.com/office/drawing/2014/main" id="{BDEAE7CF-D97F-BE47-3C7C-2FB0512CAD64}"/>
              </a:ext>
            </a:extLst>
          </p:cNvPr>
          <p:cNvSpPr>
            <a:spLocks noGrp="1"/>
          </p:cNvSpPr>
          <p:nvPr>
            <p:ph type="sldNum" sz="quarter" idx="12"/>
          </p:nvPr>
        </p:nvSpPr>
        <p:spPr/>
        <p:txBody>
          <a:bodyPr/>
          <a:lstStyle/>
          <a:p>
            <a:fld id="{8FE79932-7440-5840-A8ED-AE8A4A7CAAC6}" type="slidenum">
              <a:rPr lang="en-GB" smtClean="0"/>
              <a:t>29</a:t>
            </a:fld>
            <a:endParaRPr lang="en-GB"/>
          </a:p>
        </p:txBody>
      </p:sp>
      <p:pic>
        <p:nvPicPr>
          <p:cNvPr id="6" name="Picture 5">
            <a:extLst>
              <a:ext uri="{FF2B5EF4-FFF2-40B4-BE49-F238E27FC236}">
                <a16:creationId xmlns:a16="http://schemas.microsoft.com/office/drawing/2014/main" id="{EBF39A35-D83B-C844-942E-A86A84E8F64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1797803"/>
            <a:ext cx="9144001" cy="8462075"/>
          </a:xfrm>
          <a:prstGeom prst="rect">
            <a:avLst/>
          </a:prstGeom>
        </p:spPr>
      </p:pic>
    </p:spTree>
    <p:extLst>
      <p:ext uri="{BB962C8B-B14F-4D97-AF65-F5344CB8AC3E}">
        <p14:creationId xmlns:p14="http://schemas.microsoft.com/office/powerpoint/2010/main" val="147841475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313" y="1566467"/>
            <a:ext cx="14580108" cy="2249424"/>
          </a:xfrm>
        </p:spPr>
        <p:txBody>
          <a:bodyPr/>
          <a:lstStyle/>
          <a:p>
            <a:r>
              <a:rPr lang="en-GB" sz="4800" dirty="0"/>
              <a:t>The Cycle of purposeful planning and intentional change </a:t>
            </a:r>
          </a:p>
        </p:txBody>
      </p:sp>
      <p:graphicFrame>
        <p:nvGraphicFramePr>
          <p:cNvPr id="4" name="Diagram 3"/>
          <p:cNvGraphicFramePr/>
          <p:nvPr>
            <p:extLst>
              <p:ext uri="{D42A27DB-BD31-4B8C-83A1-F6EECF244321}">
                <p14:modId xmlns:p14="http://schemas.microsoft.com/office/powerpoint/2010/main" val="2930941995"/>
              </p:ext>
            </p:extLst>
          </p:nvPr>
        </p:nvGraphicFramePr>
        <p:xfrm>
          <a:off x="401687" y="2505525"/>
          <a:ext cx="12192000" cy="7411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139921" y="2919425"/>
            <a:ext cx="1664208" cy="784830"/>
          </a:xfrm>
          <a:prstGeom prst="rect">
            <a:avLst/>
          </a:prstGeom>
          <a:noFill/>
        </p:spPr>
        <p:txBody>
          <a:bodyPr wrap="square" rtlCol="0">
            <a:spAutoFit/>
          </a:bodyPr>
          <a:lstStyle/>
          <a:p>
            <a:pPr algn="ctr"/>
            <a:r>
              <a:rPr lang="en-GB" sz="2250" dirty="0"/>
              <a:t>Get feedback</a:t>
            </a:r>
          </a:p>
        </p:txBody>
      </p:sp>
      <p:sp>
        <p:nvSpPr>
          <p:cNvPr id="6" name="TextBox 5"/>
          <p:cNvSpPr txBox="1"/>
          <p:nvPr/>
        </p:nvSpPr>
        <p:spPr>
          <a:xfrm>
            <a:off x="2876607" y="4902984"/>
            <a:ext cx="1664208" cy="784830"/>
          </a:xfrm>
          <a:prstGeom prst="rect">
            <a:avLst/>
          </a:prstGeom>
          <a:noFill/>
        </p:spPr>
        <p:txBody>
          <a:bodyPr wrap="square" rtlCol="0">
            <a:spAutoFit/>
          </a:bodyPr>
          <a:lstStyle/>
          <a:p>
            <a:pPr algn="ctr"/>
            <a:r>
              <a:rPr lang="en-GB" sz="2250" dirty="0"/>
              <a:t>Implement actions</a:t>
            </a:r>
          </a:p>
        </p:txBody>
      </p:sp>
      <p:sp>
        <p:nvSpPr>
          <p:cNvPr id="7" name="TextBox 6">
            <a:extLst>
              <a:ext uri="{FF2B5EF4-FFF2-40B4-BE49-F238E27FC236}">
                <a16:creationId xmlns:a16="http://schemas.microsoft.com/office/drawing/2014/main" id="{1987C53B-78AC-65CB-0508-9151BFEFD960}"/>
              </a:ext>
            </a:extLst>
          </p:cNvPr>
          <p:cNvSpPr txBox="1"/>
          <p:nvPr/>
        </p:nvSpPr>
        <p:spPr>
          <a:xfrm>
            <a:off x="310356" y="4377448"/>
            <a:ext cx="2617960" cy="3046988"/>
          </a:xfrm>
          <a:prstGeom prst="rect">
            <a:avLst/>
          </a:prstGeom>
          <a:noFill/>
        </p:spPr>
        <p:txBody>
          <a:bodyPr wrap="square">
            <a:spAutoFit/>
          </a:bodyPr>
          <a:lstStyle/>
          <a:p>
            <a:pPr marL="0" indent="0">
              <a:lnSpc>
                <a:spcPct val="100000"/>
              </a:lnSpc>
              <a:spcBef>
                <a:spcPts val="0"/>
              </a:spcBef>
              <a:buNone/>
            </a:pPr>
            <a:r>
              <a:rPr lang="en-US" sz="1600" i="1" dirty="0"/>
              <a:t>“Knowing Our Capabilities And Talents Increases Our Self Confidence” </a:t>
            </a:r>
          </a:p>
          <a:p>
            <a:pPr marL="0" indent="0">
              <a:lnSpc>
                <a:spcPct val="100000"/>
              </a:lnSpc>
              <a:spcBef>
                <a:spcPts val="0"/>
              </a:spcBef>
              <a:buNone/>
            </a:pPr>
            <a:endParaRPr lang="en-US" sz="1600" dirty="0"/>
          </a:p>
          <a:p>
            <a:pPr marL="0" indent="0">
              <a:lnSpc>
                <a:spcPct val="100000"/>
              </a:lnSpc>
              <a:spcBef>
                <a:spcPts val="0"/>
              </a:spcBef>
              <a:buNone/>
            </a:pPr>
            <a:r>
              <a:rPr lang="en-US" sz="1600" dirty="0"/>
              <a:t>Diana Bilimoria, KeyBank Professor and Chair and Professor of Organizational Behavior at the </a:t>
            </a:r>
            <a:r>
              <a:rPr lang="en-US" sz="1600" dirty="0" err="1"/>
              <a:t>Weatherhead</a:t>
            </a:r>
            <a:r>
              <a:rPr lang="en-US" sz="1600" dirty="0"/>
              <a:t> School of Management, Case Western Reserve University</a:t>
            </a:r>
          </a:p>
        </p:txBody>
      </p:sp>
      <p:sp>
        <p:nvSpPr>
          <p:cNvPr id="8" name="Slide Number Placeholder 7">
            <a:extLst>
              <a:ext uri="{FF2B5EF4-FFF2-40B4-BE49-F238E27FC236}">
                <a16:creationId xmlns:a16="http://schemas.microsoft.com/office/drawing/2014/main" id="{3D8BA4AC-143C-ACA9-DBB0-CFC2D97BC474}"/>
              </a:ext>
            </a:extLst>
          </p:cNvPr>
          <p:cNvSpPr>
            <a:spLocks noGrp="1"/>
          </p:cNvSpPr>
          <p:nvPr>
            <p:ph type="sldNum" sz="quarter" idx="12"/>
          </p:nvPr>
        </p:nvSpPr>
        <p:spPr/>
        <p:txBody>
          <a:bodyPr/>
          <a:lstStyle/>
          <a:p>
            <a:fld id="{4FAB73BC-B049-4115-A692-8D63A059BFB8}" type="slidenum">
              <a:rPr lang="en-US" smtClean="0"/>
              <a:t>3</a:t>
            </a:fld>
            <a:endParaRPr lang="en-US" dirty="0"/>
          </a:p>
        </p:txBody>
      </p:sp>
      <p:pic>
        <p:nvPicPr>
          <p:cNvPr id="3" name="Picture 2">
            <a:extLst>
              <a:ext uri="{FF2B5EF4-FFF2-40B4-BE49-F238E27FC236}">
                <a16:creationId xmlns:a16="http://schemas.microsoft.com/office/drawing/2014/main" id="{8D22411F-39C0-B0CC-C330-4FEFF179BCA5}"/>
              </a:ext>
            </a:extLst>
          </p:cNvPr>
          <p:cNvPicPr>
            <a:picLocks noChangeAspect="1"/>
          </p:cNvPicPr>
          <p:nvPr/>
        </p:nvPicPr>
        <p:blipFill>
          <a:blip r:embed="rId8"/>
          <a:stretch>
            <a:fillRect/>
          </a:stretch>
        </p:blipFill>
        <p:spPr>
          <a:xfrm>
            <a:off x="10344150" y="2565730"/>
            <a:ext cx="7772400" cy="7346066"/>
          </a:xfrm>
          <a:prstGeom prst="rect">
            <a:avLst/>
          </a:prstGeom>
        </p:spPr>
      </p:pic>
    </p:spTree>
    <p:extLst>
      <p:ext uri="{BB962C8B-B14F-4D97-AF65-F5344CB8AC3E}">
        <p14:creationId xmlns:p14="http://schemas.microsoft.com/office/powerpoint/2010/main" val="2567454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5D04A-FE00-BE3D-42B3-AE620F434104}"/>
              </a:ext>
            </a:extLst>
          </p:cNvPr>
          <p:cNvSpPr>
            <a:spLocks noGrp="1"/>
          </p:cNvSpPr>
          <p:nvPr>
            <p:ph type="title"/>
          </p:nvPr>
        </p:nvSpPr>
        <p:spPr>
          <a:xfrm>
            <a:off x="1039421" y="1678253"/>
            <a:ext cx="14580108" cy="2249424"/>
          </a:xfrm>
        </p:spPr>
        <p:txBody>
          <a:bodyPr/>
          <a:lstStyle/>
          <a:p>
            <a:r>
              <a:rPr lang="en-GB" dirty="0"/>
              <a:t>Where’s the issue?</a:t>
            </a:r>
            <a:endParaRPr lang="en-US" dirty="0"/>
          </a:p>
        </p:txBody>
      </p:sp>
      <p:sp>
        <p:nvSpPr>
          <p:cNvPr id="4" name="Content Placeholder 3">
            <a:extLst>
              <a:ext uri="{FF2B5EF4-FFF2-40B4-BE49-F238E27FC236}">
                <a16:creationId xmlns:a16="http://schemas.microsoft.com/office/drawing/2014/main" id="{03875403-9436-CBF1-63D5-4A1B5F96F402}"/>
              </a:ext>
            </a:extLst>
          </p:cNvPr>
          <p:cNvSpPr>
            <a:spLocks noGrp="1"/>
          </p:cNvSpPr>
          <p:nvPr>
            <p:ph sz="half" idx="2"/>
          </p:nvPr>
        </p:nvSpPr>
        <p:spPr>
          <a:xfrm>
            <a:off x="9958526" y="3090863"/>
            <a:ext cx="7761830" cy="7005119"/>
          </a:xfrm>
        </p:spPr>
        <p:txBody>
          <a:bodyPr spcFirstLastPara="1" vert="horz" wrap="square" lIns="68580" tIns="68580" rIns="68580" bIns="68580" rtlCol="0" anchor="t" anchorCtr="0">
            <a:normAutofit fontScale="92500" lnSpcReduction="10000"/>
          </a:bodyPr>
          <a:lstStyle/>
          <a:p>
            <a:pPr>
              <a:lnSpc>
                <a:spcPct val="105000"/>
              </a:lnSpc>
              <a:spcAft>
                <a:spcPts val="900"/>
              </a:spcAft>
              <a:buClr>
                <a:srgbClr val="39866D"/>
              </a:buClr>
            </a:pPr>
            <a:r>
              <a:rPr lang="en-GB" dirty="0"/>
              <a:t>Women are told to be more confident, painting them as lacking self-belief, compared to men who were told how to develop their confidence in specific skills, portraying them as more ‘fixable’.</a:t>
            </a:r>
          </a:p>
          <a:p>
            <a:pPr>
              <a:lnSpc>
                <a:spcPct val="105000"/>
              </a:lnSpc>
              <a:spcAft>
                <a:spcPts val="900"/>
              </a:spcAft>
              <a:buClr>
                <a:srgbClr val="39866D"/>
              </a:buClr>
            </a:pPr>
            <a:r>
              <a:rPr lang="en-GB" dirty="0"/>
              <a:t>Developmental feedback for men and women leaders differs despite men and women being rated equally or above on their overall performance.</a:t>
            </a:r>
          </a:p>
          <a:p>
            <a:pPr>
              <a:lnSpc>
                <a:spcPct val="105000"/>
              </a:lnSpc>
              <a:spcAft>
                <a:spcPts val="900"/>
              </a:spcAft>
              <a:buClr>
                <a:srgbClr val="39866D"/>
              </a:buClr>
            </a:pPr>
            <a:r>
              <a:rPr lang="en-GB" dirty="0"/>
              <a:t>Men are 19% more likely than women to overestimate their ability and be rewarded for it.</a:t>
            </a:r>
          </a:p>
          <a:p>
            <a:pPr marL="0" indent="0">
              <a:lnSpc>
                <a:spcPct val="105000"/>
              </a:lnSpc>
              <a:spcAft>
                <a:spcPts val="900"/>
              </a:spcAft>
              <a:buClr>
                <a:srgbClr val="39866D"/>
              </a:buClr>
              <a:buNone/>
            </a:pPr>
            <a:endParaRPr lang="en-US" dirty="0"/>
          </a:p>
        </p:txBody>
      </p:sp>
      <p:pic>
        <p:nvPicPr>
          <p:cNvPr id="7" name="Content Placeholder 6">
            <a:extLst>
              <a:ext uri="{FF2B5EF4-FFF2-40B4-BE49-F238E27FC236}">
                <a16:creationId xmlns:a16="http://schemas.microsoft.com/office/drawing/2014/main" id="{7F5EF16F-AA3B-1D7B-93AF-478F7AB7004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273040" y="3090863"/>
            <a:ext cx="3771900" cy="5734050"/>
          </a:xfrm>
          <a:prstGeom prst="rect">
            <a:avLst/>
          </a:prstGeom>
        </p:spPr>
      </p:pic>
      <p:pic>
        <p:nvPicPr>
          <p:cNvPr id="9" name="Content Placeholder 2">
            <a:extLst>
              <a:ext uri="{FF2B5EF4-FFF2-40B4-BE49-F238E27FC236}">
                <a16:creationId xmlns:a16="http://schemas.microsoft.com/office/drawing/2014/main" id="{64CE5054-8AB8-CF8D-EAEE-3B0242F3AE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2907" y="3090863"/>
            <a:ext cx="3957651" cy="5734050"/>
          </a:xfrm>
          <a:prstGeom prst="rect">
            <a:avLst/>
          </a:prstGeom>
        </p:spPr>
      </p:pic>
      <p:sp>
        <p:nvSpPr>
          <p:cNvPr id="11" name="TextBox 10">
            <a:extLst>
              <a:ext uri="{FF2B5EF4-FFF2-40B4-BE49-F238E27FC236}">
                <a16:creationId xmlns:a16="http://schemas.microsoft.com/office/drawing/2014/main" id="{EF738E10-D639-655F-7658-F6F494E77B5E}"/>
              </a:ext>
            </a:extLst>
          </p:cNvPr>
          <p:cNvSpPr txBox="1"/>
          <p:nvPr/>
        </p:nvSpPr>
        <p:spPr>
          <a:xfrm>
            <a:off x="1254012" y="8945219"/>
            <a:ext cx="9141156" cy="862865"/>
          </a:xfrm>
          <a:prstGeom prst="rect">
            <a:avLst/>
          </a:prstGeom>
          <a:noFill/>
        </p:spPr>
        <p:txBody>
          <a:bodyPr wrap="square">
            <a:spAutoFit/>
          </a:bodyPr>
          <a:lstStyle/>
          <a:p>
            <a:pPr>
              <a:lnSpc>
                <a:spcPct val="105000"/>
              </a:lnSpc>
              <a:spcAft>
                <a:spcPts val="900"/>
              </a:spcAft>
              <a:buClr>
                <a:srgbClr val="39866D"/>
              </a:buClr>
            </a:pPr>
            <a:r>
              <a:rPr lang="en-GB" sz="2100" dirty="0"/>
              <a:t>The Leadership Quarterly 2019 </a:t>
            </a:r>
          </a:p>
          <a:p>
            <a:pPr>
              <a:lnSpc>
                <a:spcPct val="105000"/>
              </a:lnSpc>
              <a:spcAft>
                <a:spcPts val="900"/>
              </a:spcAft>
              <a:buClr>
                <a:srgbClr val="39866D"/>
              </a:buClr>
            </a:pPr>
            <a:r>
              <a:rPr lang="en-GB" sz="2100" dirty="0">
                <a:hlinkClick r:id="rId5"/>
              </a:rPr>
              <a:t>https://www.sciencedirect.com/journal/the-leadership-quarterly</a:t>
            </a:r>
            <a:endParaRPr lang="en-US" sz="2100" dirty="0"/>
          </a:p>
        </p:txBody>
      </p:sp>
      <p:sp>
        <p:nvSpPr>
          <p:cNvPr id="5" name="Slide Number Placeholder 4">
            <a:extLst>
              <a:ext uri="{FF2B5EF4-FFF2-40B4-BE49-F238E27FC236}">
                <a16:creationId xmlns:a16="http://schemas.microsoft.com/office/drawing/2014/main" id="{B5D40A0B-C3C5-1E4A-BEFE-8CC455946E22}"/>
              </a:ext>
            </a:extLst>
          </p:cNvPr>
          <p:cNvSpPr>
            <a:spLocks noGrp="1"/>
          </p:cNvSpPr>
          <p:nvPr>
            <p:ph type="sldNum" sz="quarter" idx="12"/>
          </p:nvPr>
        </p:nvSpPr>
        <p:spPr/>
        <p:txBody>
          <a:bodyPr/>
          <a:lstStyle/>
          <a:p>
            <a:fld id="{8FE79932-7440-5840-A8ED-AE8A4A7CAAC6}" type="slidenum">
              <a:rPr lang="en-GB" smtClean="0"/>
              <a:t>30</a:t>
            </a:fld>
            <a:endParaRPr lang="en-GB"/>
          </a:p>
        </p:txBody>
      </p:sp>
    </p:spTree>
    <p:extLst>
      <p:ext uri="{BB962C8B-B14F-4D97-AF65-F5344CB8AC3E}">
        <p14:creationId xmlns:p14="http://schemas.microsoft.com/office/powerpoint/2010/main" val="984868654"/>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B75C9321-9557-8D27-7C1A-8083CDBFD384}"/>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dirty="0"/>
              <a:t>Imposter Syndrome</a:t>
            </a:r>
            <a:endParaRPr lang="en-GB"/>
          </a:p>
        </p:txBody>
      </p:sp>
      <p:sp>
        <p:nvSpPr>
          <p:cNvPr id="5" name="Slide Number Placeholder 4">
            <a:extLst>
              <a:ext uri="{FF2B5EF4-FFF2-40B4-BE49-F238E27FC236}">
                <a16:creationId xmlns:a16="http://schemas.microsoft.com/office/drawing/2014/main" id="{20ADD445-09CE-F0B9-AE85-0A062912C5BE}"/>
              </a:ext>
            </a:extLst>
          </p:cNvPr>
          <p:cNvSpPr>
            <a:spLocks noGrp="1"/>
          </p:cNvSpPr>
          <p:nvPr>
            <p:ph type="sldNum" sz="quarter" idx="12"/>
          </p:nvPr>
        </p:nvSpPr>
        <p:spPr>
          <a:xfrm>
            <a:off x="16944916" y="9326434"/>
            <a:ext cx="1097400" cy="787200"/>
          </a:xfrm>
        </p:spPr>
        <p:txBody>
          <a:bodyPr wrap="square" anchor="ctr">
            <a:normAutofit/>
          </a:bodyPr>
          <a:lstStyle/>
          <a:p>
            <a:pPr>
              <a:spcAft>
                <a:spcPts val="600"/>
              </a:spcAft>
            </a:pPr>
            <a:fld id="{8FE79932-7440-5840-A8ED-AE8A4A7CAAC6}" type="slidenum">
              <a:rPr lang="en-GB" smtClean="0"/>
              <a:pPr>
                <a:spcAft>
                  <a:spcPts val="600"/>
                </a:spcAft>
              </a:pPr>
              <a:t>31</a:t>
            </a:fld>
            <a:endParaRPr lang="en-GB"/>
          </a:p>
        </p:txBody>
      </p:sp>
      <p:sp>
        <p:nvSpPr>
          <p:cNvPr id="3" name="AutoShape 2" descr="Generated from prompt">
            <a:extLst>
              <a:ext uri="{FF2B5EF4-FFF2-40B4-BE49-F238E27FC236}">
                <a16:creationId xmlns:a16="http://schemas.microsoft.com/office/drawing/2014/main" id="{9443F4A8-6255-FAEA-55CA-3A73343545A4}"/>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a:extLst>
              <a:ext uri="{FF2B5EF4-FFF2-40B4-BE49-F238E27FC236}">
                <a16:creationId xmlns:a16="http://schemas.microsoft.com/office/drawing/2014/main" id="{9223FB56-2FAE-FF5E-1F76-DC38FB325DD4}"/>
              </a:ext>
            </a:extLst>
          </p:cNvPr>
          <p:cNvPicPr>
            <a:picLocks noChangeAspect="1"/>
          </p:cNvPicPr>
          <p:nvPr/>
        </p:nvPicPr>
        <p:blipFill>
          <a:blip r:embed="rId3"/>
          <a:stretch>
            <a:fillRect/>
          </a:stretch>
        </p:blipFill>
        <p:spPr>
          <a:xfrm>
            <a:off x="5105400" y="4201429"/>
            <a:ext cx="6248400" cy="5334000"/>
          </a:xfrm>
          <a:prstGeom prst="rect">
            <a:avLst/>
          </a:prstGeom>
        </p:spPr>
      </p:pic>
      <p:sp>
        <p:nvSpPr>
          <p:cNvPr id="4" name="TextBox 3">
            <a:extLst>
              <a:ext uri="{FF2B5EF4-FFF2-40B4-BE49-F238E27FC236}">
                <a16:creationId xmlns:a16="http://schemas.microsoft.com/office/drawing/2014/main" id="{003CDFD2-A06C-8BB1-03A7-1A9C8CC88407}"/>
              </a:ext>
            </a:extLst>
          </p:cNvPr>
          <p:cNvSpPr txBox="1"/>
          <p:nvPr/>
        </p:nvSpPr>
        <p:spPr>
          <a:xfrm>
            <a:off x="256903" y="6338351"/>
            <a:ext cx="4484914" cy="738664"/>
          </a:xfrm>
          <a:prstGeom prst="rect">
            <a:avLst/>
          </a:prstGeom>
          <a:noFill/>
        </p:spPr>
        <p:txBody>
          <a:bodyPr wrap="square">
            <a:spAutoFit/>
          </a:bodyPr>
          <a:lstStyle/>
          <a:p>
            <a:r>
              <a:rPr lang="en-GB" dirty="0">
                <a:solidFill>
                  <a:srgbClr val="2C2D30"/>
                </a:solidFill>
                <a:latin typeface="Proxima Nova Regular"/>
              </a:rPr>
              <a:t>Maya Angelou </a:t>
            </a:r>
            <a:r>
              <a:rPr lang="en-GB" sz="1400" b="0" i="0" dirty="0">
                <a:solidFill>
                  <a:srgbClr val="2C2D30"/>
                </a:solidFill>
                <a:effectLst/>
                <a:latin typeface="Proxima Nova Regular"/>
              </a:rPr>
              <a:t> </a:t>
            </a:r>
          </a:p>
          <a:p>
            <a:r>
              <a:rPr lang="en-GB" sz="1400" b="0" i="0" dirty="0">
                <a:solidFill>
                  <a:srgbClr val="2C2D30"/>
                </a:solidFill>
                <a:effectLst/>
                <a:latin typeface="Proxima Nova Regular"/>
              </a:rPr>
              <a:t>“...I've run a game on everybody and they're going to find me out.” </a:t>
            </a:r>
            <a:endParaRPr lang="en-GB" dirty="0"/>
          </a:p>
        </p:txBody>
      </p:sp>
      <p:sp>
        <p:nvSpPr>
          <p:cNvPr id="9" name="TextBox 8">
            <a:extLst>
              <a:ext uri="{FF2B5EF4-FFF2-40B4-BE49-F238E27FC236}">
                <a16:creationId xmlns:a16="http://schemas.microsoft.com/office/drawing/2014/main" id="{4D459568-2439-6D92-E510-6A053B2BB2A9}"/>
              </a:ext>
            </a:extLst>
          </p:cNvPr>
          <p:cNvSpPr txBox="1"/>
          <p:nvPr/>
        </p:nvSpPr>
        <p:spPr>
          <a:xfrm>
            <a:off x="11599818" y="6261407"/>
            <a:ext cx="6431280" cy="892552"/>
          </a:xfrm>
          <a:prstGeom prst="rect">
            <a:avLst/>
          </a:prstGeom>
          <a:noFill/>
        </p:spPr>
        <p:txBody>
          <a:bodyPr wrap="square">
            <a:spAutoFit/>
          </a:bodyPr>
          <a:lstStyle/>
          <a:p>
            <a:pPr algn="l"/>
            <a:r>
              <a:rPr lang="en-GB" sz="1400" b="0" i="0" dirty="0">
                <a:solidFill>
                  <a:srgbClr val="2C2D30"/>
                </a:solidFill>
                <a:effectLst/>
                <a:latin typeface="Proxima Nova Regular"/>
              </a:rPr>
              <a:t>Albert Einstein “The exaggerated esteem in which my lifework is held makes me very ill at ease. I feel compelled to think of myself as an involuntary swindler.”</a:t>
            </a:r>
          </a:p>
          <a:p>
            <a:pPr marL="342900" lvl="0" indent="-342900">
              <a:buSzPts val="1000"/>
              <a:buFont typeface="Symbol" pitchFamily="2" charset="2"/>
              <a:buChar char=""/>
              <a:tabLst>
                <a:tab pos="457200" algn="l"/>
              </a:tabLst>
            </a:pP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6074110"/>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9CEBF5-B078-D729-2C9F-8ACE49748769}"/>
              </a:ext>
            </a:extLst>
          </p:cNvPr>
          <p:cNvSpPr>
            <a:spLocks noGrp="1"/>
          </p:cNvSpPr>
          <p:nvPr>
            <p:ph type="title"/>
          </p:nvPr>
        </p:nvSpPr>
        <p:spPr>
          <a:xfrm>
            <a:off x="1125069" y="1586499"/>
            <a:ext cx="17041200" cy="1145400"/>
          </a:xfr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a:lstStyle>
          <a:p>
            <a:r>
              <a:rPr lang="en-US" sz="4800" dirty="0">
                <a:latin typeface="TW Cen MT"/>
              </a:rPr>
              <a:t>Imposter Syndrome</a:t>
            </a:r>
          </a:p>
        </p:txBody>
      </p:sp>
      <p:sp>
        <p:nvSpPr>
          <p:cNvPr id="6" name="Content Placeholder 5">
            <a:extLst>
              <a:ext uri="{FF2B5EF4-FFF2-40B4-BE49-F238E27FC236}">
                <a16:creationId xmlns:a16="http://schemas.microsoft.com/office/drawing/2014/main" id="{D31E537B-4587-D60A-68E4-0885BAD766DE}"/>
              </a:ext>
            </a:extLst>
          </p:cNvPr>
          <p:cNvSpPr>
            <a:spLocks noGrp="1"/>
          </p:cNvSpPr>
          <p:nvPr>
            <p:ph sz="half" idx="1"/>
          </p:nvPr>
        </p:nvSpPr>
        <p:spPr>
          <a:xfrm>
            <a:off x="807580" y="2784697"/>
            <a:ext cx="8336420" cy="6935337"/>
          </a:xfrm>
        </p:spPr>
        <p:txBody>
          <a:bodyPr anchor="ctr">
            <a:normAutofit fontScale="3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a:lstStyle>
          <a:p>
            <a:pPr marL="1485900" indent="-1143000">
              <a:lnSpc>
                <a:spcPct val="120000"/>
              </a:lnSpc>
              <a:buClr>
                <a:srgbClr val="39866D"/>
              </a:buClr>
              <a:buFont typeface="Wingdings" pitchFamily="2" charset="2"/>
              <a:buChar char="§"/>
            </a:pPr>
            <a:r>
              <a:rPr lang="en-GB" sz="8600" dirty="0"/>
              <a:t>Imposter syndrome is linked to feelings of self-doubt and intellectual fraud and can lead to failure (</a:t>
            </a:r>
            <a:r>
              <a:rPr lang="en-GB" sz="8600" dirty="0" err="1"/>
              <a:t>Villwock</a:t>
            </a:r>
            <a:r>
              <a:rPr lang="en-GB" sz="8600" dirty="0"/>
              <a:t>, </a:t>
            </a:r>
            <a:r>
              <a:rPr lang="en-GB" sz="8600" dirty="0" err="1"/>
              <a:t>Sobin</a:t>
            </a:r>
            <a:r>
              <a:rPr lang="en-GB" sz="8600" dirty="0"/>
              <a:t>, Koester, &amp; Harris, 2016)</a:t>
            </a:r>
          </a:p>
          <a:p>
            <a:pPr marL="1485900" indent="-1143000">
              <a:lnSpc>
                <a:spcPct val="120000"/>
              </a:lnSpc>
              <a:buClr>
                <a:srgbClr val="39866D"/>
              </a:buClr>
              <a:buFont typeface="Wingdings" pitchFamily="2" charset="2"/>
              <a:buChar char="§"/>
            </a:pPr>
            <a:r>
              <a:rPr lang="en-GB" sz="8600" dirty="0"/>
              <a:t>Associated with introversion and trait anxiety and is made worse by overly harsh criticism (Langford &amp; </a:t>
            </a:r>
            <a:r>
              <a:rPr lang="en-GB" sz="8600" dirty="0" err="1"/>
              <a:t>Clance</a:t>
            </a:r>
            <a:r>
              <a:rPr lang="en-GB" sz="8600" dirty="0"/>
              <a:t>, 1993; </a:t>
            </a:r>
            <a:r>
              <a:rPr lang="en-GB" sz="8600" dirty="0" err="1"/>
              <a:t>Murugesu</a:t>
            </a:r>
            <a:r>
              <a:rPr lang="en-GB" sz="8600" dirty="0"/>
              <a:t>, 2020).</a:t>
            </a:r>
          </a:p>
          <a:p>
            <a:pPr marL="342900" indent="0">
              <a:lnSpc>
                <a:spcPct val="120000"/>
              </a:lnSpc>
              <a:buClr>
                <a:srgbClr val="39866D"/>
              </a:buClr>
              <a:buNone/>
            </a:pPr>
            <a:endParaRPr lang="en-GB" sz="8600" dirty="0"/>
          </a:p>
          <a:p>
            <a:pPr marL="342900" indent="0">
              <a:lnSpc>
                <a:spcPct val="120000"/>
              </a:lnSpc>
              <a:buClr>
                <a:srgbClr val="39866D"/>
              </a:buClr>
              <a:buNone/>
            </a:pPr>
            <a:r>
              <a:rPr lang="en-GB" sz="8600" dirty="0"/>
              <a:t>“Imposter Syndrome isn’t just self-doubt in a spiky suit. It’s the gap between who you see yourself as being and who you think you need to be, to succeed and lead.” Clare </a:t>
            </a:r>
            <a:r>
              <a:rPr lang="en-GB" sz="8600" dirty="0" err="1"/>
              <a:t>Josa</a:t>
            </a:r>
            <a:endParaRPr lang="en-GB" sz="8600" dirty="0"/>
          </a:p>
        </p:txBody>
      </p:sp>
      <p:graphicFrame>
        <p:nvGraphicFramePr>
          <p:cNvPr id="27" name="Content Placeholder 1">
            <a:extLst>
              <a:ext uri="{FF2B5EF4-FFF2-40B4-BE49-F238E27FC236}">
                <a16:creationId xmlns:a16="http://schemas.microsoft.com/office/drawing/2014/main" id="{79869438-85D9-DA43-D6EC-580EC1415B66}"/>
              </a:ext>
            </a:extLst>
          </p:cNvPr>
          <p:cNvGraphicFramePr>
            <a:graphicFrameLocks noGrp="1"/>
          </p:cNvGraphicFramePr>
          <p:nvPr>
            <p:ph sz="half" idx="2"/>
          </p:nvPr>
        </p:nvGraphicFramePr>
        <p:xfrm>
          <a:off x="9612472" y="2173494"/>
          <a:ext cx="8444597" cy="6527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836DC155-8AA2-B157-A07B-472072FE41F9}"/>
              </a:ext>
            </a:extLst>
          </p:cNvPr>
          <p:cNvSpPr txBox="1"/>
          <p:nvPr/>
        </p:nvSpPr>
        <p:spPr>
          <a:xfrm>
            <a:off x="9612472" y="8906212"/>
            <a:ext cx="8207060" cy="1200329"/>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a:lstStyle>
          <a:p>
            <a:r>
              <a:rPr lang="en-GB" sz="1800" dirty="0"/>
              <a:t>Great webinar: </a:t>
            </a:r>
          </a:p>
          <a:p>
            <a:r>
              <a:rPr lang="en-GB" sz="1800" dirty="0">
                <a:hlinkClick r:id="rId8"/>
              </a:rPr>
              <a:t>https://apolitical.co/events/dealing-with-imposter-syndrome-in-the-public-service</a:t>
            </a:r>
            <a:endParaRPr lang="en-GB" sz="1800" dirty="0"/>
          </a:p>
          <a:p>
            <a:endParaRPr lang="en-GB" sz="1800" dirty="0"/>
          </a:p>
        </p:txBody>
      </p:sp>
      <p:sp>
        <p:nvSpPr>
          <p:cNvPr id="3" name="Slide Number Placeholder 2">
            <a:extLst>
              <a:ext uri="{FF2B5EF4-FFF2-40B4-BE49-F238E27FC236}">
                <a16:creationId xmlns:a16="http://schemas.microsoft.com/office/drawing/2014/main" id="{30781927-5B7C-AAF2-84D3-BD4D17A929DE}"/>
              </a:ext>
            </a:extLst>
          </p:cNvPr>
          <p:cNvSpPr>
            <a:spLocks noGrp="1"/>
          </p:cNvSpPr>
          <p:nvPr>
            <p:ph type="sldNum" sz="quarter" idx="12"/>
          </p:nvPr>
        </p:nvSpPr>
        <p:spPr/>
        <p:txBody>
          <a:bodyPr/>
          <a:lstStyle/>
          <a:p>
            <a:fld id="{8FE79932-7440-5840-A8ED-AE8A4A7CAAC6}" type="slidenum">
              <a:rPr lang="en-GB" smtClean="0"/>
              <a:t>32</a:t>
            </a:fld>
            <a:endParaRPr lang="en-GB"/>
          </a:p>
        </p:txBody>
      </p:sp>
    </p:spTree>
    <p:extLst>
      <p:ext uri="{BB962C8B-B14F-4D97-AF65-F5344CB8AC3E}">
        <p14:creationId xmlns:p14="http://schemas.microsoft.com/office/powerpoint/2010/main" val="85334025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C41CD5-6F38-E053-C043-5E07FC3A8F70}"/>
              </a:ext>
            </a:extLst>
          </p:cNvPr>
          <p:cNvSpPr>
            <a:spLocks noGrp="1"/>
          </p:cNvSpPr>
          <p:nvPr>
            <p:ph type="title"/>
          </p:nvPr>
        </p:nvSpPr>
        <p:spPr/>
        <p:txBody>
          <a:bodyPr>
            <a:normAutofit fontScale="90000"/>
          </a:bodyPr>
          <a:lstStyle/>
          <a:p>
            <a:r>
              <a:rPr lang="en-GB" dirty="0"/>
              <a:t>You’re not alone</a:t>
            </a:r>
          </a:p>
        </p:txBody>
      </p:sp>
      <p:pic>
        <p:nvPicPr>
          <p:cNvPr id="14" name="Content Placeholder 13">
            <a:extLst>
              <a:ext uri="{FF2B5EF4-FFF2-40B4-BE49-F238E27FC236}">
                <a16:creationId xmlns:a16="http://schemas.microsoft.com/office/drawing/2014/main" id="{EE0B0DF3-9E70-791E-BC2F-332BA3FC998F}"/>
              </a:ext>
            </a:extLst>
          </p:cNvPr>
          <p:cNvPicPr>
            <a:picLocks noGrp="1" noChangeAspect="1"/>
          </p:cNvPicPr>
          <p:nvPr>
            <p:ph idx="1"/>
          </p:nvPr>
        </p:nvPicPr>
        <p:blipFill>
          <a:blip r:embed="rId3"/>
          <a:stretch>
            <a:fillRect/>
          </a:stretch>
        </p:blipFill>
        <p:spPr>
          <a:xfrm>
            <a:off x="268941" y="3418572"/>
            <a:ext cx="12129247" cy="6424675"/>
          </a:xfrm>
        </p:spPr>
      </p:pic>
      <p:sp>
        <p:nvSpPr>
          <p:cNvPr id="15" name="TextBox 14">
            <a:extLst>
              <a:ext uri="{FF2B5EF4-FFF2-40B4-BE49-F238E27FC236}">
                <a16:creationId xmlns:a16="http://schemas.microsoft.com/office/drawing/2014/main" id="{71EDF217-E01A-4887-7AB2-6999E1F1B6D5}"/>
              </a:ext>
            </a:extLst>
          </p:cNvPr>
          <p:cNvSpPr txBox="1"/>
          <p:nvPr/>
        </p:nvSpPr>
        <p:spPr>
          <a:xfrm>
            <a:off x="388447" y="9843247"/>
            <a:ext cx="3974165" cy="307777"/>
          </a:xfrm>
          <a:prstGeom prst="rect">
            <a:avLst/>
          </a:prstGeom>
          <a:noFill/>
        </p:spPr>
        <p:txBody>
          <a:bodyPr wrap="none" rtlCol="0">
            <a:spAutoFit/>
          </a:bodyPr>
          <a:lstStyle/>
          <a:p>
            <a:r>
              <a:rPr lang="en-GB" dirty="0"/>
              <a:t>The Imposter Institute, Dr Valerie Young, 2022  </a:t>
            </a:r>
          </a:p>
        </p:txBody>
      </p:sp>
      <p:sp>
        <p:nvSpPr>
          <p:cNvPr id="16" name="TextBox 15">
            <a:extLst>
              <a:ext uri="{FF2B5EF4-FFF2-40B4-BE49-F238E27FC236}">
                <a16:creationId xmlns:a16="http://schemas.microsoft.com/office/drawing/2014/main" id="{90C20802-8FB7-2282-40A1-034947504DE5}"/>
              </a:ext>
            </a:extLst>
          </p:cNvPr>
          <p:cNvSpPr txBox="1"/>
          <p:nvPr/>
        </p:nvSpPr>
        <p:spPr>
          <a:xfrm>
            <a:off x="12511931" y="2373944"/>
            <a:ext cx="5163671" cy="6112892"/>
          </a:xfrm>
          <a:prstGeom prst="rect">
            <a:avLst/>
          </a:prstGeom>
          <a:noFill/>
        </p:spPr>
        <p:txBody>
          <a:bodyPr wrap="square">
            <a:spAutoFit/>
          </a:bodyPr>
          <a:lstStyle/>
          <a:p>
            <a:pPr>
              <a:lnSpc>
                <a:spcPct val="120000"/>
              </a:lnSpc>
              <a:spcAft>
                <a:spcPts val="600"/>
              </a:spcAft>
              <a:buClr>
                <a:srgbClr val="39866D"/>
              </a:buClr>
              <a:buSzPts val="3600"/>
            </a:pPr>
            <a:r>
              <a:rPr lang="en-GB" sz="3200" dirty="0">
                <a:latin typeface="Corbel" panose="020B0503020204020204" pitchFamily="34" charset="0"/>
              </a:rPr>
              <a:t>People who feel like impostors hold themselves to unrealistic, unsustainable standards of competence.</a:t>
            </a:r>
          </a:p>
          <a:p>
            <a:pPr>
              <a:lnSpc>
                <a:spcPct val="120000"/>
              </a:lnSpc>
              <a:spcAft>
                <a:spcPts val="600"/>
              </a:spcAft>
              <a:buClr>
                <a:srgbClr val="39866D"/>
              </a:buClr>
              <a:buSzPts val="3600"/>
            </a:pPr>
            <a:r>
              <a:rPr lang="en-GB" sz="3200" dirty="0">
                <a:latin typeface="Corbel" panose="020B0503020204020204" pitchFamily="34" charset="0"/>
              </a:rPr>
              <a:t>In </a:t>
            </a:r>
            <a:r>
              <a:rPr lang="en-GB" sz="3200" dirty="0" err="1">
                <a:latin typeface="Corbel" panose="020B0503020204020204" pitchFamily="34" charset="0"/>
              </a:rPr>
              <a:t>Dr.</a:t>
            </a:r>
            <a:r>
              <a:rPr lang="en-GB" sz="3200" dirty="0">
                <a:latin typeface="Corbel" panose="020B0503020204020204" pitchFamily="34" charset="0"/>
              </a:rPr>
              <a:t> Valerie Young's research with hundreds of thousands of people from a wide range of occupations</a:t>
            </a:r>
          </a:p>
          <a:p>
            <a:pPr>
              <a:lnSpc>
                <a:spcPct val="120000"/>
              </a:lnSpc>
              <a:spcAft>
                <a:spcPts val="600"/>
              </a:spcAft>
              <a:buClr>
                <a:srgbClr val="39866D"/>
              </a:buClr>
              <a:buSzPts val="3600"/>
            </a:pPr>
            <a:r>
              <a:rPr lang="en-GB" sz="3200" dirty="0">
                <a:latin typeface="Corbel" panose="020B0503020204020204" pitchFamily="34" charset="0"/>
              </a:rPr>
              <a:t>&amp; at all phases of their careers</a:t>
            </a:r>
            <a:endParaRPr lang="en-GB" dirty="0"/>
          </a:p>
        </p:txBody>
      </p:sp>
      <p:sp>
        <p:nvSpPr>
          <p:cNvPr id="3" name="Slide Number Placeholder 2">
            <a:extLst>
              <a:ext uri="{FF2B5EF4-FFF2-40B4-BE49-F238E27FC236}">
                <a16:creationId xmlns:a16="http://schemas.microsoft.com/office/drawing/2014/main" id="{7ABC2EC4-F5F8-FE89-C034-4EFB6F5D3C42}"/>
              </a:ext>
            </a:extLst>
          </p:cNvPr>
          <p:cNvSpPr>
            <a:spLocks noGrp="1"/>
          </p:cNvSpPr>
          <p:nvPr>
            <p:ph type="sldNum" sz="quarter" idx="12"/>
          </p:nvPr>
        </p:nvSpPr>
        <p:spPr/>
        <p:txBody>
          <a:bodyPr/>
          <a:lstStyle/>
          <a:p>
            <a:fld id="{D57F1E4F-1CFF-5643-939E-217C01CDF565}" type="slidenum">
              <a:rPr lang="en-US" smtClean="0"/>
              <a:pPr/>
              <a:t>33</a:t>
            </a:fld>
            <a:endParaRPr lang="en-US"/>
          </a:p>
        </p:txBody>
      </p:sp>
      <p:sp>
        <p:nvSpPr>
          <p:cNvPr id="5" name="TextBox 4">
            <a:extLst>
              <a:ext uri="{FF2B5EF4-FFF2-40B4-BE49-F238E27FC236}">
                <a16:creationId xmlns:a16="http://schemas.microsoft.com/office/drawing/2014/main" id="{11C0C688-171A-1D11-E400-6655962D1CEA}"/>
              </a:ext>
            </a:extLst>
          </p:cNvPr>
          <p:cNvSpPr txBox="1"/>
          <p:nvPr/>
        </p:nvSpPr>
        <p:spPr>
          <a:xfrm>
            <a:off x="4904149" y="9548336"/>
            <a:ext cx="10743646" cy="738664"/>
          </a:xfrm>
          <a:prstGeom prst="rect">
            <a:avLst/>
          </a:prstGeom>
          <a:noFill/>
        </p:spPr>
        <p:txBody>
          <a:bodyPr wrap="square">
            <a:spAutoFit/>
          </a:bodyPr>
          <a:lstStyle/>
          <a:p>
            <a:r>
              <a:rPr lang="en-GB" dirty="0">
                <a:hlinkClick r:id="rId4"/>
              </a:rPr>
              <a:t>https://impostorsyndrome.com/infographics/impostor-syndrome-quiz</a:t>
            </a:r>
            <a:r>
              <a:rPr lang="en-GB" dirty="0"/>
              <a:t> </a:t>
            </a:r>
          </a:p>
          <a:p>
            <a:r>
              <a:rPr lang="en-GB" dirty="0">
                <a:hlinkClick r:id="rId5"/>
              </a:rPr>
              <a:t>https://impostersyndrome.scoreapp.com/?utm_source=diswebsite</a:t>
            </a:r>
            <a:endParaRPr lang="en-GB" dirty="0"/>
          </a:p>
          <a:p>
            <a:r>
              <a:rPr lang="en-GB" dirty="0"/>
              <a:t>What Impact Is Imposter Syndrome Having on You? </a:t>
            </a:r>
          </a:p>
        </p:txBody>
      </p:sp>
    </p:spTree>
    <p:extLst>
      <p:ext uri="{BB962C8B-B14F-4D97-AF65-F5344CB8AC3E}">
        <p14:creationId xmlns:p14="http://schemas.microsoft.com/office/powerpoint/2010/main" val="4189240516"/>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8B2DE-F061-7DDF-5A84-74C23A6AF833}"/>
              </a:ext>
            </a:extLst>
          </p:cNvPr>
          <p:cNvSpPr>
            <a:spLocks noGrp="1"/>
          </p:cNvSpPr>
          <p:nvPr>
            <p:ph type="title"/>
          </p:nvPr>
        </p:nvSpPr>
        <p:spPr>
          <a:xfrm>
            <a:off x="623400" y="1593038"/>
            <a:ext cx="17041200" cy="1145400"/>
          </a:xfrm>
        </p:spPr>
        <p:txBody>
          <a:bodyPr/>
          <a:lstStyle/>
          <a:p>
            <a:r>
              <a:rPr lang="en-GB" sz="4800" dirty="0">
                <a:solidFill>
                  <a:srgbClr val="000000"/>
                </a:solidFill>
                <a:latin typeface="TW Cen MT"/>
              </a:rPr>
              <a:t>Imposter Syndrome: Impact on Individuals and Organisations</a:t>
            </a:r>
            <a:br>
              <a:rPr lang="en-GB" dirty="0"/>
            </a:br>
            <a:br>
              <a:rPr lang="en-GB" dirty="0"/>
            </a:br>
            <a:endParaRPr lang="en-GB" dirty="0"/>
          </a:p>
        </p:txBody>
      </p:sp>
      <p:sp>
        <p:nvSpPr>
          <p:cNvPr id="3" name="Content Placeholder 2">
            <a:extLst>
              <a:ext uri="{FF2B5EF4-FFF2-40B4-BE49-F238E27FC236}">
                <a16:creationId xmlns:a16="http://schemas.microsoft.com/office/drawing/2014/main" id="{976456B1-A57C-6370-D7A5-F222D70D64F2}"/>
              </a:ext>
            </a:extLst>
          </p:cNvPr>
          <p:cNvSpPr>
            <a:spLocks noGrp="1"/>
          </p:cNvSpPr>
          <p:nvPr>
            <p:ph sz="half" idx="1"/>
          </p:nvPr>
        </p:nvSpPr>
        <p:spPr/>
        <p:txBody>
          <a:bodyPr/>
          <a:lstStyle/>
          <a:p>
            <a:pPr marL="0" indent="0">
              <a:buNone/>
            </a:pPr>
            <a:r>
              <a:rPr lang="en-GB" sz="3200" dirty="0"/>
              <a:t>1. Personal:</a:t>
            </a:r>
          </a:p>
          <a:p>
            <a:pPr marL="1485900" indent="-1143000">
              <a:lnSpc>
                <a:spcPct val="100000"/>
              </a:lnSpc>
              <a:buClr>
                <a:srgbClr val="39866D"/>
              </a:buClr>
              <a:buFont typeface="Wingdings" pitchFamily="2" charset="2"/>
              <a:buChar char="§"/>
            </a:pPr>
            <a:r>
              <a:rPr lang="en-GB" sz="2800" dirty="0">
                <a:solidFill>
                  <a:srgbClr val="000000"/>
                </a:solidFill>
              </a:rPr>
              <a:t>Hesitation to Share Ideas and Ask Questions</a:t>
            </a:r>
          </a:p>
          <a:p>
            <a:pPr marL="1485900" indent="-1143000">
              <a:lnSpc>
                <a:spcPct val="100000"/>
              </a:lnSpc>
              <a:buClr>
                <a:srgbClr val="39866D"/>
              </a:buClr>
              <a:buFont typeface="Wingdings" pitchFamily="2" charset="2"/>
              <a:buChar char="§"/>
            </a:pPr>
            <a:r>
              <a:rPr lang="en-GB" sz="2800" dirty="0">
                <a:solidFill>
                  <a:srgbClr val="000000"/>
                </a:solidFill>
              </a:rPr>
              <a:t>Avoidance of Challenges and Opportunities</a:t>
            </a:r>
          </a:p>
          <a:p>
            <a:pPr marL="1485900" indent="-1143000">
              <a:lnSpc>
                <a:spcPct val="100000"/>
              </a:lnSpc>
              <a:buClr>
                <a:srgbClr val="39866D"/>
              </a:buClr>
              <a:buFont typeface="Wingdings" pitchFamily="2" charset="2"/>
              <a:buChar char="§"/>
            </a:pPr>
            <a:r>
              <a:rPr lang="en-GB" sz="2800" dirty="0">
                <a:solidFill>
                  <a:srgbClr val="000000"/>
                </a:solidFill>
              </a:rPr>
              <a:t>Promotion Overlook</a:t>
            </a:r>
          </a:p>
          <a:p>
            <a:pPr marL="1485900" indent="-1143000">
              <a:lnSpc>
                <a:spcPct val="100000"/>
              </a:lnSpc>
              <a:buClr>
                <a:srgbClr val="39866D"/>
              </a:buClr>
              <a:buFont typeface="Wingdings" pitchFamily="2" charset="2"/>
              <a:buChar char="§"/>
            </a:pPr>
            <a:r>
              <a:rPr lang="en-GB" sz="2800" dirty="0" err="1">
                <a:solidFill>
                  <a:srgbClr val="000000"/>
                </a:solidFill>
              </a:rPr>
              <a:t>Overpersonalization</a:t>
            </a:r>
            <a:r>
              <a:rPr lang="en-GB" sz="2800" dirty="0">
                <a:solidFill>
                  <a:srgbClr val="000000"/>
                </a:solidFill>
              </a:rPr>
              <a:t> of Constructive Feedback </a:t>
            </a:r>
          </a:p>
          <a:p>
            <a:pPr marL="1485900" indent="-1143000">
              <a:lnSpc>
                <a:spcPct val="100000"/>
              </a:lnSpc>
              <a:buClr>
                <a:srgbClr val="39866D"/>
              </a:buClr>
              <a:buFont typeface="Wingdings" pitchFamily="2" charset="2"/>
              <a:buChar char="§"/>
            </a:pPr>
            <a:r>
              <a:rPr lang="en-GB" sz="2800" dirty="0">
                <a:solidFill>
                  <a:srgbClr val="000000"/>
                </a:solidFill>
              </a:rPr>
              <a:t>Procrastination and Task Avoidance</a:t>
            </a:r>
          </a:p>
          <a:p>
            <a:pPr marL="1485900" indent="-1143000">
              <a:lnSpc>
                <a:spcPct val="100000"/>
              </a:lnSpc>
              <a:buClr>
                <a:srgbClr val="39866D"/>
              </a:buClr>
              <a:buFont typeface="Wingdings" pitchFamily="2" charset="2"/>
              <a:buChar char="§"/>
            </a:pPr>
            <a:r>
              <a:rPr lang="en-GB" sz="2800" dirty="0">
                <a:solidFill>
                  <a:srgbClr val="000000"/>
                </a:solidFill>
              </a:rPr>
              <a:t>Job Hopping</a:t>
            </a:r>
          </a:p>
          <a:p>
            <a:pPr marL="1485900" indent="-1143000">
              <a:lnSpc>
                <a:spcPct val="100000"/>
              </a:lnSpc>
              <a:buClr>
                <a:srgbClr val="39866D"/>
              </a:buClr>
              <a:buFont typeface="Wingdings" pitchFamily="2" charset="2"/>
              <a:buChar char="§"/>
            </a:pPr>
            <a:r>
              <a:rPr lang="en-GB" sz="2800" dirty="0">
                <a:solidFill>
                  <a:srgbClr val="000000"/>
                </a:solidFill>
              </a:rPr>
              <a:t>Excessive Work and Preparation</a:t>
            </a:r>
          </a:p>
          <a:p>
            <a:pPr marL="1485900" indent="-1143000">
              <a:lnSpc>
                <a:spcPct val="100000"/>
              </a:lnSpc>
              <a:buClr>
                <a:srgbClr val="39866D"/>
              </a:buClr>
              <a:buFont typeface="Wingdings" pitchFamily="2" charset="2"/>
              <a:buChar char="§"/>
            </a:pPr>
            <a:r>
              <a:rPr lang="en-GB" sz="2800" dirty="0">
                <a:solidFill>
                  <a:srgbClr val="000000"/>
                </a:solidFill>
              </a:rPr>
              <a:t>Physiological Stress and Fatigue</a:t>
            </a:r>
          </a:p>
        </p:txBody>
      </p:sp>
      <p:sp>
        <p:nvSpPr>
          <p:cNvPr id="4" name="Content Placeholder 3">
            <a:extLst>
              <a:ext uri="{FF2B5EF4-FFF2-40B4-BE49-F238E27FC236}">
                <a16:creationId xmlns:a16="http://schemas.microsoft.com/office/drawing/2014/main" id="{8B30CA9B-01B6-D734-2867-990996145481}"/>
              </a:ext>
            </a:extLst>
          </p:cNvPr>
          <p:cNvSpPr>
            <a:spLocks noGrp="1"/>
          </p:cNvSpPr>
          <p:nvPr>
            <p:ph sz="half" idx="2"/>
          </p:nvPr>
        </p:nvSpPr>
        <p:spPr/>
        <p:txBody>
          <a:bodyPr/>
          <a:lstStyle/>
          <a:p>
            <a:pPr marL="0" indent="0">
              <a:buNone/>
            </a:pPr>
            <a:r>
              <a:rPr lang="en-GB" sz="3200" dirty="0"/>
              <a:t>2. Organisational:</a:t>
            </a:r>
          </a:p>
          <a:p>
            <a:pPr marL="1485900" indent="-1143000">
              <a:lnSpc>
                <a:spcPct val="100000"/>
              </a:lnSpc>
              <a:buClr>
                <a:srgbClr val="39866D"/>
              </a:buClr>
              <a:buFont typeface="Wingdings" pitchFamily="2" charset="2"/>
              <a:buChar char="§"/>
            </a:pPr>
            <a:r>
              <a:rPr lang="en-GB" sz="2800" dirty="0">
                <a:solidFill>
                  <a:srgbClr val="000000"/>
                </a:solidFill>
              </a:rPr>
              <a:t>Reduced Idea Generation</a:t>
            </a:r>
          </a:p>
          <a:p>
            <a:pPr marL="1485900" indent="-1143000">
              <a:lnSpc>
                <a:spcPct val="100000"/>
              </a:lnSpc>
              <a:buClr>
                <a:srgbClr val="39866D"/>
              </a:buClr>
              <a:buFont typeface="Wingdings" pitchFamily="2" charset="2"/>
              <a:buChar char="§"/>
            </a:pPr>
            <a:r>
              <a:rPr lang="en-GB" sz="2800" dirty="0">
                <a:solidFill>
                  <a:srgbClr val="000000"/>
                </a:solidFill>
              </a:rPr>
              <a:t>Missed Opportunities</a:t>
            </a:r>
          </a:p>
          <a:p>
            <a:pPr marL="1485900" indent="-1143000">
              <a:lnSpc>
                <a:spcPct val="100000"/>
              </a:lnSpc>
              <a:buClr>
                <a:srgbClr val="39866D"/>
              </a:buClr>
              <a:buFont typeface="Wingdings" pitchFamily="2" charset="2"/>
              <a:buChar char="§"/>
            </a:pPr>
            <a:r>
              <a:rPr lang="en-GB" sz="2800" dirty="0">
                <a:solidFill>
                  <a:srgbClr val="000000"/>
                </a:solidFill>
              </a:rPr>
              <a:t>Shrinking Talent Pool</a:t>
            </a:r>
          </a:p>
          <a:p>
            <a:pPr marL="1485900" indent="-1143000">
              <a:lnSpc>
                <a:spcPct val="100000"/>
              </a:lnSpc>
              <a:buClr>
                <a:srgbClr val="39866D"/>
              </a:buClr>
              <a:buFont typeface="Wingdings" pitchFamily="2" charset="2"/>
              <a:buChar char="§"/>
            </a:pPr>
            <a:r>
              <a:rPr lang="en-GB" sz="2800" dirty="0">
                <a:solidFill>
                  <a:srgbClr val="000000"/>
                </a:solidFill>
              </a:rPr>
              <a:t>Increased Absenteeism</a:t>
            </a:r>
          </a:p>
          <a:p>
            <a:pPr marL="1485900" indent="-1143000">
              <a:lnSpc>
                <a:spcPct val="100000"/>
              </a:lnSpc>
              <a:buClr>
                <a:srgbClr val="39866D"/>
              </a:buClr>
              <a:buFont typeface="Wingdings" pitchFamily="2" charset="2"/>
              <a:buChar char="§"/>
            </a:pPr>
            <a:r>
              <a:rPr lang="en-GB" sz="2800" dirty="0">
                <a:solidFill>
                  <a:srgbClr val="000000"/>
                </a:solidFill>
              </a:rPr>
              <a:t>Higher Recruitment Costs</a:t>
            </a:r>
          </a:p>
        </p:txBody>
      </p:sp>
      <p:sp>
        <p:nvSpPr>
          <p:cNvPr id="5" name="Slide Number Placeholder 4">
            <a:extLst>
              <a:ext uri="{FF2B5EF4-FFF2-40B4-BE49-F238E27FC236}">
                <a16:creationId xmlns:a16="http://schemas.microsoft.com/office/drawing/2014/main" id="{D54E08B6-76C8-D782-987E-AE305BC307D7}"/>
              </a:ext>
            </a:extLst>
          </p:cNvPr>
          <p:cNvSpPr>
            <a:spLocks noGrp="1"/>
          </p:cNvSpPr>
          <p:nvPr>
            <p:ph type="sldNum" sz="quarter" idx="12"/>
          </p:nvPr>
        </p:nvSpPr>
        <p:spPr/>
        <p:txBody>
          <a:bodyPr/>
          <a:lstStyle/>
          <a:p>
            <a:fld id="{8FE79932-7440-5840-A8ED-AE8A4A7CAAC6}" type="slidenum">
              <a:rPr lang="en-GB" smtClean="0"/>
              <a:t>34</a:t>
            </a:fld>
            <a:endParaRPr lang="en-GB"/>
          </a:p>
        </p:txBody>
      </p:sp>
      <p:sp>
        <p:nvSpPr>
          <p:cNvPr id="9" name="TextBox 8">
            <a:extLst>
              <a:ext uri="{FF2B5EF4-FFF2-40B4-BE49-F238E27FC236}">
                <a16:creationId xmlns:a16="http://schemas.microsoft.com/office/drawing/2014/main" id="{20CD4A12-10F8-5BFB-B234-964E7DD224E0}"/>
              </a:ext>
            </a:extLst>
          </p:cNvPr>
          <p:cNvSpPr txBox="1"/>
          <p:nvPr/>
        </p:nvSpPr>
        <p:spPr>
          <a:xfrm>
            <a:off x="9888583" y="6194660"/>
            <a:ext cx="9144000" cy="523220"/>
          </a:xfrm>
          <a:prstGeom prst="rect">
            <a:avLst/>
          </a:prstGeom>
          <a:noFill/>
        </p:spPr>
        <p:txBody>
          <a:bodyPr wrap="square">
            <a:spAutoFit/>
          </a:bodyPr>
          <a:lstStyle/>
          <a:p>
            <a:r>
              <a:rPr lang="en-GB" dirty="0">
                <a:hlinkClick r:id="rId3"/>
              </a:rPr>
              <a:t>https://www.clarejosa.com/2022research/</a:t>
            </a:r>
            <a:endParaRPr lang="en-GB" dirty="0"/>
          </a:p>
          <a:p>
            <a:endParaRPr lang="en-GB" dirty="0"/>
          </a:p>
        </p:txBody>
      </p:sp>
    </p:spTree>
    <p:extLst>
      <p:ext uri="{BB962C8B-B14F-4D97-AF65-F5344CB8AC3E}">
        <p14:creationId xmlns:p14="http://schemas.microsoft.com/office/powerpoint/2010/main" val="3733807704"/>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902E-E556-4716-41D9-CA5B967329C2}"/>
              </a:ext>
            </a:extLst>
          </p:cNvPr>
          <p:cNvSpPr>
            <a:spLocks noGrp="1"/>
          </p:cNvSpPr>
          <p:nvPr>
            <p:ph type="title"/>
          </p:nvPr>
        </p:nvSpPr>
        <p:spPr>
          <a:xfrm>
            <a:off x="623400" y="1654056"/>
            <a:ext cx="17041200" cy="1145400"/>
          </a:xfrm>
        </p:spPr>
        <p:txBody>
          <a:bodyPr>
            <a:normAutofit fontScale="90000"/>
          </a:bodyPr>
          <a:lstStyle/>
          <a:p>
            <a:r>
              <a:rPr lang="en-GB" sz="4800" dirty="0">
                <a:solidFill>
                  <a:srgbClr val="000000"/>
                </a:solidFill>
                <a:latin typeface="TW Cen MT"/>
              </a:rPr>
              <a:t>Reported Actions Taken By Women, Caused By The Gender Confidence Gap And Imposter Syndrome</a:t>
            </a:r>
          </a:p>
        </p:txBody>
      </p:sp>
      <p:pic>
        <p:nvPicPr>
          <p:cNvPr id="6" name="Content Placeholder 5">
            <a:extLst>
              <a:ext uri="{FF2B5EF4-FFF2-40B4-BE49-F238E27FC236}">
                <a16:creationId xmlns:a16="http://schemas.microsoft.com/office/drawing/2014/main" id="{82CBEB6F-BF25-A744-BAD2-3ED92D994DB9}"/>
              </a:ext>
            </a:extLst>
          </p:cNvPr>
          <p:cNvPicPr>
            <a:picLocks noGrp="1" noChangeAspect="1"/>
          </p:cNvPicPr>
          <p:nvPr>
            <p:ph idx="1"/>
          </p:nvPr>
        </p:nvPicPr>
        <p:blipFill>
          <a:blip r:embed="rId3"/>
          <a:stretch>
            <a:fillRect/>
          </a:stretch>
        </p:blipFill>
        <p:spPr>
          <a:xfrm>
            <a:off x="1060704" y="3307976"/>
            <a:ext cx="16203168" cy="6805658"/>
          </a:xfrm>
        </p:spPr>
      </p:pic>
      <p:sp>
        <p:nvSpPr>
          <p:cNvPr id="4" name="Slide Number Placeholder 3">
            <a:extLst>
              <a:ext uri="{FF2B5EF4-FFF2-40B4-BE49-F238E27FC236}">
                <a16:creationId xmlns:a16="http://schemas.microsoft.com/office/drawing/2014/main" id="{AAA49CD2-8E60-34E8-D81A-4C7CD931DA89}"/>
              </a:ext>
            </a:extLst>
          </p:cNvPr>
          <p:cNvSpPr>
            <a:spLocks noGrp="1"/>
          </p:cNvSpPr>
          <p:nvPr>
            <p:ph type="sldNum" sz="quarter" idx="12"/>
          </p:nvPr>
        </p:nvSpPr>
        <p:spPr/>
        <p:txBody>
          <a:bodyPr/>
          <a:lstStyle/>
          <a:p>
            <a:fld id="{D57F1E4F-1CFF-5643-939E-217C01CDF565}" type="slidenum">
              <a:rPr lang="en-US" smtClean="0"/>
              <a:pPr/>
              <a:t>35</a:t>
            </a:fld>
            <a:endParaRPr lang="en-US"/>
          </a:p>
        </p:txBody>
      </p:sp>
      <p:sp>
        <p:nvSpPr>
          <p:cNvPr id="5" name="TextBox 4">
            <a:extLst>
              <a:ext uri="{FF2B5EF4-FFF2-40B4-BE49-F238E27FC236}">
                <a16:creationId xmlns:a16="http://schemas.microsoft.com/office/drawing/2014/main" id="{7A248904-F741-6510-73FE-D6D1BBA8A188}"/>
              </a:ext>
            </a:extLst>
          </p:cNvPr>
          <p:cNvSpPr txBox="1"/>
          <p:nvPr/>
        </p:nvSpPr>
        <p:spPr>
          <a:xfrm>
            <a:off x="7352523" y="9720034"/>
            <a:ext cx="9144000" cy="307777"/>
          </a:xfrm>
          <a:prstGeom prst="rect">
            <a:avLst/>
          </a:prstGeom>
          <a:noFill/>
        </p:spPr>
        <p:txBody>
          <a:bodyPr wrap="square">
            <a:spAutoFit/>
          </a:bodyPr>
          <a:lstStyle/>
          <a:p>
            <a:r>
              <a:rPr lang="en-GB" sz="1400" dirty="0">
                <a:hlinkClick r:id="rId4"/>
              </a:rPr>
              <a:t>https://www.youtube.com/watch?v=0o-lwOdF8GI</a:t>
            </a:r>
            <a:endParaRPr lang="en-GB" sz="1400" dirty="0"/>
          </a:p>
        </p:txBody>
      </p:sp>
    </p:spTree>
    <p:extLst>
      <p:ext uri="{BB962C8B-B14F-4D97-AF65-F5344CB8AC3E}">
        <p14:creationId xmlns:p14="http://schemas.microsoft.com/office/powerpoint/2010/main" val="1672609153"/>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EE93E-2518-F441-37CA-515E82745426}"/>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dirty="0"/>
              <a:t>Four Ways of ‘Coping’ with Imposter Syndrome</a:t>
            </a:r>
            <a:endParaRPr lang="en-GB"/>
          </a:p>
        </p:txBody>
      </p:sp>
      <p:graphicFrame>
        <p:nvGraphicFramePr>
          <p:cNvPr id="6" name="Content Placeholder 2">
            <a:extLst>
              <a:ext uri="{FF2B5EF4-FFF2-40B4-BE49-F238E27FC236}">
                <a16:creationId xmlns:a16="http://schemas.microsoft.com/office/drawing/2014/main" id="{81789CA9-ACC5-10AF-9CC6-EC6FC6033FD9}"/>
              </a:ext>
            </a:extLst>
          </p:cNvPr>
          <p:cNvGraphicFramePr>
            <a:graphicFrameLocks noGrp="1"/>
          </p:cNvGraphicFramePr>
          <p:nvPr>
            <p:ph idx="1"/>
            <p:extLst>
              <p:ext uri="{D42A27DB-BD31-4B8C-83A1-F6EECF244321}">
                <p14:modId xmlns:p14="http://schemas.microsoft.com/office/powerpoint/2010/main" val="2821468673"/>
              </p:ext>
            </p:extLst>
          </p:nvPr>
        </p:nvGraphicFramePr>
        <p:xfrm>
          <a:off x="623400" y="3512914"/>
          <a:ext cx="17041200" cy="5624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hidden="1">
            <a:extLst>
              <a:ext uri="{FF2B5EF4-FFF2-40B4-BE49-F238E27FC236}">
                <a16:creationId xmlns:a16="http://schemas.microsoft.com/office/drawing/2014/main" id="{F012C5A6-761B-5CB0-73C3-D44C55B2E549}"/>
              </a:ext>
            </a:extLst>
          </p:cNvPr>
          <p:cNvSpPr>
            <a:spLocks noGrp="1"/>
          </p:cNvSpPr>
          <p:nvPr>
            <p:ph type="sldNum" sz="quarter" idx="4294967295"/>
          </p:nvPr>
        </p:nvSpPr>
        <p:spPr>
          <a:xfrm>
            <a:off x="16944916" y="9326434"/>
            <a:ext cx="1097400" cy="787200"/>
          </a:xfrm>
        </p:spPr>
        <p:txBody>
          <a:bodyPr/>
          <a:lstStyle/>
          <a:p>
            <a:pPr>
              <a:spcAft>
                <a:spcPts val="600"/>
              </a:spcAft>
            </a:pPr>
            <a:fld id="{D57F1E4F-1CFF-5643-939E-217C01CDF565}" type="slidenum">
              <a:rPr lang="en-US" smtClean="0"/>
              <a:pPr>
                <a:spcAft>
                  <a:spcPts val="600"/>
                </a:spcAft>
              </a:pPr>
              <a:t>36</a:t>
            </a:fld>
            <a:endParaRPr lang="en-US"/>
          </a:p>
        </p:txBody>
      </p:sp>
      <p:sp>
        <p:nvSpPr>
          <p:cNvPr id="7" name="TextBox 6">
            <a:extLst>
              <a:ext uri="{FF2B5EF4-FFF2-40B4-BE49-F238E27FC236}">
                <a16:creationId xmlns:a16="http://schemas.microsoft.com/office/drawing/2014/main" id="{A7468459-E3D4-D46A-4481-1F77A90F2087}"/>
              </a:ext>
            </a:extLst>
          </p:cNvPr>
          <p:cNvSpPr txBox="1"/>
          <p:nvPr/>
        </p:nvSpPr>
        <p:spPr>
          <a:xfrm>
            <a:off x="1431236" y="9456003"/>
            <a:ext cx="14471373" cy="830997"/>
          </a:xfrm>
          <a:prstGeom prst="rect">
            <a:avLst/>
          </a:prstGeom>
          <a:noFill/>
        </p:spPr>
        <p:txBody>
          <a:bodyPr wrap="square">
            <a:spAutoFit/>
          </a:bodyPr>
          <a:lstStyle/>
          <a:p>
            <a:r>
              <a:rPr lang="en-GB" sz="2400" dirty="0">
                <a:hlinkClick r:id="rId8"/>
              </a:rPr>
              <a:t>https://youtu.be/0o-lwOdF8GI?si=FBj-sbJcL9d3Lev7</a:t>
            </a:r>
            <a:endParaRPr lang="en-GB" sz="2400" dirty="0"/>
          </a:p>
          <a:p>
            <a:endParaRPr lang="en-GB" sz="2400" dirty="0"/>
          </a:p>
        </p:txBody>
      </p:sp>
      <p:sp>
        <p:nvSpPr>
          <p:cNvPr id="8" name="TextBox 7">
            <a:extLst>
              <a:ext uri="{FF2B5EF4-FFF2-40B4-BE49-F238E27FC236}">
                <a16:creationId xmlns:a16="http://schemas.microsoft.com/office/drawing/2014/main" id="{D6611350-55AE-5624-0517-8450440D7AF6}"/>
              </a:ext>
            </a:extLst>
          </p:cNvPr>
          <p:cNvSpPr txBox="1"/>
          <p:nvPr/>
        </p:nvSpPr>
        <p:spPr>
          <a:xfrm>
            <a:off x="11622505" y="9452122"/>
            <a:ext cx="7047880" cy="523220"/>
          </a:xfrm>
          <a:prstGeom prst="rect">
            <a:avLst/>
          </a:prstGeom>
          <a:noFill/>
        </p:spPr>
        <p:txBody>
          <a:bodyPr wrap="square">
            <a:spAutoFit/>
          </a:bodyPr>
          <a:lstStyle/>
          <a:p>
            <a:r>
              <a:rPr lang="en-GB" dirty="0">
                <a:hlinkClick r:id="rId9"/>
              </a:rPr>
              <a:t>https://impostersyndrome.scoreapp.com/</a:t>
            </a:r>
            <a:endParaRPr lang="en-GB" dirty="0"/>
          </a:p>
          <a:p>
            <a:r>
              <a:rPr lang="en-GB" dirty="0"/>
              <a:t>What Impact Is Imposter Syndrome Having on You? </a:t>
            </a:r>
          </a:p>
        </p:txBody>
      </p:sp>
    </p:spTree>
    <p:extLst>
      <p:ext uri="{BB962C8B-B14F-4D97-AF65-F5344CB8AC3E}">
        <p14:creationId xmlns:p14="http://schemas.microsoft.com/office/powerpoint/2010/main" val="2669790812"/>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91508A6-E3DD-348B-A67A-C4A3CBAE04D4}"/>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dirty="0"/>
              <a:t>Feedback </a:t>
            </a:r>
            <a:endParaRPr lang="en-GB"/>
          </a:p>
        </p:txBody>
      </p:sp>
      <p:pic>
        <p:nvPicPr>
          <p:cNvPr id="10" name="Picture 9" descr="Hand placing stars">
            <a:extLst>
              <a:ext uri="{FF2B5EF4-FFF2-40B4-BE49-F238E27FC236}">
                <a16:creationId xmlns:a16="http://schemas.microsoft.com/office/drawing/2014/main" id="{0DC2CE0C-7422-455C-D7B8-2773CF10332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3400" y="3512914"/>
            <a:ext cx="17041200" cy="5624835"/>
          </a:xfrm>
          <a:prstGeom prst="rect">
            <a:avLst/>
          </a:prstGeom>
          <a:noFill/>
        </p:spPr>
      </p:pic>
      <p:sp>
        <p:nvSpPr>
          <p:cNvPr id="3" name="Slide Number Placeholder 2">
            <a:extLst>
              <a:ext uri="{FF2B5EF4-FFF2-40B4-BE49-F238E27FC236}">
                <a16:creationId xmlns:a16="http://schemas.microsoft.com/office/drawing/2014/main" id="{36A5059C-E504-FE59-25BC-8A824D384129}"/>
              </a:ext>
            </a:extLst>
          </p:cNvPr>
          <p:cNvSpPr>
            <a:spLocks noGrp="1"/>
          </p:cNvSpPr>
          <p:nvPr>
            <p:ph type="sldNum" sz="quarter" idx="12"/>
          </p:nvPr>
        </p:nvSpPr>
        <p:spPr/>
        <p:txBody>
          <a:bodyPr/>
          <a:lstStyle/>
          <a:p>
            <a:fld id="{D57F1E4F-1CFF-5643-939E-217C01CDF565}" type="slidenum">
              <a:rPr lang="en-US" smtClean="0"/>
              <a:pPr/>
              <a:t>37</a:t>
            </a:fld>
            <a:endParaRPr lang="en-US"/>
          </a:p>
        </p:txBody>
      </p:sp>
    </p:spTree>
    <p:extLst>
      <p:ext uri="{BB962C8B-B14F-4D97-AF65-F5344CB8AC3E}">
        <p14:creationId xmlns:p14="http://schemas.microsoft.com/office/powerpoint/2010/main" val="2297987803"/>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CEFD6F5-D1F6-A269-8B5E-307C9836E8F6}"/>
              </a:ext>
            </a:extLst>
          </p:cNvPr>
          <p:cNvSpPr>
            <a:spLocks noGrp="1"/>
          </p:cNvSpPr>
          <p:nvPr>
            <p:ph type="title"/>
          </p:nvPr>
        </p:nvSpPr>
        <p:spPr>
          <a:xfrm>
            <a:off x="886871" y="1814784"/>
            <a:ext cx="17041200" cy="1145400"/>
          </a:xfrm>
        </p:spPr>
        <p:txBody>
          <a:bodyPr>
            <a:normAutofit fontScale="90000"/>
          </a:bodyPr>
          <a:lstStyle/>
          <a:p>
            <a:r>
              <a:rPr lang="en-GB" dirty="0"/>
              <a:t>Positive aspects too?…Watch from </a:t>
            </a:r>
            <a:r>
              <a:rPr lang="en-GB" sz="5400" dirty="0"/>
              <a:t>15.08 to 21.09</a:t>
            </a:r>
            <a:endParaRPr lang="en-GB" dirty="0"/>
          </a:p>
        </p:txBody>
      </p:sp>
      <p:pic>
        <p:nvPicPr>
          <p:cNvPr id="8" name="Online Media 7" descr="Dealing with imposter syndrome in the public service">
            <a:hlinkClick r:id="" action="ppaction://media"/>
            <a:extLst>
              <a:ext uri="{FF2B5EF4-FFF2-40B4-BE49-F238E27FC236}">
                <a16:creationId xmlns:a16="http://schemas.microsoft.com/office/drawing/2014/main" id="{87BFE2E0-0884-2B2C-6895-852082672571}"/>
              </a:ext>
            </a:extLst>
          </p:cNvPr>
          <p:cNvPicPr>
            <a:picLocks noGrp="1" noRot="1" noChangeAspect="1"/>
          </p:cNvPicPr>
          <p:nvPr>
            <p:ph idx="1"/>
            <a:videoFile r:link="rId1"/>
          </p:nvPr>
        </p:nvPicPr>
        <p:blipFill>
          <a:blip r:embed="rId4"/>
          <a:stretch>
            <a:fillRect/>
          </a:stretch>
        </p:blipFill>
        <p:spPr>
          <a:xfrm>
            <a:off x="3814570" y="2960184"/>
            <a:ext cx="10658859" cy="6005331"/>
          </a:xfrm>
          <a:prstGeom prst="rect">
            <a:avLst/>
          </a:prstGeom>
        </p:spPr>
      </p:pic>
      <p:sp>
        <p:nvSpPr>
          <p:cNvPr id="5" name="Slide Number Placeholder 4">
            <a:extLst>
              <a:ext uri="{FF2B5EF4-FFF2-40B4-BE49-F238E27FC236}">
                <a16:creationId xmlns:a16="http://schemas.microsoft.com/office/drawing/2014/main" id="{E74DCA5E-54AC-A08F-04BE-F641C7039BD9}"/>
              </a:ext>
            </a:extLst>
          </p:cNvPr>
          <p:cNvSpPr>
            <a:spLocks noGrp="1"/>
          </p:cNvSpPr>
          <p:nvPr>
            <p:ph type="sldNum" sz="quarter" idx="12"/>
          </p:nvPr>
        </p:nvSpPr>
        <p:spPr/>
        <p:txBody>
          <a:bodyPr/>
          <a:lstStyle/>
          <a:p>
            <a:fld id="{8FE79932-7440-5840-A8ED-AE8A4A7CAAC6}" type="slidenum">
              <a:rPr lang="en-GB" smtClean="0"/>
              <a:t>38</a:t>
            </a:fld>
            <a:endParaRPr lang="en-GB"/>
          </a:p>
        </p:txBody>
      </p:sp>
      <p:sp>
        <p:nvSpPr>
          <p:cNvPr id="2" name="TextBox 1">
            <a:extLst>
              <a:ext uri="{FF2B5EF4-FFF2-40B4-BE49-F238E27FC236}">
                <a16:creationId xmlns:a16="http://schemas.microsoft.com/office/drawing/2014/main" id="{1384710C-7505-88BE-1663-42FB8D072748}"/>
              </a:ext>
            </a:extLst>
          </p:cNvPr>
          <p:cNvSpPr txBox="1"/>
          <p:nvPr/>
        </p:nvSpPr>
        <p:spPr>
          <a:xfrm>
            <a:off x="2772241" y="9253567"/>
            <a:ext cx="14721375" cy="1061829"/>
          </a:xfrm>
          <a:prstGeom prst="rect">
            <a:avLst/>
          </a:prstGeom>
          <a:noFill/>
        </p:spPr>
        <p:txBody>
          <a:bodyPr wrap="square">
            <a:spAutoFit/>
          </a:bodyPr>
          <a:lstStyle/>
          <a:p>
            <a:pPr algn="ctr"/>
            <a:endParaRPr lang="en-GB" sz="2100" i="1" dirty="0">
              <a:solidFill>
                <a:srgbClr val="444B50"/>
              </a:solidFill>
              <a:latin typeface="Lato" panose="020F0502020204030203" pitchFamily="34" charset="0"/>
            </a:endParaRPr>
          </a:p>
          <a:p>
            <a:pPr algn="ctr"/>
            <a:endParaRPr lang="en-GB" sz="2100" i="1" dirty="0">
              <a:solidFill>
                <a:srgbClr val="444B50"/>
              </a:solidFill>
              <a:latin typeface="Lato" panose="020F0502020204030203" pitchFamily="34" charset="0"/>
            </a:endParaRPr>
          </a:p>
          <a:p>
            <a:pPr algn="ctr"/>
            <a:r>
              <a:rPr lang="en-GB" sz="2100" i="1" dirty="0">
                <a:solidFill>
                  <a:srgbClr val="444B50"/>
                </a:solidFill>
                <a:latin typeface="Lato" panose="020F0502020204030203" pitchFamily="34" charset="0"/>
              </a:rPr>
              <a:t>“</a:t>
            </a:r>
            <a:endParaRPr lang="en-GB" sz="2100" dirty="0">
              <a:solidFill>
                <a:srgbClr val="444B50"/>
              </a:solidFill>
              <a:latin typeface="Lato" panose="020F0502020204030203" pitchFamily="34" charset="0"/>
            </a:endParaRPr>
          </a:p>
        </p:txBody>
      </p:sp>
      <p:sp>
        <p:nvSpPr>
          <p:cNvPr id="4" name="TextBox 3">
            <a:extLst>
              <a:ext uri="{FF2B5EF4-FFF2-40B4-BE49-F238E27FC236}">
                <a16:creationId xmlns:a16="http://schemas.microsoft.com/office/drawing/2014/main" id="{C1EB4B65-5950-AC32-F340-5BB3FC0FF98B}"/>
              </a:ext>
            </a:extLst>
          </p:cNvPr>
          <p:cNvSpPr txBox="1"/>
          <p:nvPr/>
        </p:nvSpPr>
        <p:spPr>
          <a:xfrm>
            <a:off x="278969" y="9086671"/>
            <a:ext cx="18009031" cy="1200329"/>
          </a:xfrm>
          <a:prstGeom prst="rect">
            <a:avLst/>
          </a:prstGeom>
          <a:noFill/>
        </p:spPr>
        <p:txBody>
          <a:bodyPr wrap="square">
            <a:spAutoFit/>
          </a:bodyPr>
          <a:lstStyle/>
          <a:p>
            <a:r>
              <a:rPr lang="en-GB" sz="1800" dirty="0"/>
              <a:t>Great webinar: </a:t>
            </a:r>
            <a:r>
              <a:rPr lang="en-GB" sz="1400" dirty="0"/>
              <a:t>15.08 to 21.09 finish </a:t>
            </a:r>
          </a:p>
          <a:p>
            <a:endParaRPr lang="en-GB" sz="1800" dirty="0"/>
          </a:p>
          <a:p>
            <a:r>
              <a:rPr lang="en-GB" sz="1800" dirty="0">
                <a:hlinkClick r:id="rId5"/>
              </a:rPr>
              <a:t>https://apolitical.co/events/dealing-with-imposter-syndrome-in-the-public-service</a:t>
            </a:r>
            <a:endParaRPr lang="en-GB" sz="1800" dirty="0"/>
          </a:p>
          <a:p>
            <a:endParaRPr lang="en-GB" sz="1800" dirty="0"/>
          </a:p>
        </p:txBody>
      </p:sp>
    </p:spTree>
    <p:extLst>
      <p:ext uri="{BB962C8B-B14F-4D97-AF65-F5344CB8AC3E}">
        <p14:creationId xmlns:p14="http://schemas.microsoft.com/office/powerpoint/2010/main" val="29903186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67F1B-36DE-C82B-0253-C75412E9A24E}"/>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dirty="0"/>
              <a:t>Reflections </a:t>
            </a:r>
            <a:endParaRPr lang="en-GB"/>
          </a:p>
        </p:txBody>
      </p:sp>
      <p:pic>
        <p:nvPicPr>
          <p:cNvPr id="6" name="Picture 5" descr="Reflections of palm trees in a swimming pool">
            <a:extLst>
              <a:ext uri="{FF2B5EF4-FFF2-40B4-BE49-F238E27FC236}">
                <a16:creationId xmlns:a16="http://schemas.microsoft.com/office/drawing/2014/main" id="{EA2D6D30-376B-B927-4242-83C93B6E685E}"/>
              </a:ext>
            </a:extLst>
          </p:cNvPr>
          <p:cNvPicPr>
            <a:picLocks noChangeAspect="1"/>
          </p:cNvPicPr>
          <p:nvPr/>
        </p:nvPicPr>
        <p:blipFill rotWithShape="1">
          <a:blip r:embed="rId3"/>
          <a:srcRect t="3707" b="46844"/>
          <a:stretch/>
        </p:blipFill>
        <p:spPr>
          <a:xfrm>
            <a:off x="623400" y="3512914"/>
            <a:ext cx="17041200" cy="5624835"/>
          </a:xfrm>
          <a:prstGeom prst="rect">
            <a:avLst/>
          </a:prstGeom>
          <a:noFill/>
        </p:spPr>
      </p:pic>
      <p:sp>
        <p:nvSpPr>
          <p:cNvPr id="4" name="Slide Number Placeholder 3">
            <a:extLst>
              <a:ext uri="{FF2B5EF4-FFF2-40B4-BE49-F238E27FC236}">
                <a16:creationId xmlns:a16="http://schemas.microsoft.com/office/drawing/2014/main" id="{956A25A8-9F29-4602-6D8B-96DB20FF1922}"/>
              </a:ext>
            </a:extLst>
          </p:cNvPr>
          <p:cNvSpPr>
            <a:spLocks noGrp="1"/>
          </p:cNvSpPr>
          <p:nvPr>
            <p:ph type="sldNum" sz="quarter" idx="12"/>
          </p:nvPr>
        </p:nvSpPr>
        <p:spPr>
          <a:xfrm>
            <a:off x="16944916" y="9326434"/>
            <a:ext cx="1097400" cy="787200"/>
          </a:xfrm>
        </p:spPr>
        <p:txBody>
          <a:bodyPr wrap="square" anchor="ctr">
            <a:normAutofit/>
          </a:bodyPr>
          <a:lstStyle/>
          <a:p>
            <a:pPr>
              <a:spcAft>
                <a:spcPts val="600"/>
              </a:spcAft>
            </a:pPr>
            <a:fld id="{D57F1E4F-1CFF-5643-939E-217C01CDF565}" type="slidenum">
              <a:rPr lang="en-US" smtClean="0"/>
              <a:pPr>
                <a:spcAft>
                  <a:spcPts val="600"/>
                </a:spcAft>
              </a:pPr>
              <a:t>39</a:t>
            </a:fld>
            <a:endParaRPr lang="en-US"/>
          </a:p>
        </p:txBody>
      </p:sp>
    </p:spTree>
    <p:extLst>
      <p:ext uri="{BB962C8B-B14F-4D97-AF65-F5344CB8AC3E}">
        <p14:creationId xmlns:p14="http://schemas.microsoft.com/office/powerpoint/2010/main" val="736055043"/>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7739D-E849-F523-977F-00F59F67CEA6}"/>
              </a:ext>
            </a:extLst>
          </p:cNvPr>
          <p:cNvSpPr>
            <a:spLocks noGrp="1"/>
          </p:cNvSpPr>
          <p:nvPr>
            <p:ph type="title"/>
          </p:nvPr>
        </p:nvSpPr>
        <p:spPr>
          <a:xfrm>
            <a:off x="737700" y="1897615"/>
            <a:ext cx="17041200" cy="1145400"/>
          </a:xfrm>
        </p:spPr>
        <p:txBody>
          <a:bodyPr>
            <a:normAutofit fontScale="90000"/>
          </a:bodyPr>
          <a:lstStyle/>
          <a:p>
            <a:r>
              <a:rPr lang="en-GB" kern="100" spc="90">
                <a:solidFill>
                  <a:schemeClr val="tx1"/>
                </a:solidFill>
                <a:ea typeface="Open Sans" panose="020B0606030504020204" pitchFamily="34" charset="0"/>
                <a:cs typeface="Poppins" pitchFamily="2" charset="77"/>
              </a:rPr>
              <a:t>Our Time Together </a:t>
            </a:r>
          </a:p>
        </p:txBody>
      </p:sp>
      <p:graphicFrame>
        <p:nvGraphicFramePr>
          <p:cNvPr id="6" name="Content Placeholder 2">
            <a:extLst>
              <a:ext uri="{FF2B5EF4-FFF2-40B4-BE49-F238E27FC236}">
                <a16:creationId xmlns:a16="http://schemas.microsoft.com/office/drawing/2014/main" id="{BDA68B92-862D-D4E3-1ADA-74F96C0C4B36}"/>
              </a:ext>
            </a:extLst>
          </p:cNvPr>
          <p:cNvGraphicFramePr>
            <a:graphicFrameLocks noGrp="1"/>
          </p:cNvGraphicFramePr>
          <p:nvPr>
            <p:ph idx="1"/>
            <p:extLst>
              <p:ext uri="{D42A27DB-BD31-4B8C-83A1-F6EECF244321}">
                <p14:modId xmlns:p14="http://schemas.microsoft.com/office/powerpoint/2010/main" val="3499002904"/>
              </p:ext>
            </p:extLst>
          </p:nvPr>
        </p:nvGraphicFramePr>
        <p:xfrm>
          <a:off x="865415" y="1897615"/>
          <a:ext cx="15773400" cy="861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901AB24D-F14F-2F73-88CB-D4D5A4BE08B4}"/>
              </a:ext>
            </a:extLst>
          </p:cNvPr>
          <p:cNvSpPr>
            <a:spLocks noGrp="1"/>
          </p:cNvSpPr>
          <p:nvPr>
            <p:ph type="sldNum" sz="quarter" idx="12"/>
          </p:nvPr>
        </p:nvSpPr>
        <p:spPr/>
        <p:txBody>
          <a:bodyPr/>
          <a:lstStyle/>
          <a:p>
            <a:fld id="{8FE79932-7440-5840-A8ED-AE8A4A7CAAC6}" type="slidenum">
              <a:rPr lang="en-GB" smtClean="0"/>
              <a:t>4</a:t>
            </a:fld>
            <a:endParaRPr lang="en-GB"/>
          </a:p>
        </p:txBody>
      </p:sp>
    </p:spTree>
    <p:extLst>
      <p:ext uri="{BB962C8B-B14F-4D97-AF65-F5344CB8AC3E}">
        <p14:creationId xmlns:p14="http://schemas.microsoft.com/office/powerpoint/2010/main" val="42943111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CD8C7D-C806-CE1E-8266-4FA1BD7972C1}"/>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dirty="0"/>
              <a:t>Moving from Overwhelm to Confidence </a:t>
            </a:r>
            <a:endParaRPr lang="en-GB"/>
          </a:p>
        </p:txBody>
      </p:sp>
      <p:pic>
        <p:nvPicPr>
          <p:cNvPr id="8" name="Content Placeholder 7">
            <a:extLst>
              <a:ext uri="{FF2B5EF4-FFF2-40B4-BE49-F238E27FC236}">
                <a16:creationId xmlns:a16="http://schemas.microsoft.com/office/drawing/2014/main" id="{B06B212D-FFBE-BDBD-688F-06E0AB95F492}"/>
              </a:ext>
            </a:extLst>
          </p:cNvPr>
          <p:cNvPicPr>
            <a:picLocks noGrp="1" noChangeAspect="1"/>
          </p:cNvPicPr>
          <p:nvPr>
            <p:ph idx="1"/>
          </p:nvPr>
        </p:nvPicPr>
        <p:blipFill rotWithShape="1">
          <a:blip r:embed="rId2"/>
          <a:srcRect t="23430" b="43480"/>
          <a:stretch/>
        </p:blipFill>
        <p:spPr>
          <a:xfrm>
            <a:off x="623400" y="3512914"/>
            <a:ext cx="17041200" cy="5624835"/>
          </a:xfrm>
          <a:noFill/>
        </p:spPr>
      </p:pic>
      <p:sp>
        <p:nvSpPr>
          <p:cNvPr id="13" name="Slide Number Placeholder 3">
            <a:extLst>
              <a:ext uri="{FF2B5EF4-FFF2-40B4-BE49-F238E27FC236}">
                <a16:creationId xmlns:a16="http://schemas.microsoft.com/office/drawing/2014/main" id="{9C35B889-CE81-FF74-5EB9-D86CD65BDDDF}"/>
              </a:ext>
            </a:extLst>
          </p:cNvPr>
          <p:cNvSpPr>
            <a:spLocks noGrp="1"/>
          </p:cNvSpPr>
          <p:nvPr>
            <p:ph type="sldNum" sz="quarter" idx="12"/>
          </p:nvPr>
        </p:nvSpPr>
        <p:spPr>
          <a:xfrm>
            <a:off x="16944916" y="9326434"/>
            <a:ext cx="1097400" cy="787200"/>
          </a:xfrm>
        </p:spPr>
        <p:txBody>
          <a:bodyPr/>
          <a:lstStyle/>
          <a:p>
            <a:pPr>
              <a:spcAft>
                <a:spcPts val="600"/>
              </a:spcAft>
            </a:pPr>
            <a:fld id="{D57F1E4F-1CFF-5643-939E-217C01CDF565}" type="slidenum">
              <a:rPr lang="en-US"/>
              <a:pPr>
                <a:spcAft>
                  <a:spcPts val="600"/>
                </a:spcAft>
              </a:pPr>
              <a:t>40</a:t>
            </a:fld>
            <a:endParaRPr lang="en-US"/>
          </a:p>
        </p:txBody>
      </p:sp>
    </p:spTree>
    <p:extLst>
      <p:ext uri="{BB962C8B-B14F-4D97-AF65-F5344CB8AC3E}">
        <p14:creationId xmlns:p14="http://schemas.microsoft.com/office/powerpoint/2010/main" val="3179177245"/>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0D475D5-D1D1-45A6-272B-8BFD30CCEFF9}"/>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dirty="0"/>
              <a:t>Change is a Shift</a:t>
            </a:r>
            <a:endParaRPr lang="en-GB"/>
          </a:p>
        </p:txBody>
      </p:sp>
      <p:sp>
        <p:nvSpPr>
          <p:cNvPr id="18" name="Slide Number Placeholder 3">
            <a:extLst>
              <a:ext uri="{FF2B5EF4-FFF2-40B4-BE49-F238E27FC236}">
                <a16:creationId xmlns:a16="http://schemas.microsoft.com/office/drawing/2014/main" id="{C19C1269-DFDE-614E-6A8D-6EAD38AF7BCC}"/>
              </a:ext>
            </a:extLst>
          </p:cNvPr>
          <p:cNvSpPr>
            <a:spLocks noGrp="1"/>
          </p:cNvSpPr>
          <p:nvPr>
            <p:ph type="sldNum" sz="quarter" idx="12"/>
          </p:nvPr>
        </p:nvSpPr>
        <p:spPr>
          <a:xfrm>
            <a:off x="16944916" y="9326434"/>
            <a:ext cx="1097400" cy="787200"/>
          </a:xfrm>
        </p:spPr>
        <p:txBody>
          <a:bodyPr/>
          <a:lstStyle/>
          <a:p>
            <a:pPr>
              <a:spcAft>
                <a:spcPts val="600"/>
              </a:spcAft>
            </a:pPr>
            <a:fld id="{D57F1E4F-1CFF-5643-939E-217C01CDF565}" type="slidenum">
              <a:rPr lang="en-US"/>
              <a:pPr>
                <a:spcAft>
                  <a:spcPts val="600"/>
                </a:spcAft>
              </a:pPr>
              <a:t>41</a:t>
            </a:fld>
            <a:endParaRPr lang="en-US"/>
          </a:p>
        </p:txBody>
      </p:sp>
      <p:pic>
        <p:nvPicPr>
          <p:cNvPr id="11" name="Content Placeholder 10">
            <a:extLst>
              <a:ext uri="{FF2B5EF4-FFF2-40B4-BE49-F238E27FC236}">
                <a16:creationId xmlns:a16="http://schemas.microsoft.com/office/drawing/2014/main" id="{A16A88A8-DD7D-3AFA-563F-4E86B32BBEC6}"/>
              </a:ext>
            </a:extLst>
          </p:cNvPr>
          <p:cNvPicPr>
            <a:picLocks noChangeAspect="1"/>
          </p:cNvPicPr>
          <p:nvPr/>
        </p:nvPicPr>
        <p:blipFill>
          <a:blip r:embed="rId3"/>
          <a:stretch>
            <a:fillRect/>
          </a:stretch>
        </p:blipFill>
        <p:spPr>
          <a:xfrm>
            <a:off x="1073426" y="3512914"/>
            <a:ext cx="7677227" cy="5813520"/>
          </a:xfrm>
          <a:prstGeom prst="rect">
            <a:avLst/>
          </a:prstGeom>
        </p:spPr>
      </p:pic>
      <p:sp>
        <p:nvSpPr>
          <p:cNvPr id="13" name="Content Placeholder 12">
            <a:extLst>
              <a:ext uri="{FF2B5EF4-FFF2-40B4-BE49-F238E27FC236}">
                <a16:creationId xmlns:a16="http://schemas.microsoft.com/office/drawing/2014/main" id="{190D5207-3534-5AFD-8E3B-1D8787A9F188}"/>
              </a:ext>
            </a:extLst>
          </p:cNvPr>
          <p:cNvSpPr>
            <a:spLocks/>
          </p:cNvSpPr>
          <p:nvPr/>
        </p:nvSpPr>
        <p:spPr>
          <a:xfrm>
            <a:off x="10366008" y="3512914"/>
            <a:ext cx="5267872" cy="5086624"/>
          </a:xfrm>
          <a:prstGeom prst="rect">
            <a:avLst/>
          </a:prstGeom>
        </p:spPr>
        <p:txBody>
          <a:bodyPr/>
          <a:lstStyle/>
          <a:p>
            <a:pPr marL="1099566" indent="-845820">
              <a:spcAft>
                <a:spcPts val="600"/>
              </a:spcAft>
              <a:buClr>
                <a:srgbClr val="39866D"/>
              </a:buClr>
              <a:buFont typeface="Wingdings" pitchFamily="2" charset="2"/>
              <a:buChar char="§"/>
            </a:pPr>
            <a:r>
              <a:rPr lang="en-GB" sz="2072" b="0" i="0" u="none" strike="noStrike" cap="none" dirty="0">
                <a:solidFill>
                  <a:srgbClr val="000000"/>
                </a:solidFill>
                <a:latin typeface="Arial"/>
                <a:ea typeface="Arial"/>
                <a:cs typeface="Arial"/>
                <a:sym typeface="Arial"/>
              </a:rPr>
              <a:t>Change will trigger a response </a:t>
            </a:r>
          </a:p>
          <a:p>
            <a:pPr marL="1099566" indent="-845820">
              <a:spcAft>
                <a:spcPts val="600"/>
              </a:spcAft>
              <a:buClr>
                <a:srgbClr val="39866D"/>
              </a:buClr>
              <a:buFont typeface="Wingdings" pitchFamily="2" charset="2"/>
              <a:buChar char="§"/>
            </a:pPr>
            <a:r>
              <a:rPr lang="en-GB" sz="2072" b="0" i="0" u="none" strike="noStrike" cap="none" dirty="0">
                <a:solidFill>
                  <a:srgbClr val="000000"/>
                </a:solidFill>
                <a:latin typeface="Arial"/>
                <a:ea typeface="Arial"/>
                <a:cs typeface="Arial"/>
                <a:sym typeface="Arial"/>
              </a:rPr>
              <a:t>Mindset is crucial </a:t>
            </a:r>
          </a:p>
          <a:p>
            <a:pPr marL="1099566" indent="-845820">
              <a:spcAft>
                <a:spcPts val="600"/>
              </a:spcAft>
              <a:buClr>
                <a:srgbClr val="39866D"/>
              </a:buClr>
              <a:buFont typeface="Wingdings" pitchFamily="2" charset="2"/>
              <a:buChar char="§"/>
            </a:pPr>
            <a:r>
              <a:rPr lang="en-GB" sz="2072" b="0" i="0" u="none" strike="noStrike" cap="none" dirty="0">
                <a:solidFill>
                  <a:srgbClr val="000000"/>
                </a:solidFill>
                <a:latin typeface="Arial"/>
                <a:ea typeface="Arial"/>
                <a:cs typeface="Arial"/>
                <a:sym typeface="Arial"/>
              </a:rPr>
              <a:t>HOW we interpret the challenge is key</a:t>
            </a:r>
          </a:p>
          <a:p>
            <a:pPr marL="1099566" indent="-845820">
              <a:spcAft>
                <a:spcPts val="600"/>
              </a:spcAft>
              <a:buClr>
                <a:srgbClr val="39866D"/>
              </a:buClr>
              <a:buFont typeface="Wingdings" pitchFamily="2" charset="2"/>
              <a:buChar char="§"/>
            </a:pPr>
            <a:endParaRPr lang="en-GB" sz="2800" dirty="0">
              <a:solidFill>
                <a:srgbClr val="000000"/>
              </a:solidFill>
            </a:endParaRPr>
          </a:p>
        </p:txBody>
      </p:sp>
      <p:pic>
        <p:nvPicPr>
          <p:cNvPr id="12" name="Picture 11">
            <a:extLst>
              <a:ext uri="{FF2B5EF4-FFF2-40B4-BE49-F238E27FC236}">
                <a16:creationId xmlns:a16="http://schemas.microsoft.com/office/drawing/2014/main" id="{2E773236-C1F2-E5CC-9476-B5CE37B7E4D7}"/>
              </a:ext>
            </a:extLst>
          </p:cNvPr>
          <p:cNvPicPr>
            <a:picLocks noChangeAspect="1"/>
          </p:cNvPicPr>
          <p:nvPr/>
        </p:nvPicPr>
        <p:blipFill>
          <a:blip r:embed="rId4"/>
          <a:stretch>
            <a:fillRect/>
          </a:stretch>
        </p:blipFill>
        <p:spPr>
          <a:xfrm>
            <a:off x="2016224" y="9575423"/>
            <a:ext cx="5791629" cy="538211"/>
          </a:xfrm>
          <a:prstGeom prst="rect">
            <a:avLst/>
          </a:prstGeom>
        </p:spPr>
      </p:pic>
    </p:spTree>
    <p:extLst>
      <p:ext uri="{BB962C8B-B14F-4D97-AF65-F5344CB8AC3E}">
        <p14:creationId xmlns:p14="http://schemas.microsoft.com/office/powerpoint/2010/main" val="4089696266"/>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D1988-EC9A-A274-3656-0562BFA16EDA}"/>
              </a:ext>
            </a:extLst>
          </p:cNvPr>
          <p:cNvSpPr>
            <a:spLocks noGrp="1"/>
          </p:cNvSpPr>
          <p:nvPr>
            <p:ph type="title"/>
          </p:nvPr>
        </p:nvSpPr>
        <p:spPr>
          <a:xfrm>
            <a:off x="623400" y="2273172"/>
            <a:ext cx="17041200" cy="1145400"/>
          </a:xfrm>
        </p:spPr>
        <p:txBody>
          <a:bodyPr spcFirstLastPara="1" wrap="square" lIns="182850" tIns="182850" rIns="182850" bIns="182850" anchor="t" anchorCtr="0">
            <a:normAutofit/>
          </a:bodyPr>
          <a:lstStyle/>
          <a:p>
            <a:pPr>
              <a:lnSpc>
                <a:spcPct val="90000"/>
              </a:lnSpc>
            </a:pPr>
            <a:r>
              <a:rPr lang="en-US" b="0" i="0" u="none" strike="noStrike" cap="none">
                <a:latin typeface="Arial"/>
                <a:ea typeface="Arial"/>
                <a:cs typeface="Arial"/>
                <a:sym typeface="Arial"/>
              </a:rPr>
              <a:t>Life brings the potential to change</a:t>
            </a:r>
          </a:p>
        </p:txBody>
      </p:sp>
      <p:sp>
        <p:nvSpPr>
          <p:cNvPr id="7" name="TextBox 6">
            <a:extLst>
              <a:ext uri="{FF2B5EF4-FFF2-40B4-BE49-F238E27FC236}">
                <a16:creationId xmlns:a16="http://schemas.microsoft.com/office/drawing/2014/main" id="{68A44543-87F2-4402-0AB2-EFF3F90831DC}"/>
              </a:ext>
            </a:extLst>
          </p:cNvPr>
          <p:cNvSpPr txBox="1"/>
          <p:nvPr/>
        </p:nvSpPr>
        <p:spPr>
          <a:xfrm>
            <a:off x="950827" y="9232091"/>
            <a:ext cx="10877016" cy="688182"/>
          </a:xfrm>
          <a:prstGeom prst="rect">
            <a:avLst/>
          </a:prstGeom>
          <a:noFill/>
          <a:ln>
            <a:noFill/>
          </a:ln>
        </p:spPr>
        <p:txBody>
          <a:bodyPr spcFirstLastPara="1" vert="horz" wrap="square" lIns="0" tIns="0" rIns="0" bIns="0" rtlCol="0" anchor="ctr" anchorCtr="0">
            <a:normAutofit fontScale="85000" lnSpcReduction="20000"/>
          </a:bodyPr>
          <a:lstStyle/>
          <a:p>
            <a:pPr marL="457200" indent="-457200">
              <a:lnSpc>
                <a:spcPct val="85000"/>
              </a:lnSpc>
              <a:spcAft>
                <a:spcPts val="600"/>
              </a:spcAft>
              <a:buClr>
                <a:schemeClr val="dk2"/>
              </a:buClr>
              <a:buSzPts val="3600"/>
            </a:pPr>
            <a:r>
              <a:rPr lang="en-US" sz="1000" b="0" i="0" u="none" strike="noStrike" cap="none" dirty="0">
                <a:solidFill>
                  <a:schemeClr val="dk2"/>
                </a:solidFill>
                <a:latin typeface="Arial"/>
                <a:ea typeface="Arial"/>
                <a:cs typeface="Arial"/>
                <a:sym typeface="Arial"/>
                <a:hlinkClick r:id="rId3">
                  <a:extLst>
                    <a:ext uri="{A12FA001-AC4F-418D-AE19-62706E023703}">
                      <ahyp:hlinkClr xmlns:ahyp="http://schemas.microsoft.com/office/drawing/2018/hyperlinkcolor" val="tx"/>
                    </a:ext>
                  </a:extLst>
                </a:hlinkClick>
              </a:rPr>
              <a:t>Dr Jill Bolte Taylor: https://www.bbc.co.uk/sounds/play/p0f73q45</a:t>
            </a:r>
            <a:endParaRPr lang="en-US" sz="1000" b="0" i="0" u="none" strike="noStrike" cap="none" dirty="0">
              <a:solidFill>
                <a:schemeClr val="dk2"/>
              </a:solidFill>
              <a:latin typeface="Arial"/>
              <a:ea typeface="Arial"/>
              <a:cs typeface="Arial"/>
              <a:sym typeface="Arial"/>
            </a:endParaRPr>
          </a:p>
          <a:p>
            <a:pPr marL="457200" indent="-457200">
              <a:lnSpc>
                <a:spcPct val="85000"/>
              </a:lnSpc>
              <a:spcAft>
                <a:spcPts val="600"/>
              </a:spcAft>
              <a:buClr>
                <a:schemeClr val="dk2"/>
              </a:buClr>
              <a:buSzPts val="3600"/>
            </a:pPr>
            <a:r>
              <a:rPr lang="en-US" sz="1000" b="0" i="0" u="none" strike="noStrike" cap="none" dirty="0">
                <a:solidFill>
                  <a:schemeClr val="bg2"/>
                </a:solidFill>
                <a:latin typeface="+mj-lt"/>
                <a:ea typeface="Arial"/>
                <a:cs typeface="Arial"/>
                <a:sym typeface="Arial"/>
              </a:rPr>
              <a:t>Neuroplasticity: </a:t>
            </a:r>
          </a:p>
          <a:p>
            <a:pPr marL="457200" indent="-457200">
              <a:lnSpc>
                <a:spcPct val="85000"/>
              </a:lnSpc>
              <a:spcAft>
                <a:spcPts val="600"/>
              </a:spcAft>
              <a:buClr>
                <a:schemeClr val="dk2"/>
              </a:buClr>
              <a:buSzPts val="3600"/>
            </a:pPr>
            <a:r>
              <a:rPr lang="en-US" sz="1000" b="0" i="0" u="none" strike="noStrike" cap="none" dirty="0">
                <a:solidFill>
                  <a:schemeClr val="bg2"/>
                </a:solidFill>
                <a:latin typeface="+mj-lt"/>
                <a:ea typeface="Arial"/>
                <a:cs typeface="Arial"/>
                <a:sym typeface="Arial"/>
                <a:hlinkClick r:id="rId4">
                  <a:extLst>
                    <a:ext uri="{A12FA001-AC4F-418D-AE19-62706E023703}">
                      <ahyp:hlinkClr xmlns:ahyp="http://schemas.microsoft.com/office/drawing/2018/hyperlinkcolor" val="tx"/>
                    </a:ext>
                  </a:extLst>
                </a:hlinkClick>
              </a:rPr>
              <a:t>https://youtu.be/ELpfYCZa87g?si=Snlk29X702uteoGo</a:t>
            </a:r>
            <a:endParaRPr lang="en-US" sz="1000" b="0" i="0" u="none" strike="noStrike" cap="none" dirty="0">
              <a:solidFill>
                <a:schemeClr val="bg2"/>
              </a:solidFill>
              <a:latin typeface="+mj-lt"/>
              <a:ea typeface="Arial"/>
              <a:cs typeface="Arial"/>
              <a:sym typeface="Arial"/>
            </a:endParaRPr>
          </a:p>
          <a:p>
            <a:pPr marL="457200" indent="-457200">
              <a:lnSpc>
                <a:spcPct val="85000"/>
              </a:lnSpc>
              <a:spcAft>
                <a:spcPts val="600"/>
              </a:spcAft>
              <a:buClr>
                <a:schemeClr val="dk2"/>
              </a:buClr>
              <a:buSzPts val="3600"/>
            </a:pPr>
            <a:r>
              <a:rPr lang="en-US" sz="1000" b="0" i="0" u="none" strike="noStrike" cap="none" dirty="0">
                <a:solidFill>
                  <a:schemeClr val="bg2"/>
                </a:solidFill>
                <a:latin typeface="+mj-lt"/>
                <a:ea typeface="Arial"/>
                <a:cs typeface="Arial"/>
                <a:sym typeface="Arial"/>
              </a:rPr>
              <a:t> </a:t>
            </a:r>
          </a:p>
        </p:txBody>
      </p:sp>
      <p:graphicFrame>
        <p:nvGraphicFramePr>
          <p:cNvPr id="9" name="Content Placeholder 2">
            <a:extLst>
              <a:ext uri="{FF2B5EF4-FFF2-40B4-BE49-F238E27FC236}">
                <a16:creationId xmlns:a16="http://schemas.microsoft.com/office/drawing/2014/main" id="{885A2DC1-2A3E-BF8F-6DE6-5B99076C5BC6}"/>
              </a:ext>
            </a:extLst>
          </p:cNvPr>
          <p:cNvGraphicFramePr>
            <a:graphicFrameLocks noGrp="1"/>
          </p:cNvGraphicFramePr>
          <p:nvPr>
            <p:ph idx="1"/>
            <p:extLst>
              <p:ext uri="{D42A27DB-BD31-4B8C-83A1-F6EECF244321}">
                <p14:modId xmlns:p14="http://schemas.microsoft.com/office/powerpoint/2010/main" val="1318837412"/>
              </p:ext>
            </p:extLst>
          </p:nvPr>
        </p:nvGraphicFramePr>
        <p:xfrm>
          <a:off x="623400" y="3512914"/>
          <a:ext cx="17041200" cy="56248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Slide Number Placeholder 3" hidden="1">
            <a:extLst>
              <a:ext uri="{FF2B5EF4-FFF2-40B4-BE49-F238E27FC236}">
                <a16:creationId xmlns:a16="http://schemas.microsoft.com/office/drawing/2014/main" id="{F7D4F142-1EBD-5A3D-8456-87E880A2137A}"/>
              </a:ext>
            </a:extLst>
          </p:cNvPr>
          <p:cNvSpPr>
            <a:spLocks noGrp="1"/>
          </p:cNvSpPr>
          <p:nvPr>
            <p:ph type="sldNum" sz="quarter" idx="4294967295"/>
          </p:nvPr>
        </p:nvSpPr>
        <p:spPr>
          <a:xfrm>
            <a:off x="16944916" y="9326434"/>
            <a:ext cx="1097400" cy="787200"/>
          </a:xfrm>
        </p:spPr>
        <p:txBody>
          <a:bodyPr/>
          <a:lstStyle/>
          <a:p>
            <a:pPr>
              <a:spcAft>
                <a:spcPts val="600"/>
              </a:spcAft>
            </a:pPr>
            <a:fld id="{D57F1E4F-1CFF-5643-939E-217C01CDF565}" type="slidenum">
              <a:rPr lang="en-US" smtClean="0"/>
              <a:pPr>
                <a:spcAft>
                  <a:spcPts val="600"/>
                </a:spcAft>
              </a:pPr>
              <a:t>42</a:t>
            </a:fld>
            <a:endParaRPr lang="en-US"/>
          </a:p>
        </p:txBody>
      </p:sp>
    </p:spTree>
    <p:extLst>
      <p:ext uri="{BB962C8B-B14F-4D97-AF65-F5344CB8AC3E}">
        <p14:creationId xmlns:p14="http://schemas.microsoft.com/office/powerpoint/2010/main" val="2275879656"/>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49D4-E8B0-F36A-5FA9-DD1256B6A958}"/>
              </a:ext>
            </a:extLst>
          </p:cNvPr>
          <p:cNvSpPr>
            <a:spLocks noGrp="1"/>
          </p:cNvSpPr>
          <p:nvPr>
            <p:ph type="title"/>
          </p:nvPr>
        </p:nvSpPr>
        <p:spPr>
          <a:xfrm>
            <a:off x="623400" y="1593038"/>
            <a:ext cx="17041200" cy="1145400"/>
          </a:xfrm>
        </p:spPr>
        <p:txBody>
          <a:bodyPr/>
          <a:lstStyle/>
          <a:p>
            <a:r>
              <a:rPr lang="en-GB" dirty="0"/>
              <a:t>Strategies to Enhance Confidence</a:t>
            </a:r>
          </a:p>
        </p:txBody>
      </p:sp>
      <p:sp>
        <p:nvSpPr>
          <p:cNvPr id="3" name="Content Placeholder 2">
            <a:extLst>
              <a:ext uri="{FF2B5EF4-FFF2-40B4-BE49-F238E27FC236}">
                <a16:creationId xmlns:a16="http://schemas.microsoft.com/office/drawing/2014/main" id="{ECCDFC2D-DAC7-F500-9AE6-F377953A0EA2}"/>
              </a:ext>
            </a:extLst>
          </p:cNvPr>
          <p:cNvSpPr>
            <a:spLocks noGrp="1"/>
          </p:cNvSpPr>
          <p:nvPr>
            <p:ph sz="half" idx="1"/>
          </p:nvPr>
        </p:nvSpPr>
        <p:spPr>
          <a:xfrm>
            <a:off x="623400" y="2878045"/>
            <a:ext cx="9116400" cy="6527007"/>
          </a:xfrm>
        </p:spPr>
        <p:txBody>
          <a:bodyPr/>
          <a:lstStyle/>
          <a:p>
            <a:pPr marL="742950" indent="-742950">
              <a:buFont typeface="+mj-lt"/>
              <a:buAutoNum type="arabicPeriod"/>
            </a:pPr>
            <a:r>
              <a:rPr lang="en-GB" sz="3200" dirty="0"/>
              <a:t>Dispute negative thinking</a:t>
            </a:r>
          </a:p>
          <a:p>
            <a:pPr marL="742950" indent="-742950">
              <a:buFont typeface="+mj-lt"/>
              <a:buAutoNum type="arabicPeriod"/>
            </a:pPr>
            <a:r>
              <a:rPr lang="en-GB" sz="3200" dirty="0"/>
              <a:t>Replace negative self-talk with positive self-talk: Words are powerful. </a:t>
            </a:r>
          </a:p>
          <a:p>
            <a:pPr marL="742950" indent="-742950">
              <a:buFont typeface="+mj-lt"/>
              <a:buAutoNum type="arabicPeriod"/>
            </a:pPr>
            <a:r>
              <a:rPr lang="en-GB" sz="3200" dirty="0"/>
              <a:t>Build positive emotions</a:t>
            </a:r>
          </a:p>
          <a:p>
            <a:pPr marL="742950" indent="-742950">
              <a:buFont typeface="+mj-lt"/>
              <a:buAutoNum type="arabicPeriod"/>
            </a:pPr>
            <a:r>
              <a:rPr lang="en-GB" sz="3200" dirty="0"/>
              <a:t>Adopt a growth mindset</a:t>
            </a:r>
          </a:p>
          <a:p>
            <a:pPr marL="742950" indent="-742950">
              <a:buFont typeface="+mj-lt"/>
              <a:buAutoNum type="arabicPeriod"/>
            </a:pPr>
            <a:r>
              <a:rPr lang="en-GB" sz="3200" dirty="0"/>
              <a:t>Visualize success: performance can help us become more </a:t>
            </a:r>
            <a:r>
              <a:rPr lang="en-GB" sz="3200" dirty="0">
                <a:hlinkClick r:id="rId3">
                  <a:extLst>
                    <a:ext uri="{A12FA001-AC4F-418D-AE19-62706E023703}">
                      <ahyp:hlinkClr xmlns:ahyp="http://schemas.microsoft.com/office/drawing/2018/hyperlinkcolor" val="tx"/>
                    </a:ext>
                  </a:extLst>
                </a:hlinkClick>
              </a:rPr>
              <a:t>resilient in the workplace</a:t>
            </a:r>
            <a:r>
              <a:rPr lang="en-GB" sz="3200" dirty="0"/>
              <a:t> to both criticism &amp; change</a:t>
            </a:r>
          </a:p>
          <a:p>
            <a:pPr marL="742950" indent="-742950">
              <a:buFont typeface="+mj-lt"/>
              <a:buAutoNum type="arabicPeriod"/>
            </a:pPr>
            <a:endParaRPr lang="en-GB" sz="3200" dirty="0"/>
          </a:p>
          <a:p>
            <a:pPr marL="0" indent="0">
              <a:buNone/>
            </a:pPr>
            <a:r>
              <a:rPr lang="en-GB" sz="2000" dirty="0"/>
              <a:t>Resources: </a:t>
            </a:r>
          </a:p>
          <a:p>
            <a:pPr marL="0" indent="0">
              <a:buNone/>
            </a:pPr>
            <a:r>
              <a:rPr lang="en-GB" sz="2000" dirty="0"/>
              <a:t>Great Podcast  </a:t>
            </a:r>
            <a:r>
              <a:rPr lang="en-GB" sz="2000" dirty="0">
                <a:hlinkClick r:id="rId4"/>
              </a:rPr>
              <a:t>https://ditchingimpostersyndrome.com/ditching-imposter-syndrome-podcast-with-clare-josa/</a:t>
            </a:r>
            <a:endParaRPr lang="en-GB" sz="2000" dirty="0"/>
          </a:p>
          <a:p>
            <a:pPr marL="0" indent="0">
              <a:buNone/>
            </a:pPr>
            <a:r>
              <a:rPr lang="en-GB" sz="2000" dirty="0"/>
              <a:t>How do you experience IS?: </a:t>
            </a:r>
            <a:r>
              <a:rPr lang="en-GB" sz="2000" dirty="0">
                <a:hlinkClick r:id="rId5"/>
              </a:rPr>
              <a:t>https://impostersyndrome.scoreapp.com/</a:t>
            </a:r>
            <a:endParaRPr lang="en-GB" sz="2000" dirty="0"/>
          </a:p>
          <a:p>
            <a:pPr marL="0" indent="0">
              <a:buNone/>
            </a:pPr>
            <a:r>
              <a:rPr lang="en-GB" sz="2000" dirty="0"/>
              <a:t>Stop Telling Women they Have Imposter Syndrome:  </a:t>
            </a:r>
            <a:r>
              <a:rPr lang="en-GB" sz="2000" dirty="0">
                <a:hlinkClick r:id="rId6"/>
              </a:rPr>
              <a:t>https://hbr.org/2021/02/stop-telling-women-they-have-imposter-syndrome</a:t>
            </a:r>
            <a:endParaRPr lang="en-GB" sz="2000" dirty="0"/>
          </a:p>
          <a:p>
            <a:pPr marL="0" indent="0">
              <a:buNone/>
            </a:pPr>
            <a:endParaRPr lang="en-GB" dirty="0"/>
          </a:p>
        </p:txBody>
      </p:sp>
      <p:sp>
        <p:nvSpPr>
          <p:cNvPr id="4" name="Content Placeholder 3">
            <a:extLst>
              <a:ext uri="{FF2B5EF4-FFF2-40B4-BE49-F238E27FC236}">
                <a16:creationId xmlns:a16="http://schemas.microsoft.com/office/drawing/2014/main" id="{114815FE-CD6F-9BD2-7344-730F52069169}"/>
              </a:ext>
            </a:extLst>
          </p:cNvPr>
          <p:cNvSpPr>
            <a:spLocks noGrp="1"/>
          </p:cNvSpPr>
          <p:nvPr>
            <p:ph sz="half" idx="2"/>
          </p:nvPr>
        </p:nvSpPr>
        <p:spPr>
          <a:xfrm>
            <a:off x="9739800" y="2738438"/>
            <a:ext cx="8548200" cy="7375196"/>
          </a:xfrm>
        </p:spPr>
        <p:txBody>
          <a:bodyPr/>
          <a:lstStyle/>
          <a:p>
            <a:pPr marL="0" indent="0">
              <a:buNone/>
            </a:pPr>
            <a:r>
              <a:rPr lang="en-GB" sz="3200" dirty="0"/>
              <a:t>6. Track and measure success</a:t>
            </a:r>
          </a:p>
          <a:p>
            <a:pPr marL="0" indent="0" algn="l">
              <a:buNone/>
            </a:pPr>
            <a:r>
              <a:rPr lang="en-GB" sz="3200" dirty="0"/>
              <a:t>7. Separate inexperience from inability: distinguish inexperience from feeling underserving</a:t>
            </a:r>
          </a:p>
          <a:p>
            <a:pPr marL="0" indent="0" algn="l">
              <a:buNone/>
            </a:pPr>
            <a:r>
              <a:rPr lang="en-GB" sz="3200" dirty="0"/>
              <a:t>8. Dealing with anxiety: Reverse the Rabbit Hole</a:t>
            </a:r>
          </a:p>
          <a:p>
            <a:pPr marL="0" indent="0" algn="l">
              <a:buNone/>
            </a:pPr>
            <a:r>
              <a:rPr lang="en-GB" sz="3200" dirty="0"/>
              <a:t>9. The “What If?” Bias</a:t>
            </a:r>
          </a:p>
          <a:p>
            <a:pPr marL="0" indent="0" algn="l">
              <a:buNone/>
            </a:pPr>
            <a:r>
              <a:rPr lang="en-GB" sz="3200" dirty="0"/>
              <a:t>10. Breath awareness</a:t>
            </a:r>
          </a:p>
          <a:p>
            <a:pPr marL="0" indent="0" algn="l">
              <a:buNone/>
            </a:pPr>
            <a:r>
              <a:rPr lang="en-GB" sz="3200" dirty="0"/>
              <a:t>11. Use assertive body language: adopt a Power Pose (Cuddy 2018)   </a:t>
            </a:r>
          </a:p>
          <a:p>
            <a:pPr marL="0" indent="0">
              <a:buNone/>
            </a:pPr>
            <a:endParaRPr lang="en-GB" sz="3200" dirty="0"/>
          </a:p>
        </p:txBody>
      </p:sp>
      <p:sp>
        <p:nvSpPr>
          <p:cNvPr id="5" name="Slide Number Placeholder 4">
            <a:extLst>
              <a:ext uri="{FF2B5EF4-FFF2-40B4-BE49-F238E27FC236}">
                <a16:creationId xmlns:a16="http://schemas.microsoft.com/office/drawing/2014/main" id="{CA2F36CA-1A95-5687-BA99-3671BD9F9974}"/>
              </a:ext>
            </a:extLst>
          </p:cNvPr>
          <p:cNvSpPr>
            <a:spLocks noGrp="1"/>
          </p:cNvSpPr>
          <p:nvPr>
            <p:ph type="sldNum" sz="quarter" idx="12"/>
          </p:nvPr>
        </p:nvSpPr>
        <p:spPr/>
        <p:txBody>
          <a:bodyPr/>
          <a:lstStyle/>
          <a:p>
            <a:fld id="{8FE79932-7440-5840-A8ED-AE8A4A7CAAC6}" type="slidenum">
              <a:rPr lang="en-GB" smtClean="0"/>
              <a:t>43</a:t>
            </a:fld>
            <a:endParaRPr lang="en-GB"/>
          </a:p>
        </p:txBody>
      </p:sp>
      <p:sp>
        <p:nvSpPr>
          <p:cNvPr id="6" name="TextBox 5">
            <a:extLst>
              <a:ext uri="{FF2B5EF4-FFF2-40B4-BE49-F238E27FC236}">
                <a16:creationId xmlns:a16="http://schemas.microsoft.com/office/drawing/2014/main" id="{607CD693-8268-D3E3-7D92-A510130A6AD0}"/>
              </a:ext>
            </a:extLst>
          </p:cNvPr>
          <p:cNvSpPr txBox="1"/>
          <p:nvPr/>
        </p:nvSpPr>
        <p:spPr>
          <a:xfrm>
            <a:off x="9941697" y="9544659"/>
            <a:ext cx="5646097" cy="523220"/>
          </a:xfrm>
          <a:prstGeom prst="rect">
            <a:avLst/>
          </a:prstGeom>
          <a:noFill/>
        </p:spPr>
        <p:txBody>
          <a:bodyPr wrap="none" rtlCol="0">
            <a:spAutoFit/>
          </a:bodyPr>
          <a:lstStyle/>
          <a:p>
            <a:r>
              <a:rPr lang="en-GB" dirty="0">
                <a:hlinkClick r:id="rId7"/>
              </a:rPr>
              <a:t>https://positivepsychology.com/imposter-syndrome-tests-worksheets/</a:t>
            </a:r>
            <a:endParaRPr lang="en-GB" dirty="0"/>
          </a:p>
          <a:p>
            <a:endParaRPr lang="en-GB" dirty="0"/>
          </a:p>
        </p:txBody>
      </p:sp>
    </p:spTree>
    <p:extLst>
      <p:ext uri="{BB962C8B-B14F-4D97-AF65-F5344CB8AC3E}">
        <p14:creationId xmlns:p14="http://schemas.microsoft.com/office/powerpoint/2010/main" val="1403277149"/>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981AC1-157B-8BC9-11BD-8421FD0B3215}"/>
              </a:ext>
            </a:extLst>
          </p:cNvPr>
          <p:cNvSpPr>
            <a:spLocks noGrp="1"/>
          </p:cNvSpPr>
          <p:nvPr>
            <p:ph type="title"/>
          </p:nvPr>
        </p:nvSpPr>
        <p:spPr>
          <a:xfrm>
            <a:off x="623400" y="1866088"/>
            <a:ext cx="17041200" cy="1145400"/>
          </a:xfrm>
        </p:spPr>
        <p:txBody>
          <a:bodyPr/>
          <a:lstStyle/>
          <a:p>
            <a:r>
              <a:rPr lang="en-GB" dirty="0"/>
              <a:t>Confidence </a:t>
            </a:r>
          </a:p>
        </p:txBody>
      </p:sp>
      <p:sp>
        <p:nvSpPr>
          <p:cNvPr id="3" name="Content Placeholder 2">
            <a:extLst>
              <a:ext uri="{FF2B5EF4-FFF2-40B4-BE49-F238E27FC236}">
                <a16:creationId xmlns:a16="http://schemas.microsoft.com/office/drawing/2014/main" id="{A8CBAFC9-C519-AC06-2EB6-F7A9246F0B38}"/>
              </a:ext>
            </a:extLst>
          </p:cNvPr>
          <p:cNvSpPr>
            <a:spLocks noGrp="1"/>
          </p:cNvSpPr>
          <p:nvPr>
            <p:ph sz="half" idx="1"/>
          </p:nvPr>
        </p:nvSpPr>
        <p:spPr>
          <a:xfrm>
            <a:off x="623400" y="3131384"/>
            <a:ext cx="10888284" cy="6527007"/>
          </a:xfrm>
        </p:spPr>
        <p:txBody>
          <a:bodyPr/>
          <a:lstStyle/>
          <a:p>
            <a:pPr marL="1485900" indent="-1143000">
              <a:lnSpc>
                <a:spcPct val="100000"/>
              </a:lnSpc>
              <a:buClr>
                <a:srgbClr val="39866D"/>
              </a:buClr>
              <a:buFont typeface="Wingdings" pitchFamily="2" charset="2"/>
              <a:buChar char="§"/>
            </a:pPr>
            <a:r>
              <a:rPr lang="en-GB" dirty="0">
                <a:solidFill>
                  <a:srgbClr val="000000"/>
                </a:solidFill>
              </a:rPr>
              <a:t>Confidence in what you say, especially at work, can come from the posture you adopt.</a:t>
            </a:r>
          </a:p>
          <a:p>
            <a:pPr marL="1485900" indent="-1143000">
              <a:lnSpc>
                <a:spcPct val="100000"/>
              </a:lnSpc>
              <a:buClr>
                <a:srgbClr val="39866D"/>
              </a:buClr>
              <a:buFont typeface="Wingdings" pitchFamily="2" charset="2"/>
              <a:buChar char="§"/>
            </a:pPr>
            <a:r>
              <a:rPr lang="en-GB" dirty="0">
                <a:solidFill>
                  <a:srgbClr val="000000"/>
                </a:solidFill>
              </a:rPr>
              <a:t>“When repeated and combined, even small changes to how we speak, stand, and behave can significantly improve our confidence and degree of self-belief. Expansive postures reduce anxiety and help us deal with stress, </a:t>
            </a:r>
          </a:p>
          <a:p>
            <a:pPr marL="1485900" indent="-1143000">
              <a:lnSpc>
                <a:spcPct val="100000"/>
              </a:lnSpc>
              <a:buClr>
                <a:srgbClr val="39866D"/>
              </a:buClr>
              <a:buFont typeface="Wingdings" pitchFamily="2" charset="2"/>
              <a:buChar char="§"/>
            </a:pPr>
            <a:r>
              <a:rPr lang="en-GB" dirty="0">
                <a:solidFill>
                  <a:srgbClr val="000000"/>
                </a:solidFill>
              </a:rPr>
              <a:t>People using such postures tend to use fewer negative words, report less fear, and speak more positively” (Cuddy, 2018).</a:t>
            </a:r>
          </a:p>
          <a:p>
            <a:endParaRPr lang="en-GB" dirty="0"/>
          </a:p>
          <a:p>
            <a:endParaRPr lang="en-GB" dirty="0"/>
          </a:p>
          <a:p>
            <a:endParaRPr lang="en-GB" dirty="0"/>
          </a:p>
        </p:txBody>
      </p:sp>
      <p:pic>
        <p:nvPicPr>
          <p:cNvPr id="8" name="Content Placeholder 7">
            <a:extLst>
              <a:ext uri="{FF2B5EF4-FFF2-40B4-BE49-F238E27FC236}">
                <a16:creationId xmlns:a16="http://schemas.microsoft.com/office/drawing/2014/main" id="{F3117D43-2122-D13F-07AF-B83DF48C9B6E}"/>
              </a:ext>
            </a:extLst>
          </p:cNvPr>
          <p:cNvPicPr>
            <a:picLocks noGrp="1" noChangeAspect="1"/>
          </p:cNvPicPr>
          <p:nvPr>
            <p:ph sz="half" idx="2"/>
          </p:nvPr>
        </p:nvPicPr>
        <p:blipFill>
          <a:blip r:embed="rId3"/>
          <a:stretch>
            <a:fillRect/>
          </a:stretch>
        </p:blipFill>
        <p:spPr>
          <a:xfrm>
            <a:off x="13157200" y="2969126"/>
            <a:ext cx="3873500" cy="5981700"/>
          </a:xfrm>
        </p:spPr>
      </p:pic>
      <p:sp>
        <p:nvSpPr>
          <p:cNvPr id="4" name="Slide Number Placeholder 3">
            <a:extLst>
              <a:ext uri="{FF2B5EF4-FFF2-40B4-BE49-F238E27FC236}">
                <a16:creationId xmlns:a16="http://schemas.microsoft.com/office/drawing/2014/main" id="{4D73FE0F-0D4F-CC59-2CD4-820B105E3C61}"/>
              </a:ext>
            </a:extLst>
          </p:cNvPr>
          <p:cNvSpPr>
            <a:spLocks noGrp="1"/>
          </p:cNvSpPr>
          <p:nvPr>
            <p:ph type="sldNum" sz="quarter" idx="12"/>
          </p:nvPr>
        </p:nvSpPr>
        <p:spPr/>
        <p:txBody>
          <a:bodyPr/>
          <a:lstStyle/>
          <a:p>
            <a:fld id="{D57F1E4F-1CFF-5643-939E-217C01CDF565}" type="slidenum">
              <a:rPr lang="en-US" smtClean="0"/>
              <a:pPr/>
              <a:t>44</a:t>
            </a:fld>
            <a:endParaRPr lang="en-US"/>
          </a:p>
        </p:txBody>
      </p:sp>
      <p:sp>
        <p:nvSpPr>
          <p:cNvPr id="10" name="TextBox 9">
            <a:extLst>
              <a:ext uri="{FF2B5EF4-FFF2-40B4-BE49-F238E27FC236}">
                <a16:creationId xmlns:a16="http://schemas.microsoft.com/office/drawing/2014/main" id="{90C81B36-A050-7EF6-5417-D28A3A164B19}"/>
              </a:ext>
            </a:extLst>
          </p:cNvPr>
          <p:cNvSpPr txBox="1"/>
          <p:nvPr/>
        </p:nvSpPr>
        <p:spPr>
          <a:xfrm>
            <a:off x="11966713" y="9012060"/>
            <a:ext cx="5063987" cy="1292662"/>
          </a:xfrm>
          <a:prstGeom prst="rect">
            <a:avLst/>
          </a:prstGeom>
          <a:noFill/>
        </p:spPr>
        <p:txBody>
          <a:bodyPr wrap="square">
            <a:spAutoFit/>
          </a:bodyPr>
          <a:lstStyle/>
          <a:p>
            <a:pPr marL="0" indent="0">
              <a:buNone/>
            </a:pPr>
            <a:r>
              <a:rPr lang="en-GB" sz="1600" dirty="0">
                <a:hlinkClick r:id="rId4"/>
              </a:rPr>
              <a:t>https://www.ted.com/talks/amy_cuddy_your_body_language_may_shape_who_you_are?utm_campaign=tedspread&amp;utm_medium=referral&amp;utm_source=tedcomshare</a:t>
            </a:r>
            <a:endParaRPr lang="en-GB" sz="1600" dirty="0"/>
          </a:p>
          <a:p>
            <a:pPr marL="0" indent="0">
              <a:buNone/>
            </a:pPr>
            <a:endParaRPr lang="en-GB" dirty="0"/>
          </a:p>
        </p:txBody>
      </p:sp>
    </p:spTree>
    <p:extLst>
      <p:ext uri="{BB962C8B-B14F-4D97-AF65-F5344CB8AC3E}">
        <p14:creationId xmlns:p14="http://schemas.microsoft.com/office/powerpoint/2010/main" val="2684646134"/>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A3B9BA0-932F-09C7-7D8B-FE397E0C93AE}"/>
              </a:ext>
            </a:extLst>
          </p:cNvPr>
          <p:cNvSpPr>
            <a:spLocks noGrp="1"/>
          </p:cNvSpPr>
          <p:nvPr>
            <p:ph type="title"/>
          </p:nvPr>
        </p:nvSpPr>
        <p:spPr>
          <a:xfrm>
            <a:off x="623400" y="1593038"/>
            <a:ext cx="17041200" cy="1145400"/>
          </a:xfrm>
        </p:spPr>
        <p:txBody>
          <a:bodyPr wrap="square" anchor="t">
            <a:normAutofit/>
          </a:bodyPr>
          <a:lstStyle/>
          <a:p>
            <a:pPr>
              <a:lnSpc>
                <a:spcPct val="90000"/>
              </a:lnSpc>
            </a:pPr>
            <a:r>
              <a:rPr lang="en-GB" dirty="0"/>
              <a:t>Growth Mindset </a:t>
            </a:r>
          </a:p>
        </p:txBody>
      </p:sp>
      <p:sp>
        <p:nvSpPr>
          <p:cNvPr id="9" name="Content Placeholder 8">
            <a:extLst>
              <a:ext uri="{FF2B5EF4-FFF2-40B4-BE49-F238E27FC236}">
                <a16:creationId xmlns:a16="http://schemas.microsoft.com/office/drawing/2014/main" id="{C2CA7ABB-670B-B6EB-B3BA-52EDAACE3639}"/>
              </a:ext>
            </a:extLst>
          </p:cNvPr>
          <p:cNvSpPr>
            <a:spLocks noGrp="1"/>
          </p:cNvSpPr>
          <p:nvPr>
            <p:ph sz="half" idx="1"/>
          </p:nvPr>
        </p:nvSpPr>
        <p:spPr/>
        <p:txBody>
          <a:bodyPr wrap="square" anchor="t">
            <a:normAutofit fontScale="62500" lnSpcReduction="20000"/>
          </a:bodyPr>
          <a:lstStyle/>
          <a:p>
            <a:pPr marL="1485900" indent="-1143000">
              <a:lnSpc>
                <a:spcPct val="110000"/>
              </a:lnSpc>
              <a:buClr>
                <a:srgbClr val="39866D"/>
              </a:buClr>
              <a:buFont typeface="Wingdings" pitchFamily="2" charset="2"/>
              <a:buChar char="§"/>
            </a:pPr>
            <a:r>
              <a:rPr lang="en-GB" sz="3500" b="1" dirty="0">
                <a:solidFill>
                  <a:srgbClr val="000000"/>
                </a:solidFill>
              </a:rPr>
              <a:t>Fixed vs. Growth Mindset</a:t>
            </a:r>
            <a:r>
              <a:rPr lang="en-GB" sz="3500" dirty="0">
                <a:solidFill>
                  <a:srgbClr val="000000"/>
                </a:solidFill>
              </a:rPr>
              <a:t>: Fixed mindset struggles with change and persists in ineffective methods.</a:t>
            </a:r>
          </a:p>
          <a:p>
            <a:pPr marL="1485900" indent="-1143000">
              <a:lnSpc>
                <a:spcPct val="110000"/>
              </a:lnSpc>
              <a:buClr>
                <a:srgbClr val="39866D"/>
              </a:buClr>
              <a:buFont typeface="Wingdings" pitchFamily="2" charset="2"/>
              <a:buChar char="§"/>
            </a:pPr>
            <a:endParaRPr lang="en-GB" sz="3500" dirty="0">
              <a:solidFill>
                <a:srgbClr val="000000"/>
              </a:solidFill>
            </a:endParaRPr>
          </a:p>
          <a:p>
            <a:pPr marL="1485900" indent="-1143000">
              <a:lnSpc>
                <a:spcPct val="110000"/>
              </a:lnSpc>
              <a:buClr>
                <a:srgbClr val="39866D"/>
              </a:buClr>
              <a:buFont typeface="Wingdings" pitchFamily="2" charset="2"/>
              <a:buChar char="§"/>
            </a:pPr>
            <a:r>
              <a:rPr lang="en-GB" sz="3500" b="1" dirty="0">
                <a:solidFill>
                  <a:srgbClr val="000000"/>
                </a:solidFill>
              </a:rPr>
              <a:t>Embracing Growth</a:t>
            </a:r>
            <a:r>
              <a:rPr lang="en-GB" sz="3500" dirty="0">
                <a:solidFill>
                  <a:srgbClr val="000000"/>
                </a:solidFill>
              </a:rPr>
              <a:t>: Growth mindset seeks learning opportunities and embraces challenges.</a:t>
            </a:r>
          </a:p>
          <a:p>
            <a:pPr marL="1485900" indent="-1143000">
              <a:lnSpc>
                <a:spcPct val="110000"/>
              </a:lnSpc>
              <a:buClr>
                <a:srgbClr val="39866D"/>
              </a:buClr>
              <a:buFont typeface="Wingdings" pitchFamily="2" charset="2"/>
              <a:buChar char="§"/>
            </a:pPr>
            <a:endParaRPr lang="en-GB" sz="3500" dirty="0">
              <a:solidFill>
                <a:srgbClr val="000000"/>
              </a:solidFill>
            </a:endParaRPr>
          </a:p>
          <a:p>
            <a:pPr marL="1485900" indent="-1143000">
              <a:lnSpc>
                <a:spcPct val="110000"/>
              </a:lnSpc>
              <a:buClr>
                <a:srgbClr val="39866D"/>
              </a:buClr>
              <a:buFont typeface="Wingdings" pitchFamily="2" charset="2"/>
              <a:buChar char="§"/>
            </a:pPr>
            <a:r>
              <a:rPr lang="en-GB" sz="3500" b="1" dirty="0">
                <a:solidFill>
                  <a:srgbClr val="000000"/>
                </a:solidFill>
              </a:rPr>
              <a:t>Overcoming Imposter Syndrome</a:t>
            </a:r>
            <a:r>
              <a:rPr lang="en-GB" sz="3500" dirty="0">
                <a:solidFill>
                  <a:srgbClr val="000000"/>
                </a:solidFill>
              </a:rPr>
              <a:t>: Viewing oneself as evolving helps mitigate feelings of fraudulence. </a:t>
            </a:r>
            <a:r>
              <a:rPr lang="en-GB" sz="3600" dirty="0"/>
              <a:t>we not only cope better but actively look for opportunities for learning and growth (</a:t>
            </a:r>
            <a:r>
              <a:rPr lang="en-GB" sz="3600" dirty="0" err="1"/>
              <a:t>Dweck</a:t>
            </a:r>
            <a:r>
              <a:rPr lang="en-GB" sz="3600" dirty="0"/>
              <a:t>, 2017). </a:t>
            </a:r>
          </a:p>
          <a:p>
            <a:pPr marL="342900" indent="0">
              <a:lnSpc>
                <a:spcPct val="110000"/>
              </a:lnSpc>
              <a:buClr>
                <a:srgbClr val="39866D"/>
              </a:buClr>
              <a:buNone/>
            </a:pPr>
            <a:endParaRPr lang="en-GB" sz="3500" dirty="0">
              <a:solidFill>
                <a:srgbClr val="000000"/>
              </a:solidFill>
            </a:endParaRPr>
          </a:p>
          <a:p>
            <a:pPr marL="1485900" indent="-1143000">
              <a:lnSpc>
                <a:spcPct val="110000"/>
              </a:lnSpc>
              <a:buClr>
                <a:srgbClr val="39866D"/>
              </a:buClr>
              <a:buFont typeface="Wingdings" pitchFamily="2" charset="2"/>
              <a:buChar char="§"/>
            </a:pPr>
            <a:r>
              <a:rPr lang="en-GB" sz="3500" b="1" dirty="0">
                <a:solidFill>
                  <a:srgbClr val="000000"/>
                </a:solidFill>
              </a:rPr>
              <a:t>Transforming Attitudes</a:t>
            </a:r>
            <a:r>
              <a:rPr lang="en-GB" sz="3500" dirty="0">
                <a:solidFill>
                  <a:srgbClr val="000000"/>
                </a:solidFill>
              </a:rPr>
              <a:t>: Shifting from avoiding challenges to persisting through setbacks.</a:t>
            </a:r>
          </a:p>
          <a:p>
            <a:pPr marL="0" indent="0">
              <a:lnSpc>
                <a:spcPct val="105000"/>
              </a:lnSpc>
              <a:spcAft>
                <a:spcPts val="600"/>
              </a:spcAft>
              <a:buNone/>
            </a:pPr>
            <a:endParaRPr lang="en-GB" sz="2800" dirty="0"/>
          </a:p>
          <a:p>
            <a:pPr>
              <a:lnSpc>
                <a:spcPct val="105000"/>
              </a:lnSpc>
              <a:spcAft>
                <a:spcPts val="600"/>
              </a:spcAft>
            </a:pPr>
            <a:endParaRPr lang="en-GB" sz="2800" dirty="0"/>
          </a:p>
        </p:txBody>
      </p:sp>
      <p:graphicFrame>
        <p:nvGraphicFramePr>
          <p:cNvPr id="3" name="Content Placeholder 2">
            <a:extLst>
              <a:ext uri="{FF2B5EF4-FFF2-40B4-BE49-F238E27FC236}">
                <a16:creationId xmlns:a16="http://schemas.microsoft.com/office/drawing/2014/main" id="{AE40F06B-41AB-3DB9-E050-E9FE49718723}"/>
              </a:ext>
            </a:extLst>
          </p:cNvPr>
          <p:cNvGraphicFramePr>
            <a:graphicFrameLocks noGrp="1"/>
          </p:cNvGraphicFramePr>
          <p:nvPr>
            <p:ph sz="half" idx="2"/>
            <p:extLst>
              <p:ext uri="{D42A27DB-BD31-4B8C-83A1-F6EECF244321}">
                <p14:modId xmlns:p14="http://schemas.microsoft.com/office/powerpoint/2010/main" val="1991369860"/>
              </p:ext>
            </p:extLst>
          </p:nvPr>
        </p:nvGraphicFramePr>
        <p:xfrm>
          <a:off x="9258300" y="2738438"/>
          <a:ext cx="7772400" cy="652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9D4D3640-9D62-871D-7709-63A960061BC6}"/>
              </a:ext>
            </a:extLst>
          </p:cNvPr>
          <p:cNvSpPr>
            <a:spLocks noGrp="1"/>
          </p:cNvSpPr>
          <p:nvPr>
            <p:ph type="sldNum" sz="quarter" idx="12"/>
          </p:nvPr>
        </p:nvSpPr>
        <p:spPr/>
        <p:txBody>
          <a:bodyPr wrap="square" anchor="ctr">
            <a:normAutofit/>
          </a:bodyPr>
          <a:lstStyle/>
          <a:p>
            <a:pPr>
              <a:spcAft>
                <a:spcPts val="600"/>
              </a:spcAft>
            </a:pPr>
            <a:fld id="{8FE79932-7440-5840-A8ED-AE8A4A7CAAC6}" type="slidenum">
              <a:rPr lang="en-GB" smtClean="0"/>
              <a:pPr>
                <a:spcAft>
                  <a:spcPts val="600"/>
                </a:spcAft>
              </a:pPr>
              <a:t>45</a:t>
            </a:fld>
            <a:endParaRPr lang="en-GB"/>
          </a:p>
        </p:txBody>
      </p:sp>
    </p:spTree>
    <p:extLst>
      <p:ext uri="{BB962C8B-B14F-4D97-AF65-F5344CB8AC3E}">
        <p14:creationId xmlns:p14="http://schemas.microsoft.com/office/powerpoint/2010/main" val="254610827"/>
      </p:ext>
    </p:extLst>
  </p:cSld>
  <p:clrMapOvr>
    <a:masterClrMapping/>
  </p:clrMapOvr>
  <mc:AlternateContent xmlns:mc="http://schemas.openxmlformats.org/markup-compatibility/2006">
    <mc:Choice xmlns:p14="http://schemas.microsoft.com/office/powerpoint/2010/main" Requires="p14">
      <p:transition p14:dur="250">
        <p:cut/>
      </p:transition>
    </mc:Choice>
    <mc:Fallback>
      <p:transition>
        <p:cu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D2148-A3D1-B52F-2BBD-16F71728369F}"/>
              </a:ext>
            </a:extLst>
          </p:cNvPr>
          <p:cNvSpPr>
            <a:spLocks noGrp="1"/>
          </p:cNvSpPr>
          <p:nvPr>
            <p:ph type="title"/>
          </p:nvPr>
        </p:nvSpPr>
        <p:spPr>
          <a:xfrm>
            <a:off x="623400" y="1593038"/>
            <a:ext cx="17041200" cy="1145400"/>
          </a:xfrm>
        </p:spPr>
        <p:txBody>
          <a:bodyPr/>
          <a:lstStyle/>
          <a:p>
            <a:r>
              <a:rPr lang="en-GB" dirty="0"/>
              <a:t>Mindset Matters</a:t>
            </a:r>
          </a:p>
        </p:txBody>
      </p:sp>
      <p:sp>
        <p:nvSpPr>
          <p:cNvPr id="3" name="Content Placeholder 2">
            <a:extLst>
              <a:ext uri="{FF2B5EF4-FFF2-40B4-BE49-F238E27FC236}">
                <a16:creationId xmlns:a16="http://schemas.microsoft.com/office/drawing/2014/main" id="{A68B533C-67F3-9815-08F9-DDDF7B2E47E3}"/>
              </a:ext>
            </a:extLst>
          </p:cNvPr>
          <p:cNvSpPr>
            <a:spLocks noGrp="1"/>
          </p:cNvSpPr>
          <p:nvPr>
            <p:ph sz="half" idx="1"/>
          </p:nvPr>
        </p:nvSpPr>
        <p:spPr>
          <a:xfrm>
            <a:off x="623400" y="2738438"/>
            <a:ext cx="8634900" cy="6527007"/>
          </a:xfrm>
        </p:spPr>
        <p:txBody>
          <a:bodyPr/>
          <a:lstStyle/>
          <a:p>
            <a:pPr marL="742950" indent="-742950">
              <a:buFont typeface="+mj-lt"/>
              <a:buAutoNum type="arabicPeriod"/>
            </a:pPr>
            <a:r>
              <a:rPr lang="en-GB" sz="4000" b="1" dirty="0"/>
              <a:t>Starting a new job</a:t>
            </a:r>
          </a:p>
          <a:p>
            <a:pPr marL="857250" indent="-514350">
              <a:lnSpc>
                <a:spcPct val="100000"/>
              </a:lnSpc>
              <a:buClr>
                <a:srgbClr val="39866D"/>
              </a:buClr>
              <a:buFont typeface="+mj-lt"/>
              <a:buAutoNum type="alphaLcPeriod"/>
            </a:pPr>
            <a:r>
              <a:rPr lang="en-GB" dirty="0">
                <a:solidFill>
                  <a:srgbClr val="000000"/>
                </a:solidFill>
              </a:rPr>
              <a:t>'I know it all' a need to prove your knowledge </a:t>
            </a:r>
          </a:p>
          <a:p>
            <a:pPr marL="857250" indent="-514350">
              <a:lnSpc>
                <a:spcPct val="100000"/>
              </a:lnSpc>
              <a:buClr>
                <a:srgbClr val="39866D"/>
              </a:buClr>
              <a:buFont typeface="+mj-lt"/>
              <a:buAutoNum type="alphaLcPeriod"/>
            </a:pPr>
            <a:r>
              <a:rPr lang="en-GB" dirty="0">
                <a:solidFill>
                  <a:srgbClr val="000000"/>
                </a:solidFill>
              </a:rPr>
              <a:t>'I don't know that yet, could you please help?' Seeking feedback from a range of people. </a:t>
            </a:r>
          </a:p>
          <a:p>
            <a:pPr marL="742950" indent="-742950">
              <a:buFont typeface="+mj-lt"/>
              <a:buAutoNum type="arabicPeriod" startAt="2"/>
            </a:pPr>
            <a:r>
              <a:rPr lang="en-GB" sz="4000" b="1" dirty="0"/>
              <a:t>When you're a manager</a:t>
            </a:r>
          </a:p>
          <a:p>
            <a:pPr marL="857250" indent="-514350">
              <a:lnSpc>
                <a:spcPct val="100000"/>
              </a:lnSpc>
              <a:buClr>
                <a:srgbClr val="39866D"/>
              </a:buClr>
              <a:buFont typeface="+mj-lt"/>
              <a:buAutoNum type="alphaLcPeriod"/>
            </a:pPr>
            <a:r>
              <a:rPr lang="en-GB" dirty="0">
                <a:solidFill>
                  <a:srgbClr val="000000"/>
                </a:solidFill>
              </a:rPr>
              <a:t>Defensive about feedback, ego-driven </a:t>
            </a:r>
          </a:p>
          <a:p>
            <a:pPr marL="857250" indent="-514350">
              <a:lnSpc>
                <a:spcPct val="100000"/>
              </a:lnSpc>
              <a:buClr>
                <a:srgbClr val="39866D"/>
              </a:buClr>
              <a:buFont typeface="+mj-lt"/>
              <a:buAutoNum type="alphaLcPeriod"/>
            </a:pPr>
            <a:r>
              <a:rPr lang="en-GB" dirty="0">
                <a:solidFill>
                  <a:srgbClr val="000000"/>
                </a:solidFill>
              </a:rPr>
              <a:t>Asking for and acknowledging feedback. Putting the success of your team ahead of your own. </a:t>
            </a:r>
          </a:p>
          <a:p>
            <a:endParaRPr lang="en-GB" sz="4000" dirty="0"/>
          </a:p>
          <a:p>
            <a:endParaRPr lang="en-GB" sz="4000" dirty="0"/>
          </a:p>
        </p:txBody>
      </p:sp>
      <p:sp>
        <p:nvSpPr>
          <p:cNvPr id="4" name="Content Placeholder 3">
            <a:extLst>
              <a:ext uri="{FF2B5EF4-FFF2-40B4-BE49-F238E27FC236}">
                <a16:creationId xmlns:a16="http://schemas.microsoft.com/office/drawing/2014/main" id="{B6B470FB-954C-02CE-FF6D-44434FAE5D50}"/>
              </a:ext>
            </a:extLst>
          </p:cNvPr>
          <p:cNvSpPr>
            <a:spLocks noGrp="1"/>
          </p:cNvSpPr>
          <p:nvPr>
            <p:ph sz="half" idx="2"/>
          </p:nvPr>
        </p:nvSpPr>
        <p:spPr>
          <a:xfrm>
            <a:off x="9258300" y="2738438"/>
            <a:ext cx="8406300" cy="6527007"/>
          </a:xfrm>
        </p:spPr>
        <p:txBody>
          <a:bodyPr/>
          <a:lstStyle/>
          <a:p>
            <a:pPr marL="742950" indent="-742950">
              <a:buFont typeface="+mj-lt"/>
              <a:buAutoNum type="arabicPeriod" startAt="3"/>
            </a:pPr>
            <a:r>
              <a:rPr lang="en-GB" sz="4000" b="1" dirty="0"/>
              <a:t>Having a ‘difficult’ conversation</a:t>
            </a:r>
          </a:p>
          <a:p>
            <a:pPr marL="857250" indent="-514350">
              <a:lnSpc>
                <a:spcPct val="100000"/>
              </a:lnSpc>
              <a:buClr>
                <a:srgbClr val="39866D"/>
              </a:buClr>
              <a:buFont typeface="+mj-lt"/>
              <a:buAutoNum type="alphaLcPeriod"/>
            </a:pPr>
            <a:r>
              <a:rPr lang="en-GB" dirty="0">
                <a:solidFill>
                  <a:srgbClr val="000000"/>
                </a:solidFill>
              </a:rPr>
              <a:t>Avoid the conversation, don't listen </a:t>
            </a:r>
          </a:p>
          <a:p>
            <a:pPr marL="857250" indent="-514350">
              <a:lnSpc>
                <a:spcPct val="100000"/>
              </a:lnSpc>
              <a:buClr>
                <a:srgbClr val="39866D"/>
              </a:buClr>
              <a:buFont typeface="+mj-lt"/>
              <a:buAutoNum type="alphaLcPeriod"/>
            </a:pPr>
            <a:r>
              <a:rPr lang="en-GB" dirty="0">
                <a:solidFill>
                  <a:srgbClr val="000000"/>
                </a:solidFill>
              </a:rPr>
              <a:t>Consider opinions. Seeking to understand not just to be understood. </a:t>
            </a:r>
          </a:p>
          <a:p>
            <a:pPr marL="742950" indent="-742950">
              <a:buFont typeface="+mj-lt"/>
              <a:buAutoNum type="arabicPeriod" startAt="4"/>
            </a:pPr>
            <a:r>
              <a:rPr lang="en-GB" sz="4000" b="1" dirty="0"/>
              <a:t>When you're under pressure</a:t>
            </a:r>
          </a:p>
          <a:p>
            <a:pPr marL="857250" indent="-514350">
              <a:lnSpc>
                <a:spcPct val="100000"/>
              </a:lnSpc>
              <a:buClr>
                <a:srgbClr val="39866D"/>
              </a:buClr>
              <a:buFont typeface="+mj-lt"/>
              <a:buAutoNum type="alphaLcPeriod"/>
            </a:pPr>
            <a:r>
              <a:rPr lang="en-GB" dirty="0">
                <a:solidFill>
                  <a:srgbClr val="000000"/>
                </a:solidFill>
              </a:rPr>
              <a:t>Making excuses</a:t>
            </a:r>
          </a:p>
          <a:p>
            <a:pPr marL="857250" indent="-514350">
              <a:lnSpc>
                <a:spcPct val="100000"/>
              </a:lnSpc>
              <a:buClr>
                <a:srgbClr val="39866D"/>
              </a:buClr>
              <a:buFont typeface="+mj-lt"/>
              <a:buAutoNum type="alphaLcPeriod"/>
            </a:pPr>
            <a:r>
              <a:rPr lang="en-GB" dirty="0">
                <a:solidFill>
                  <a:srgbClr val="000000"/>
                </a:solidFill>
              </a:rPr>
              <a:t>Asking for help. Collaborating. Learning from your mistakes. Taking accountability. </a:t>
            </a:r>
          </a:p>
          <a:p>
            <a:pPr marL="0" indent="0">
              <a:buNone/>
            </a:pPr>
            <a:endParaRPr lang="en-GB" sz="4000" dirty="0"/>
          </a:p>
          <a:p>
            <a:endParaRPr lang="en-GB" sz="4000" dirty="0"/>
          </a:p>
          <a:p>
            <a:endParaRPr lang="en-GB" sz="4000" dirty="0"/>
          </a:p>
        </p:txBody>
      </p:sp>
      <p:sp>
        <p:nvSpPr>
          <p:cNvPr id="5" name="Slide Number Placeholder 4">
            <a:extLst>
              <a:ext uri="{FF2B5EF4-FFF2-40B4-BE49-F238E27FC236}">
                <a16:creationId xmlns:a16="http://schemas.microsoft.com/office/drawing/2014/main" id="{580573BA-DF22-C7A6-C5BE-CFF2006E77D5}"/>
              </a:ext>
            </a:extLst>
          </p:cNvPr>
          <p:cNvSpPr>
            <a:spLocks noGrp="1"/>
          </p:cNvSpPr>
          <p:nvPr>
            <p:ph type="sldNum" sz="quarter" idx="12"/>
          </p:nvPr>
        </p:nvSpPr>
        <p:spPr/>
        <p:txBody>
          <a:bodyPr/>
          <a:lstStyle/>
          <a:p>
            <a:fld id="{8FE79932-7440-5840-A8ED-AE8A4A7CAAC6}" type="slidenum">
              <a:rPr lang="en-GB" smtClean="0"/>
              <a:t>46</a:t>
            </a:fld>
            <a:endParaRPr lang="en-GB"/>
          </a:p>
        </p:txBody>
      </p:sp>
    </p:spTree>
    <p:extLst>
      <p:ext uri="{BB962C8B-B14F-4D97-AF65-F5344CB8AC3E}">
        <p14:creationId xmlns:p14="http://schemas.microsoft.com/office/powerpoint/2010/main" val="647373780"/>
      </p:ext>
    </p:extLst>
  </p:cSld>
  <p:clrMapOvr>
    <a:masterClrMapping/>
  </p:clrMapOvr>
  <mc:AlternateContent xmlns:mc="http://schemas.openxmlformats.org/markup-compatibility/2006">
    <mc:Choice xmlns:p14="http://schemas.microsoft.com/office/powerpoint/2010/main" Requires="p14">
      <p:transition p14:dur="250">
        <p:cut/>
      </p:transition>
    </mc:Choice>
    <mc:Fallback>
      <p:transition>
        <p:cut/>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7364" y="1476915"/>
            <a:ext cx="14580108" cy="1091654"/>
          </a:xfrm>
        </p:spPr>
        <p:txBody>
          <a:bodyPr/>
          <a:lstStyle/>
          <a:p>
            <a:r>
              <a:rPr lang="en-GB" sz="5400" dirty="0"/>
              <a:t>Confidence Changes with Age</a:t>
            </a:r>
          </a:p>
        </p:txBody>
      </p:sp>
      <p:pic>
        <p:nvPicPr>
          <p:cNvPr id="3" name="Content Placeholder 3" descr="A graph of men and women&#10;&#10;Description automatically generated">
            <a:extLst>
              <a:ext uri="{FF2B5EF4-FFF2-40B4-BE49-F238E27FC236}">
                <a16:creationId xmlns:a16="http://schemas.microsoft.com/office/drawing/2014/main" id="{685A1897-0046-53D6-8B58-0E07AAE382AC}"/>
              </a:ext>
            </a:extLst>
          </p:cNvPr>
          <p:cNvPicPr>
            <a:picLocks noChangeAspect="1"/>
          </p:cNvPicPr>
          <p:nvPr/>
        </p:nvPicPr>
        <p:blipFill rotWithShape="1">
          <a:blip r:embed="rId3">
            <a:extLst>
              <a:ext uri="{28A0092B-C50C-407E-A947-70E740481C1C}">
                <a14:useLocalDpi xmlns:a14="http://schemas.microsoft.com/office/drawing/2010/main" val="0"/>
              </a:ext>
            </a:extLst>
          </a:blip>
          <a:srcRect t="-1408" r="-255"/>
          <a:stretch/>
        </p:blipFill>
        <p:spPr>
          <a:xfrm>
            <a:off x="2039405" y="2426925"/>
            <a:ext cx="5873673" cy="7545975"/>
          </a:xfrm>
          <a:prstGeom prst="rect">
            <a:avLst/>
          </a:prstGeom>
        </p:spPr>
      </p:pic>
      <p:pic>
        <p:nvPicPr>
          <p:cNvPr id="4" name="Content Placeholder 7" descr="A graph with a line and a pink line&#10;&#10;Description automatically generated">
            <a:extLst>
              <a:ext uri="{FF2B5EF4-FFF2-40B4-BE49-F238E27FC236}">
                <a16:creationId xmlns:a16="http://schemas.microsoft.com/office/drawing/2014/main" id="{435809B5-6C86-C330-3E73-3B1EB66F0D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92507" y="2434274"/>
            <a:ext cx="5451231" cy="7538627"/>
          </a:xfrm>
          <a:prstGeom prst="rect">
            <a:avLst/>
          </a:prstGeom>
        </p:spPr>
      </p:pic>
      <p:sp>
        <p:nvSpPr>
          <p:cNvPr id="5" name="Rectangle 4"/>
          <p:cNvSpPr/>
          <p:nvPr/>
        </p:nvSpPr>
        <p:spPr>
          <a:xfrm>
            <a:off x="8554916" y="2426927"/>
            <a:ext cx="1178169" cy="75459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a:p>
        </p:txBody>
      </p:sp>
      <p:sp>
        <p:nvSpPr>
          <p:cNvPr id="7" name="Slide Number Placeholder 6">
            <a:extLst>
              <a:ext uri="{FF2B5EF4-FFF2-40B4-BE49-F238E27FC236}">
                <a16:creationId xmlns:a16="http://schemas.microsoft.com/office/drawing/2014/main" id="{125404FC-88F9-5166-7C1B-2417529A9589}"/>
              </a:ext>
            </a:extLst>
          </p:cNvPr>
          <p:cNvSpPr>
            <a:spLocks noGrp="1"/>
          </p:cNvSpPr>
          <p:nvPr>
            <p:ph type="sldNum" sz="quarter" idx="12"/>
          </p:nvPr>
        </p:nvSpPr>
        <p:spPr/>
        <p:txBody>
          <a:bodyPr/>
          <a:lstStyle/>
          <a:p>
            <a:fld id="{4FAB73BC-B049-4115-A692-8D63A059BFB8}" type="slidenum">
              <a:rPr lang="en-US" smtClean="0"/>
              <a:t>47</a:t>
            </a:fld>
            <a:endParaRPr lang="en-US" dirty="0"/>
          </a:p>
        </p:txBody>
      </p:sp>
      <p:sp>
        <p:nvSpPr>
          <p:cNvPr id="9" name="TextBox 8">
            <a:extLst>
              <a:ext uri="{FF2B5EF4-FFF2-40B4-BE49-F238E27FC236}">
                <a16:creationId xmlns:a16="http://schemas.microsoft.com/office/drawing/2014/main" id="{B87D0140-CC6D-4E81-3721-756C023BDCB3}"/>
              </a:ext>
            </a:extLst>
          </p:cNvPr>
          <p:cNvSpPr txBox="1"/>
          <p:nvPr/>
        </p:nvSpPr>
        <p:spPr>
          <a:xfrm>
            <a:off x="404240" y="9917668"/>
            <a:ext cx="10289159" cy="738664"/>
          </a:xfrm>
          <a:prstGeom prst="rect">
            <a:avLst/>
          </a:prstGeom>
          <a:noFill/>
        </p:spPr>
        <p:txBody>
          <a:bodyPr wrap="square">
            <a:spAutoFit/>
          </a:bodyPr>
          <a:lstStyle/>
          <a:p>
            <a:r>
              <a:rPr lang="en-GB" dirty="0">
                <a:hlinkClick r:id="rId5"/>
              </a:rPr>
              <a:t>https://www.ted.com/talks/brittany_packnett_cunningham_how_to_build_your_confidence_and_spark_it_in_others?language=en</a:t>
            </a:r>
          </a:p>
          <a:p>
            <a:endParaRPr lang="en-GB" dirty="0">
              <a:hlinkClick r:id="rId5"/>
            </a:endParaRPr>
          </a:p>
          <a:p>
            <a:endParaRPr lang="en-GB" dirty="0"/>
          </a:p>
        </p:txBody>
      </p:sp>
    </p:spTree>
    <p:extLst>
      <p:ext uri="{BB962C8B-B14F-4D97-AF65-F5344CB8AC3E}">
        <p14:creationId xmlns:p14="http://schemas.microsoft.com/office/powerpoint/2010/main" val="23706359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029DBA-0C0F-4A6D-BA6E-B9A373B809C0}"/>
              </a:ext>
            </a:extLst>
          </p:cNvPr>
          <p:cNvSpPr/>
          <p:nvPr/>
        </p:nvSpPr>
        <p:spPr>
          <a:xfrm>
            <a:off x="2380" y="1722822"/>
            <a:ext cx="18285620" cy="8564178"/>
          </a:xfrm>
          <a:prstGeom prst="rect">
            <a:avLst/>
          </a:prstGeom>
          <a:solidFill>
            <a:srgbClr val="398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grpSp>
        <p:nvGrpSpPr>
          <p:cNvPr id="13" name="Group 12">
            <a:extLst>
              <a:ext uri="{FF2B5EF4-FFF2-40B4-BE49-F238E27FC236}">
                <a16:creationId xmlns:a16="http://schemas.microsoft.com/office/drawing/2014/main" id="{07257FDF-7873-487A-A6DF-73A0F8410990}"/>
              </a:ext>
            </a:extLst>
          </p:cNvPr>
          <p:cNvGrpSpPr/>
          <p:nvPr/>
        </p:nvGrpSpPr>
        <p:grpSpPr>
          <a:xfrm>
            <a:off x="2313921" y="4886351"/>
            <a:ext cx="13491259" cy="1818959"/>
            <a:chOff x="1178216" y="8736259"/>
            <a:chExt cx="15703699" cy="2425277"/>
          </a:xfrm>
        </p:grpSpPr>
        <p:sp>
          <p:nvSpPr>
            <p:cNvPr id="9" name="TextBox 8">
              <a:extLst>
                <a:ext uri="{FF2B5EF4-FFF2-40B4-BE49-F238E27FC236}">
                  <a16:creationId xmlns:a16="http://schemas.microsoft.com/office/drawing/2014/main" id="{1B1EE57C-11FA-4355-A43E-1F440F1B0E7B}"/>
                </a:ext>
              </a:extLst>
            </p:cNvPr>
            <p:cNvSpPr txBox="1"/>
            <p:nvPr/>
          </p:nvSpPr>
          <p:spPr>
            <a:xfrm>
              <a:off x="1372039" y="8736259"/>
              <a:ext cx="15509876" cy="2425277"/>
            </a:xfrm>
            <a:prstGeom prst="rect">
              <a:avLst/>
            </a:prstGeom>
            <a:noFill/>
          </p:spPr>
          <p:txBody>
            <a:bodyPr wrap="square" rtlCol="0">
              <a:spAutoFit/>
            </a:bodyPr>
            <a:lstStyle/>
            <a:p>
              <a:pPr algn="ctr">
                <a:lnSpc>
                  <a:spcPct val="80000"/>
                </a:lnSpc>
              </a:pPr>
              <a:r>
                <a:rPr lang="en-US" sz="13200" b="1" kern="100" spc="-225">
                  <a:solidFill>
                    <a:schemeClr val="bg1"/>
                  </a:solidFill>
                  <a:latin typeface="Poppins" panose="00000500000000000000" pitchFamily="2" charset="0"/>
                  <a:cs typeface="Poppins" panose="00000500000000000000" pitchFamily="2" charset="0"/>
                </a:rPr>
                <a:t>BREAK</a:t>
              </a:r>
              <a:endParaRPr lang="ru-RU" sz="13200" b="1" kern="100" spc="-225">
                <a:solidFill>
                  <a:schemeClr val="bg1"/>
                </a:solidFill>
                <a:latin typeface="Montserrat" panose="00000500000000000000" pitchFamily="50" charset="-52"/>
                <a:cs typeface="Poppins" panose="00000500000000000000" pitchFamily="2" charset="0"/>
              </a:endParaRPr>
            </a:p>
          </p:txBody>
        </p:sp>
        <p:sp>
          <p:nvSpPr>
            <p:cNvPr id="12" name="TextBox 5">
              <a:extLst>
                <a:ext uri="{FF2B5EF4-FFF2-40B4-BE49-F238E27FC236}">
                  <a16:creationId xmlns:a16="http://schemas.microsoft.com/office/drawing/2014/main" id="{772739FB-1A1C-49A5-864E-EDE2C1488BFC}"/>
                </a:ext>
              </a:extLst>
            </p:cNvPr>
            <p:cNvSpPr txBox="1">
              <a:spLocks noChangeArrowheads="1"/>
            </p:cNvSpPr>
            <p:nvPr/>
          </p:nvSpPr>
          <p:spPr bwMode="auto">
            <a:xfrm>
              <a:off x="1178216" y="9087124"/>
              <a:ext cx="10972801"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nSpc>
                  <a:spcPct val="150000"/>
                </a:lnSpc>
              </a:pPr>
              <a:endParaRPr lang="en-US" altLang="ru-RU" sz="2400">
                <a:solidFill>
                  <a:schemeClr val="bg1"/>
                </a:solidFill>
                <a:latin typeface="Poppins" panose="00000500000000000000" pitchFamily="2" charset="0"/>
                <a:ea typeface="Open Sans" panose="020B0606030504020204" pitchFamily="34" charset="0"/>
                <a:cs typeface="Poppins" panose="00000500000000000000" pitchFamily="2" charset="0"/>
              </a:endParaRPr>
            </a:p>
          </p:txBody>
        </p:sp>
      </p:grpSp>
    </p:spTree>
    <p:extLst>
      <p:ext uri="{BB962C8B-B14F-4D97-AF65-F5344CB8AC3E}">
        <p14:creationId xmlns:p14="http://schemas.microsoft.com/office/powerpoint/2010/main" val="2650066880"/>
      </p:ext>
    </p:extLst>
  </p:cSld>
  <p:clrMapOvr>
    <a:masterClrMapping/>
  </p:clrMapOvr>
  <mc:AlternateContent xmlns:mc="http://schemas.openxmlformats.org/markup-compatibility/2006" xmlns:p14="http://schemas.microsoft.com/office/powerpoint/2010/main">
    <mc:Choice Requires="p14">
      <p:transition p14:dur="100" advTm="1000">
        <p:cut/>
      </p:transition>
    </mc:Choice>
    <mc:Fallback xmlns="">
      <p:transition advTm="1000">
        <p:cut/>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C304C4E-1605-8ADB-A507-4F3A6C1463D4}"/>
              </a:ext>
            </a:extLst>
          </p:cNvPr>
          <p:cNvSpPr>
            <a:spLocks noGrp="1"/>
          </p:cNvSpPr>
          <p:nvPr>
            <p:ph type="title"/>
          </p:nvPr>
        </p:nvSpPr>
        <p:spPr>
          <a:xfrm>
            <a:off x="623400" y="1815972"/>
            <a:ext cx="17041200" cy="1145400"/>
          </a:xfrm>
        </p:spPr>
        <p:txBody>
          <a:bodyPr wrap="square" anchor="t">
            <a:normAutofit/>
          </a:bodyPr>
          <a:lstStyle/>
          <a:p>
            <a:pPr>
              <a:lnSpc>
                <a:spcPct val="90000"/>
              </a:lnSpc>
            </a:pPr>
            <a:r>
              <a:rPr lang="en-GB"/>
              <a:t>Communications </a:t>
            </a:r>
          </a:p>
        </p:txBody>
      </p:sp>
      <p:sp>
        <p:nvSpPr>
          <p:cNvPr id="4" name="Slide Number Placeholder 3" hidden="1">
            <a:extLst>
              <a:ext uri="{FF2B5EF4-FFF2-40B4-BE49-F238E27FC236}">
                <a16:creationId xmlns:a16="http://schemas.microsoft.com/office/drawing/2014/main" id="{6077A5D4-A71C-4269-ED52-5FCA5C961F20}"/>
              </a:ext>
            </a:extLst>
          </p:cNvPr>
          <p:cNvSpPr>
            <a:spLocks noGrp="1"/>
          </p:cNvSpPr>
          <p:nvPr>
            <p:ph type="sldNum" sz="quarter" idx="4294967295"/>
          </p:nvPr>
        </p:nvSpPr>
        <p:spPr>
          <a:xfrm>
            <a:off x="16944916" y="9326434"/>
            <a:ext cx="1097400" cy="787200"/>
          </a:xfrm>
        </p:spPr>
        <p:txBody>
          <a:bodyPr/>
          <a:lstStyle/>
          <a:p>
            <a:pPr>
              <a:spcAft>
                <a:spcPts val="600"/>
              </a:spcAft>
            </a:pPr>
            <a:fld id="{FD10C958-361D-4980-A782-48C59337A4F7}" type="slidenum">
              <a:rPr lang="en-GB" smtClean="0"/>
              <a:pPr>
                <a:spcAft>
                  <a:spcPts val="600"/>
                </a:spcAft>
              </a:pPr>
              <a:t>49</a:t>
            </a:fld>
            <a:endParaRPr lang="en-GB"/>
          </a:p>
        </p:txBody>
      </p:sp>
      <p:graphicFrame>
        <p:nvGraphicFramePr>
          <p:cNvPr id="10" name="Content Placeholder 5">
            <a:extLst>
              <a:ext uri="{FF2B5EF4-FFF2-40B4-BE49-F238E27FC236}">
                <a16:creationId xmlns:a16="http://schemas.microsoft.com/office/drawing/2014/main" id="{40F0D3B9-B30D-B85F-1CBC-D54E58E34116}"/>
              </a:ext>
            </a:extLst>
          </p:cNvPr>
          <p:cNvGraphicFramePr>
            <a:graphicFrameLocks noGrp="1"/>
          </p:cNvGraphicFramePr>
          <p:nvPr>
            <p:ph idx="1"/>
          </p:nvPr>
        </p:nvGraphicFramePr>
        <p:xfrm>
          <a:off x="623400" y="2743200"/>
          <a:ext cx="17041200" cy="72944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517734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C989FA-3D2A-CD0F-F0F8-2844D66221FB}"/>
              </a:ext>
            </a:extLst>
          </p:cNvPr>
          <p:cNvSpPr>
            <a:spLocks noGrp="1"/>
          </p:cNvSpPr>
          <p:nvPr>
            <p:ph type="title"/>
          </p:nvPr>
        </p:nvSpPr>
        <p:spPr>
          <a:xfrm>
            <a:off x="623400" y="1993772"/>
            <a:ext cx="17041200" cy="1145400"/>
          </a:xfrm>
        </p:spPr>
        <p:txBody>
          <a:bodyPr wrap="square" anchor="t">
            <a:normAutofit/>
          </a:bodyPr>
          <a:lstStyle/>
          <a:p>
            <a:pPr>
              <a:lnSpc>
                <a:spcPct val="90000"/>
              </a:lnSpc>
            </a:pPr>
            <a:r>
              <a:rPr lang="en-GB" dirty="0"/>
              <a:t>Does your career feel like…</a:t>
            </a:r>
          </a:p>
        </p:txBody>
      </p:sp>
      <p:sp>
        <p:nvSpPr>
          <p:cNvPr id="16" name="Content Placeholder 5">
            <a:extLst>
              <a:ext uri="{FF2B5EF4-FFF2-40B4-BE49-F238E27FC236}">
                <a16:creationId xmlns:a16="http://schemas.microsoft.com/office/drawing/2014/main" id="{91499D0A-5449-B859-4FD2-6AF452804645}"/>
              </a:ext>
            </a:extLst>
          </p:cNvPr>
          <p:cNvSpPr>
            <a:spLocks noGrp="1"/>
          </p:cNvSpPr>
          <p:nvPr>
            <p:ph sz="half" idx="1"/>
          </p:nvPr>
        </p:nvSpPr>
        <p:spPr>
          <a:xfrm>
            <a:off x="1257300" y="3413810"/>
            <a:ext cx="7772400" cy="6527007"/>
          </a:xfrm>
        </p:spPr>
        <p:txBody>
          <a:bodyPr wrap="square" anchor="t">
            <a:normAutofit/>
          </a:bodyPr>
          <a:lstStyle/>
          <a:p>
            <a:pPr>
              <a:spcAft>
                <a:spcPts val="600"/>
              </a:spcAft>
              <a:buFont typeface="Wingdings" pitchFamily="2" charset="2"/>
              <a:buChar char="q"/>
            </a:pPr>
            <a:r>
              <a:rPr lang="en-GB" dirty="0"/>
              <a:t>A  You’re a passenger on a Rocketship? </a:t>
            </a:r>
          </a:p>
          <a:p>
            <a:pPr>
              <a:spcAft>
                <a:spcPts val="600"/>
              </a:spcAft>
              <a:buFont typeface="Wingdings" pitchFamily="2" charset="2"/>
              <a:buChar char="q"/>
            </a:pPr>
            <a:r>
              <a:rPr lang="en-GB" dirty="0"/>
              <a:t>B  You’re driving the Rocketship?</a:t>
            </a:r>
          </a:p>
          <a:p>
            <a:pPr>
              <a:spcAft>
                <a:spcPts val="600"/>
              </a:spcAft>
              <a:buFont typeface="Wingdings" pitchFamily="2" charset="2"/>
              <a:buChar char="q"/>
            </a:pPr>
            <a:r>
              <a:rPr lang="en-GB" dirty="0"/>
              <a:t>C  You’re designing the Rocketship?  </a:t>
            </a:r>
          </a:p>
          <a:p>
            <a:pPr>
              <a:spcAft>
                <a:spcPts val="600"/>
              </a:spcAft>
              <a:buFont typeface="Wingdings" pitchFamily="2" charset="2"/>
              <a:buChar char="q"/>
            </a:pPr>
            <a:endParaRPr lang="en-GB" dirty="0"/>
          </a:p>
          <a:p>
            <a:pPr>
              <a:spcAft>
                <a:spcPts val="600"/>
              </a:spcAft>
            </a:pPr>
            <a:endParaRPr lang="en-GB" dirty="0"/>
          </a:p>
        </p:txBody>
      </p:sp>
      <p:pic>
        <p:nvPicPr>
          <p:cNvPr id="17" name="Picture 7" descr="Rocket launch">
            <a:extLst>
              <a:ext uri="{FF2B5EF4-FFF2-40B4-BE49-F238E27FC236}">
                <a16:creationId xmlns:a16="http://schemas.microsoft.com/office/drawing/2014/main" id="{6BD909DE-AF6E-2CFC-8E3A-F511A5F5C389}"/>
              </a:ext>
            </a:extLst>
          </p:cNvPr>
          <p:cNvPicPr>
            <a:picLocks noChangeAspect="1"/>
          </p:cNvPicPr>
          <p:nvPr/>
        </p:nvPicPr>
        <p:blipFill rotWithShape="1">
          <a:blip r:embed="rId3"/>
          <a:srcRect l="20513" r="1" b="1"/>
          <a:stretch/>
        </p:blipFill>
        <p:spPr>
          <a:xfrm>
            <a:off x="9258300" y="3193027"/>
            <a:ext cx="7772400" cy="6527007"/>
          </a:xfrm>
          <a:prstGeom prst="rect">
            <a:avLst/>
          </a:prstGeom>
          <a:noFill/>
        </p:spPr>
      </p:pic>
      <p:sp>
        <p:nvSpPr>
          <p:cNvPr id="4" name="Slide Number Placeholder 3">
            <a:extLst>
              <a:ext uri="{FF2B5EF4-FFF2-40B4-BE49-F238E27FC236}">
                <a16:creationId xmlns:a16="http://schemas.microsoft.com/office/drawing/2014/main" id="{26DBD0EB-1601-0CB3-C7EA-AA742571224A}"/>
              </a:ext>
            </a:extLst>
          </p:cNvPr>
          <p:cNvSpPr>
            <a:spLocks noGrp="1"/>
          </p:cNvSpPr>
          <p:nvPr>
            <p:ph type="sldNum" sz="quarter" idx="12"/>
          </p:nvPr>
        </p:nvSpPr>
        <p:spPr>
          <a:xfrm>
            <a:off x="16944916" y="9326434"/>
            <a:ext cx="1097400" cy="787200"/>
          </a:xfrm>
        </p:spPr>
        <p:txBody>
          <a:bodyPr wrap="square" anchor="ctr">
            <a:normAutofit/>
          </a:bodyPr>
          <a:lstStyle/>
          <a:p>
            <a:pPr marL="0" lvl="0" indent="0" rtl="0">
              <a:spcBef>
                <a:spcPts val="0"/>
              </a:spcBef>
              <a:spcAft>
                <a:spcPts val="600"/>
              </a:spcAft>
              <a:buNone/>
            </a:pPr>
            <a:fld id="{00000000-1234-1234-1234-123412341234}" type="slidenum">
              <a:rPr lang="en" smtClean="0"/>
              <a:pPr marL="0" lvl="0" indent="0" rtl="0">
                <a:spcBef>
                  <a:spcPts val="0"/>
                </a:spcBef>
                <a:spcAft>
                  <a:spcPts val="600"/>
                </a:spcAft>
                <a:buNone/>
              </a:pPr>
              <a:t>5</a:t>
            </a:fld>
            <a:endParaRPr lang="en"/>
          </a:p>
        </p:txBody>
      </p:sp>
      <p:sp>
        <p:nvSpPr>
          <p:cNvPr id="9" name="TextBox 8">
            <a:extLst>
              <a:ext uri="{FF2B5EF4-FFF2-40B4-BE49-F238E27FC236}">
                <a16:creationId xmlns:a16="http://schemas.microsoft.com/office/drawing/2014/main" id="{25099BAD-6C87-4924-0676-4FF1FD4ED761}"/>
              </a:ext>
            </a:extLst>
          </p:cNvPr>
          <p:cNvSpPr txBox="1"/>
          <p:nvPr/>
        </p:nvSpPr>
        <p:spPr>
          <a:xfrm>
            <a:off x="203200" y="8031947"/>
            <a:ext cx="9144000" cy="738664"/>
          </a:xfrm>
          <a:prstGeom prst="rect">
            <a:avLst/>
          </a:prstGeom>
          <a:noFill/>
        </p:spPr>
        <p:txBody>
          <a:bodyPr wrap="square">
            <a:spAutoFit/>
          </a:bodyPr>
          <a:lstStyle/>
          <a:p>
            <a:pPr marL="0" indent="0">
              <a:lnSpc>
                <a:spcPct val="100000"/>
              </a:lnSpc>
              <a:spcBef>
                <a:spcPts val="0"/>
              </a:spcBef>
              <a:buNone/>
            </a:pPr>
            <a:r>
              <a:rPr lang="en-US" sz="1400" dirty="0"/>
              <a:t>“A sense of control over our own destinies ensures a sense of self-esteem and a feeling of Empowerment” </a:t>
            </a:r>
          </a:p>
          <a:p>
            <a:pPr marL="0" indent="0">
              <a:lnSpc>
                <a:spcPct val="100000"/>
              </a:lnSpc>
              <a:spcBef>
                <a:spcPts val="0"/>
              </a:spcBef>
              <a:buNone/>
            </a:pPr>
            <a:r>
              <a:rPr lang="en-US" sz="1400" dirty="0"/>
              <a:t>Bruce </a:t>
            </a:r>
            <a:r>
              <a:rPr lang="en-US" sz="1400" dirty="0" err="1"/>
              <a:t>Daisley</a:t>
            </a:r>
            <a:r>
              <a:rPr lang="en-US" dirty="0"/>
              <a:t>, Fortitude </a:t>
            </a:r>
            <a:r>
              <a:rPr lang="en-US" dirty="0">
                <a:hlinkClick r:id="rId4"/>
              </a:rPr>
              <a:t>https://www.findfortitude.net/the-book</a:t>
            </a:r>
            <a:endParaRPr lang="en-US" dirty="0"/>
          </a:p>
          <a:p>
            <a:pPr marL="0" indent="0">
              <a:lnSpc>
                <a:spcPct val="100000"/>
              </a:lnSpc>
              <a:spcBef>
                <a:spcPts val="0"/>
              </a:spcBef>
              <a:buNone/>
            </a:pPr>
            <a:endParaRPr lang="en-US" sz="1400" dirty="0"/>
          </a:p>
        </p:txBody>
      </p:sp>
    </p:spTree>
    <p:extLst>
      <p:ext uri="{BB962C8B-B14F-4D97-AF65-F5344CB8AC3E}">
        <p14:creationId xmlns:p14="http://schemas.microsoft.com/office/powerpoint/2010/main" val="2196775457"/>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checkerboard(across)">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mph" presetSubtype="0" fill="hold" grpId="0" nodeType="clickEffect">
                                  <p:stCondLst>
                                    <p:cond delay="0"/>
                                  </p:stCondLst>
                                  <p:childTnLst>
                                    <p:animRot by="21600000">
                                      <p:cBhvr>
                                        <p:cTn id="17" dur="2000" fill="hold"/>
                                        <p:tgtEl>
                                          <p:spTgt spid="16">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8" presetClass="emph" presetSubtype="0" fill="hold" grpId="0" nodeType="clickEffect">
                                  <p:stCondLst>
                                    <p:cond delay="0"/>
                                  </p:stCondLst>
                                  <p:childTnLst>
                                    <p:animRot by="21600000">
                                      <p:cBhvr>
                                        <p:cTn id="21" dur="2000" fill="hold"/>
                                        <p:tgtEl>
                                          <p:spTgt spid="16">
                                            <p:txEl>
                                              <p:pRg st="1" end="1"/>
                                            </p:txEl>
                                          </p:spTgt>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8" presetClass="emph" presetSubtype="0" fill="hold" grpId="0" nodeType="clickEffect">
                                  <p:stCondLst>
                                    <p:cond delay="0"/>
                                  </p:stCondLst>
                                  <p:childTnLst>
                                    <p:animRot by="21600000">
                                      <p:cBhvr>
                                        <p:cTn id="25" dur="2000" fill="hold"/>
                                        <p:tgtEl>
                                          <p:spTgt spid="16">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B0DAC03-1DE7-5ED9-3DFE-09DBBB89EC9A}"/>
              </a:ext>
            </a:extLst>
          </p:cNvPr>
          <p:cNvSpPr>
            <a:spLocks noGrp="1"/>
          </p:cNvSpPr>
          <p:nvPr>
            <p:ph type="title"/>
          </p:nvPr>
        </p:nvSpPr>
        <p:spPr>
          <a:xfrm>
            <a:off x="623400" y="1756826"/>
            <a:ext cx="17041200" cy="1145400"/>
          </a:xfrm>
        </p:spPr>
        <p:txBody>
          <a:bodyPr wrap="square" anchor="t">
            <a:normAutofit/>
          </a:bodyPr>
          <a:lstStyle/>
          <a:p>
            <a:pPr>
              <a:lnSpc>
                <a:spcPct val="90000"/>
              </a:lnSpc>
            </a:pPr>
            <a:r>
              <a:rPr lang="en-GB" dirty="0"/>
              <a:t>Components of Communications</a:t>
            </a:r>
          </a:p>
        </p:txBody>
      </p:sp>
      <p:pic>
        <p:nvPicPr>
          <p:cNvPr id="7" name="Content Placeholder 6">
            <a:extLst>
              <a:ext uri="{FF2B5EF4-FFF2-40B4-BE49-F238E27FC236}">
                <a16:creationId xmlns:a16="http://schemas.microsoft.com/office/drawing/2014/main" id="{BDB13689-B5C6-2587-9135-754CB32DA0BF}"/>
              </a:ext>
            </a:extLst>
          </p:cNvPr>
          <p:cNvPicPr>
            <a:picLocks noGrp="1" noChangeAspect="1"/>
          </p:cNvPicPr>
          <p:nvPr>
            <p:ph idx="1"/>
          </p:nvPr>
        </p:nvPicPr>
        <p:blipFill>
          <a:blip r:embed="rId3"/>
          <a:stretch>
            <a:fillRect/>
          </a:stretch>
        </p:blipFill>
        <p:spPr>
          <a:xfrm>
            <a:off x="1502229" y="2902226"/>
            <a:ext cx="10801791" cy="7074531"/>
          </a:xfrm>
          <a:noFill/>
        </p:spPr>
      </p:pic>
      <p:sp>
        <p:nvSpPr>
          <p:cNvPr id="13" name="Slide Number Placeholder 3">
            <a:extLst>
              <a:ext uri="{FF2B5EF4-FFF2-40B4-BE49-F238E27FC236}">
                <a16:creationId xmlns:a16="http://schemas.microsoft.com/office/drawing/2014/main" id="{9BD00C62-3116-696B-182F-7213EF3FDF64}"/>
              </a:ext>
            </a:extLst>
          </p:cNvPr>
          <p:cNvSpPr>
            <a:spLocks noGrp="1"/>
          </p:cNvSpPr>
          <p:nvPr>
            <p:ph type="sldNum" sz="quarter" idx="12"/>
          </p:nvPr>
        </p:nvSpPr>
        <p:spPr>
          <a:xfrm>
            <a:off x="16944916" y="9326434"/>
            <a:ext cx="1097400" cy="787200"/>
          </a:xfrm>
        </p:spPr>
        <p:txBody>
          <a:bodyPr/>
          <a:lstStyle/>
          <a:p>
            <a:pPr>
              <a:spcAft>
                <a:spcPts val="600"/>
              </a:spcAft>
            </a:pPr>
            <a:fld id="{D57F1E4F-1CFF-5643-939E-217C01CDF565}" type="slidenum">
              <a:rPr lang="en-US"/>
              <a:pPr>
                <a:spcAft>
                  <a:spcPts val="600"/>
                </a:spcAft>
              </a:pPr>
              <a:t>50</a:t>
            </a:fld>
            <a:endParaRPr lang="en-US"/>
          </a:p>
        </p:txBody>
      </p:sp>
      <p:sp>
        <p:nvSpPr>
          <p:cNvPr id="3" name="TextBox 2">
            <a:extLst>
              <a:ext uri="{FF2B5EF4-FFF2-40B4-BE49-F238E27FC236}">
                <a16:creationId xmlns:a16="http://schemas.microsoft.com/office/drawing/2014/main" id="{2834172D-000E-9623-9F15-3AFC67B634EF}"/>
              </a:ext>
            </a:extLst>
          </p:cNvPr>
          <p:cNvSpPr txBox="1"/>
          <p:nvPr/>
        </p:nvSpPr>
        <p:spPr>
          <a:xfrm>
            <a:off x="2743200" y="9822868"/>
            <a:ext cx="9144000" cy="307777"/>
          </a:xfrm>
          <a:prstGeom prst="rect">
            <a:avLst/>
          </a:prstGeom>
          <a:noFill/>
        </p:spPr>
        <p:txBody>
          <a:bodyPr wrap="square">
            <a:spAutoFit/>
          </a:bodyPr>
          <a:lstStyle/>
          <a:p>
            <a:r>
              <a:rPr lang="en-GB" dirty="0">
                <a:hlinkClick r:id="rId4"/>
              </a:rPr>
              <a:t>How to Foster Positive Communication: 9 Effective Techniques (positivepsychology.com)</a:t>
            </a:r>
            <a:endParaRPr lang="en-GB" dirty="0"/>
          </a:p>
        </p:txBody>
      </p:sp>
    </p:spTree>
    <p:extLst>
      <p:ext uri="{BB962C8B-B14F-4D97-AF65-F5344CB8AC3E}">
        <p14:creationId xmlns:p14="http://schemas.microsoft.com/office/powerpoint/2010/main" val="428061929"/>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EDCA5-D052-F193-8F43-8D5994B19ADF}"/>
              </a:ext>
            </a:extLst>
          </p:cNvPr>
          <p:cNvSpPr>
            <a:spLocks noGrp="1"/>
          </p:cNvSpPr>
          <p:nvPr>
            <p:ph type="title"/>
          </p:nvPr>
        </p:nvSpPr>
        <p:spPr>
          <a:xfrm>
            <a:off x="1135082" y="1920487"/>
            <a:ext cx="15773400" cy="1117892"/>
          </a:xfrm>
        </p:spPr>
        <p:txBody>
          <a:bodyPr>
            <a:normAutofit fontScale="90000"/>
          </a:bodyPr>
          <a:lstStyle/>
          <a:p>
            <a:r>
              <a:rPr lang="en-GB" dirty="0"/>
              <a:t>Communications</a:t>
            </a:r>
          </a:p>
        </p:txBody>
      </p:sp>
      <p:graphicFrame>
        <p:nvGraphicFramePr>
          <p:cNvPr id="10" name="Content Placeholder 2">
            <a:extLst>
              <a:ext uri="{FF2B5EF4-FFF2-40B4-BE49-F238E27FC236}">
                <a16:creationId xmlns:a16="http://schemas.microsoft.com/office/drawing/2014/main" id="{8BAEAD03-9F28-0BB9-FB80-A06D9D89B3BC}"/>
              </a:ext>
            </a:extLst>
          </p:cNvPr>
          <p:cNvGraphicFramePr>
            <a:graphicFrameLocks noGrp="1"/>
          </p:cNvGraphicFramePr>
          <p:nvPr>
            <p:ph sz="half" idx="1"/>
            <p:extLst>
              <p:ext uri="{D42A27DB-BD31-4B8C-83A1-F6EECF244321}">
                <p14:modId xmlns:p14="http://schemas.microsoft.com/office/powerpoint/2010/main" val="2568904698"/>
              </p:ext>
            </p:extLst>
          </p:nvPr>
        </p:nvGraphicFramePr>
        <p:xfrm>
          <a:off x="1249382" y="2479433"/>
          <a:ext cx="7772400" cy="5767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4">
            <a:extLst>
              <a:ext uri="{FF2B5EF4-FFF2-40B4-BE49-F238E27FC236}">
                <a16:creationId xmlns:a16="http://schemas.microsoft.com/office/drawing/2014/main" id="{8EC1C5B9-3D44-1C84-B2F5-0943543CE1C3}"/>
              </a:ext>
            </a:extLst>
          </p:cNvPr>
          <p:cNvSpPr>
            <a:spLocks noGrp="1"/>
          </p:cNvSpPr>
          <p:nvPr>
            <p:ph sz="half" idx="2"/>
          </p:nvPr>
        </p:nvSpPr>
        <p:spPr>
          <a:xfrm>
            <a:off x="9724294" y="2753933"/>
            <a:ext cx="8024180" cy="5634267"/>
          </a:xfrm>
        </p:spPr>
        <p:txBody>
          <a:bodyPr>
            <a:normAutofit fontScale="70000" lnSpcReduction="20000"/>
          </a:bodyPr>
          <a:lstStyle/>
          <a:p>
            <a:pPr marL="0" indent="0">
              <a:buNone/>
            </a:pPr>
            <a:r>
              <a:rPr lang="en-GB" sz="4200" i="1" dirty="0">
                <a:solidFill>
                  <a:srgbClr val="000000"/>
                </a:solidFill>
                <a:latin typeface="Corbel" panose="020B0503020204020204" pitchFamily="34" charset="0"/>
              </a:rPr>
              <a:t>“Women tend to be more tentative in their speech, less declarative,”</a:t>
            </a:r>
            <a:r>
              <a:rPr lang="en-GB" sz="4200" dirty="0">
                <a:solidFill>
                  <a:srgbClr val="000000"/>
                </a:solidFill>
                <a:latin typeface="Corbel" panose="020B0503020204020204" pitchFamily="34" charset="0"/>
              </a:rPr>
              <a:t> </a:t>
            </a:r>
          </a:p>
          <a:p>
            <a:pPr marL="0" indent="0" algn="r">
              <a:buNone/>
            </a:pPr>
            <a:r>
              <a:rPr lang="en-GB" sz="4200" dirty="0">
                <a:solidFill>
                  <a:srgbClr val="000000"/>
                </a:solidFill>
                <a:latin typeface="Corbel" panose="020B0503020204020204" pitchFamily="34" charset="0"/>
              </a:rPr>
              <a:t>Dr Eliot</a:t>
            </a:r>
          </a:p>
          <a:p>
            <a:pPr marL="0" indent="0">
              <a:buNone/>
            </a:pPr>
            <a:endParaRPr lang="en-GB" sz="4200" dirty="0">
              <a:solidFill>
                <a:srgbClr val="000000"/>
              </a:solidFill>
              <a:latin typeface="Graphik Web"/>
            </a:endParaRPr>
          </a:p>
          <a:p>
            <a:pPr marL="0" indent="0">
              <a:buNone/>
            </a:pPr>
            <a:r>
              <a:rPr lang="en-GB" sz="4200" i="1" dirty="0">
                <a:solidFill>
                  <a:srgbClr val="000000"/>
                </a:solidFill>
                <a:latin typeface="Corbel" panose="020B0503020204020204" pitchFamily="34" charset="0"/>
              </a:rPr>
              <a:t>“Women use nearly three times as many words as men to communicate verbally”  </a:t>
            </a:r>
          </a:p>
          <a:p>
            <a:pPr marL="0" indent="0" algn="r">
              <a:buNone/>
            </a:pPr>
            <a:r>
              <a:rPr lang="en-GB" sz="4200" dirty="0">
                <a:solidFill>
                  <a:srgbClr val="000000"/>
                </a:solidFill>
                <a:latin typeface="Corbel" panose="020B0503020204020204" pitchFamily="34" charset="0"/>
              </a:rPr>
              <a:t>Hira Ali</a:t>
            </a:r>
          </a:p>
          <a:p>
            <a:pPr marL="0" indent="0">
              <a:buNone/>
            </a:pPr>
            <a:endParaRPr lang="en-GB" sz="4200" dirty="0">
              <a:solidFill>
                <a:srgbClr val="000000"/>
              </a:solidFill>
              <a:latin typeface="Corbel" panose="020B0503020204020204" pitchFamily="34" charset="0"/>
            </a:endParaRPr>
          </a:p>
          <a:p>
            <a:pPr marL="0" indent="0">
              <a:buNone/>
            </a:pPr>
            <a:r>
              <a:rPr lang="en-GB" sz="4200" i="1" dirty="0">
                <a:solidFill>
                  <a:srgbClr val="000000"/>
                </a:solidFill>
                <a:latin typeface="Corbel" panose="020B0503020204020204" pitchFamily="34" charset="0"/>
              </a:rPr>
              <a:t>“Women get interrupted 50% of the time in meetings, and 37% had experienced others taking credit for their ideas “ </a:t>
            </a:r>
          </a:p>
          <a:p>
            <a:pPr marL="0" indent="0" algn="r">
              <a:buNone/>
            </a:pPr>
            <a:r>
              <a:rPr lang="en-GB" sz="1800" i="1" dirty="0">
                <a:solidFill>
                  <a:srgbClr val="000000"/>
                </a:solidFill>
                <a:latin typeface="Corbel" panose="020B0503020204020204" pitchFamily="34" charset="0"/>
              </a:rPr>
              <a:t> </a:t>
            </a:r>
          </a:p>
          <a:p>
            <a:pPr marL="0" indent="0">
              <a:buNone/>
            </a:pPr>
            <a:endParaRPr lang="en-GB" sz="2400" dirty="0"/>
          </a:p>
        </p:txBody>
      </p:sp>
      <p:sp>
        <p:nvSpPr>
          <p:cNvPr id="7" name="TextBox 6">
            <a:extLst>
              <a:ext uri="{FF2B5EF4-FFF2-40B4-BE49-F238E27FC236}">
                <a16:creationId xmlns:a16="http://schemas.microsoft.com/office/drawing/2014/main" id="{082ED9DB-4B31-26D3-55A4-416998C2F6BC}"/>
              </a:ext>
            </a:extLst>
          </p:cNvPr>
          <p:cNvSpPr txBox="1"/>
          <p:nvPr/>
        </p:nvSpPr>
        <p:spPr>
          <a:xfrm>
            <a:off x="474787" y="8388200"/>
            <a:ext cx="16139717" cy="1892826"/>
          </a:xfrm>
          <a:prstGeom prst="rect">
            <a:avLst/>
          </a:prstGeom>
          <a:noFill/>
        </p:spPr>
        <p:txBody>
          <a:bodyPr wrap="square">
            <a:spAutoFit/>
          </a:bodyPr>
          <a:lstStyle/>
          <a:p>
            <a:r>
              <a:rPr lang="en-GB" sz="2100" dirty="0">
                <a:latin typeface="Graphik Web"/>
              </a:rPr>
              <a:t>Tara Mohr How Women Undermine Themselves with words Stephen </a:t>
            </a:r>
            <a:r>
              <a:rPr lang="en-GB" sz="2100" dirty="0" err="1">
                <a:latin typeface="Graphik Web"/>
              </a:rPr>
              <a:t>Furlich</a:t>
            </a:r>
            <a:r>
              <a:rPr lang="en-GB" sz="2100" dirty="0">
                <a:latin typeface="Graphik Web"/>
              </a:rPr>
              <a:t>, Ph.D., </a:t>
            </a:r>
            <a:r>
              <a:rPr lang="en-GB" sz="2100" i="1" dirty="0">
                <a:latin typeface="Graphik Web"/>
                <a:hlinkClick r:id="rId8"/>
              </a:rPr>
              <a:t>Sex Talk: How Biological Sex Influences Gender Communication Differences Throughout Life’s Stages</a:t>
            </a:r>
            <a:r>
              <a:rPr lang="en-GB" sz="2100" dirty="0">
                <a:latin typeface="Graphik Web"/>
              </a:rPr>
              <a:t>, </a:t>
            </a:r>
          </a:p>
          <a:p>
            <a:r>
              <a:rPr lang="en-GB" sz="2100" dirty="0">
                <a:latin typeface="Graphik Web"/>
              </a:rPr>
              <a:t>Lise Eliot, Ph.D., </a:t>
            </a:r>
            <a:r>
              <a:rPr lang="en-GB" sz="2100" i="1" dirty="0">
                <a:latin typeface="Graphik Web"/>
                <a:hlinkClick r:id="rId9"/>
              </a:rPr>
              <a:t>Pink Brain, Blue Brain: How Small Differences Grow into Troublesome Gaps — and What We Can Do About It</a:t>
            </a:r>
            <a:r>
              <a:rPr lang="en-GB" sz="2100" dirty="0">
                <a:latin typeface="Graphik Web"/>
              </a:rPr>
              <a:t>.</a:t>
            </a:r>
          </a:p>
          <a:p>
            <a:r>
              <a:rPr lang="en-GB" sz="2100" dirty="0">
                <a:latin typeface="Corbel" panose="020B0503020204020204" pitchFamily="34" charset="0"/>
              </a:rPr>
              <a:t>Women In The Workplace” report by McKinsey and Lean In, 2022 </a:t>
            </a:r>
            <a:r>
              <a:rPr lang="en-GB" sz="2100" dirty="0">
                <a:latin typeface="Corbel" panose="020B0503020204020204" pitchFamily="34" charset="0"/>
                <a:hlinkClick r:id="rId10"/>
              </a:rPr>
              <a:t>https://wiw-report.s3.amazonaws.com/Women_in_the_Workplace_2022.pdf</a:t>
            </a:r>
            <a:endParaRPr lang="en-GB" sz="2100" i="1" dirty="0">
              <a:latin typeface="Corbel" panose="020B0503020204020204" pitchFamily="34" charset="0"/>
            </a:endParaRPr>
          </a:p>
          <a:p>
            <a:endParaRPr lang="en-GB" sz="1200" i="1" dirty="0">
              <a:latin typeface="Corbel" panose="020B0503020204020204" pitchFamily="34" charset="0"/>
            </a:endParaRPr>
          </a:p>
          <a:p>
            <a:endParaRPr lang="en-GB" sz="2100" dirty="0"/>
          </a:p>
        </p:txBody>
      </p:sp>
    </p:spTree>
    <p:extLst>
      <p:ext uri="{BB962C8B-B14F-4D97-AF65-F5344CB8AC3E}">
        <p14:creationId xmlns:p14="http://schemas.microsoft.com/office/powerpoint/2010/main" val="169321035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2239A3F-BD38-CAC6-6F20-6AFD9F6EC92A}"/>
              </a:ext>
            </a:extLst>
          </p:cNvPr>
          <p:cNvSpPr>
            <a:spLocks noGrp="1"/>
          </p:cNvSpPr>
          <p:nvPr>
            <p:ph type="title"/>
          </p:nvPr>
        </p:nvSpPr>
        <p:spPr>
          <a:xfrm>
            <a:off x="997420" y="1875002"/>
            <a:ext cx="17041200" cy="1145400"/>
          </a:xfrm>
        </p:spPr>
        <p:txBody>
          <a:bodyPr>
            <a:normAutofit fontScale="90000"/>
          </a:bodyPr>
          <a:lstStyle/>
          <a:p>
            <a:r>
              <a:rPr lang="en-US" dirty="0"/>
              <a:t>Perceptions of  Female Communications </a:t>
            </a:r>
          </a:p>
        </p:txBody>
      </p:sp>
      <p:graphicFrame>
        <p:nvGraphicFramePr>
          <p:cNvPr id="7" name="Content Placeholder 6">
            <a:extLst>
              <a:ext uri="{FF2B5EF4-FFF2-40B4-BE49-F238E27FC236}">
                <a16:creationId xmlns:a16="http://schemas.microsoft.com/office/drawing/2014/main" id="{386B7DFE-7911-0C09-C5BF-6464751357E8}"/>
              </a:ext>
            </a:extLst>
          </p:cNvPr>
          <p:cNvGraphicFramePr>
            <a:graphicFrameLocks noGrp="1"/>
          </p:cNvGraphicFramePr>
          <p:nvPr>
            <p:ph idx="1"/>
          </p:nvPr>
        </p:nvGraphicFramePr>
        <p:xfrm>
          <a:off x="623889" y="2257424"/>
          <a:ext cx="17040225" cy="7929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D8EF5F58-0DB3-8F88-8CDC-2DD0AB18CC45}"/>
              </a:ext>
            </a:extLst>
          </p:cNvPr>
          <p:cNvSpPr txBox="1"/>
          <p:nvPr/>
        </p:nvSpPr>
        <p:spPr>
          <a:xfrm>
            <a:off x="249383" y="9771406"/>
            <a:ext cx="9144000" cy="369332"/>
          </a:xfrm>
          <a:prstGeom prst="rect">
            <a:avLst/>
          </a:prstGeom>
          <a:noFill/>
        </p:spPr>
        <p:txBody>
          <a:bodyPr wrap="square">
            <a:spAutoFit/>
          </a:bodyPr>
          <a:lstStyle/>
          <a:p>
            <a:r>
              <a:rPr lang="en-GB" sz="1800" i="1">
                <a:solidFill>
                  <a:srgbClr val="333333"/>
                </a:solidFill>
                <a:latin typeface="Work Sans" panose="020F0502020204030204" pitchFamily="34" charset="0"/>
              </a:rPr>
              <a:t>STAND OUT: How to Build Your Leadership Presence,</a:t>
            </a:r>
            <a:r>
              <a:rPr lang="en-GB" sz="1800">
                <a:solidFill>
                  <a:srgbClr val="333333"/>
                </a:solidFill>
                <a:latin typeface="Work Sans" pitchFamily="2" charset="77"/>
              </a:rPr>
              <a:t> Dr Carol </a:t>
            </a:r>
            <a:r>
              <a:rPr lang="en-GB" sz="1800" err="1">
                <a:solidFill>
                  <a:srgbClr val="333333"/>
                </a:solidFill>
                <a:latin typeface="Work Sans" pitchFamily="2" charset="77"/>
              </a:rPr>
              <a:t>Goman</a:t>
            </a:r>
            <a:r>
              <a:rPr lang="en-GB" sz="1800">
                <a:solidFill>
                  <a:srgbClr val="333333"/>
                </a:solidFill>
                <a:latin typeface="Work Sans" pitchFamily="2" charset="77"/>
              </a:rPr>
              <a:t>, 2021</a:t>
            </a:r>
            <a:endParaRPr lang="en-GB" sz="1800"/>
          </a:p>
        </p:txBody>
      </p:sp>
    </p:spTree>
    <p:extLst>
      <p:ext uri="{BB962C8B-B14F-4D97-AF65-F5344CB8AC3E}">
        <p14:creationId xmlns:p14="http://schemas.microsoft.com/office/powerpoint/2010/main" val="960664896"/>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32A49-6948-0092-586B-FA841102476F}"/>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a:t>Persuasive Communication</a:t>
            </a:r>
          </a:p>
        </p:txBody>
      </p:sp>
      <p:sp>
        <p:nvSpPr>
          <p:cNvPr id="4" name="Content Placeholder 3">
            <a:extLst>
              <a:ext uri="{FF2B5EF4-FFF2-40B4-BE49-F238E27FC236}">
                <a16:creationId xmlns:a16="http://schemas.microsoft.com/office/drawing/2014/main" id="{F0A79246-1518-2FFF-7B40-6E6608611FE0}"/>
              </a:ext>
            </a:extLst>
          </p:cNvPr>
          <p:cNvSpPr>
            <a:spLocks noGrp="1"/>
          </p:cNvSpPr>
          <p:nvPr>
            <p:ph sz="half" idx="1"/>
          </p:nvPr>
        </p:nvSpPr>
        <p:spPr>
          <a:xfrm>
            <a:off x="852000" y="3418572"/>
            <a:ext cx="7772400" cy="6238385"/>
          </a:xfrm>
        </p:spPr>
        <p:txBody>
          <a:bodyPr wrap="square" anchor="t">
            <a:normAutofit fontScale="47500" lnSpcReduction="20000"/>
          </a:bodyPr>
          <a:lstStyle/>
          <a:p>
            <a:pPr marL="0" indent="0">
              <a:lnSpc>
                <a:spcPct val="95000"/>
              </a:lnSpc>
              <a:buNone/>
            </a:pPr>
            <a:r>
              <a:rPr lang="en-GB" dirty="0">
                <a:solidFill>
                  <a:srgbClr val="000000"/>
                </a:solidFill>
                <a:latin typeface="Corbel" panose="020B0503020204020204" pitchFamily="34" charset="0"/>
              </a:rPr>
              <a:t>The Three C’s</a:t>
            </a:r>
          </a:p>
          <a:p>
            <a:pPr marL="742950" indent="-742950">
              <a:lnSpc>
                <a:spcPct val="95000"/>
              </a:lnSpc>
              <a:buFont typeface="+mj-lt"/>
              <a:buAutoNum type="arabicPeriod"/>
            </a:pPr>
            <a:r>
              <a:rPr lang="en-GB" dirty="0">
                <a:solidFill>
                  <a:srgbClr val="000000"/>
                </a:solidFill>
                <a:latin typeface="Corbel" panose="020B0503020204020204" pitchFamily="34" charset="0"/>
              </a:rPr>
              <a:t>Be concise</a:t>
            </a:r>
          </a:p>
          <a:p>
            <a:pPr marL="742950" indent="-742950">
              <a:lnSpc>
                <a:spcPct val="95000"/>
              </a:lnSpc>
              <a:buFont typeface="+mj-lt"/>
              <a:buAutoNum type="arabicPeriod"/>
            </a:pPr>
            <a:r>
              <a:rPr lang="en-GB" dirty="0">
                <a:solidFill>
                  <a:srgbClr val="000000"/>
                </a:solidFill>
                <a:latin typeface="Corbel" panose="020B0503020204020204" pitchFamily="34" charset="0"/>
              </a:rPr>
              <a:t>Be credible</a:t>
            </a:r>
          </a:p>
          <a:p>
            <a:pPr marL="742950" indent="-742950">
              <a:lnSpc>
                <a:spcPct val="95000"/>
              </a:lnSpc>
              <a:buFont typeface="+mj-lt"/>
              <a:buAutoNum type="arabicPeriod"/>
            </a:pPr>
            <a:r>
              <a:rPr lang="en-GB" dirty="0">
                <a:solidFill>
                  <a:srgbClr val="000000"/>
                </a:solidFill>
                <a:latin typeface="Corbel" panose="020B0503020204020204" pitchFamily="34" charset="0"/>
              </a:rPr>
              <a:t>Be compelling</a:t>
            </a:r>
          </a:p>
          <a:p>
            <a:pPr marL="0" indent="0">
              <a:lnSpc>
                <a:spcPct val="95000"/>
              </a:lnSpc>
              <a:buNone/>
            </a:pPr>
            <a:endParaRPr lang="en-GB" dirty="0">
              <a:solidFill>
                <a:srgbClr val="000000"/>
              </a:solidFill>
              <a:latin typeface="Corbel" panose="020B0503020204020204" pitchFamily="34" charset="0"/>
            </a:endParaRPr>
          </a:p>
          <a:p>
            <a:pPr marL="0" indent="0">
              <a:lnSpc>
                <a:spcPct val="95000"/>
              </a:lnSpc>
              <a:buNone/>
            </a:pPr>
            <a:endParaRPr lang="en-GB" sz="5000" dirty="0">
              <a:solidFill>
                <a:srgbClr val="000000"/>
              </a:solidFill>
              <a:latin typeface="Corbel" panose="020B0503020204020204" pitchFamily="34" charset="0"/>
            </a:endParaRPr>
          </a:p>
          <a:p>
            <a:pPr marL="0" indent="0">
              <a:lnSpc>
                <a:spcPct val="95000"/>
              </a:lnSpc>
              <a:buNone/>
            </a:pPr>
            <a:r>
              <a:rPr lang="en-GB" sz="5000" b="1" dirty="0">
                <a:solidFill>
                  <a:srgbClr val="000000"/>
                </a:solidFill>
                <a:latin typeface="Corbel" panose="020B0503020204020204" pitchFamily="34" charset="0"/>
              </a:rPr>
              <a:t>The “What, So What, Now What” Framework</a:t>
            </a:r>
          </a:p>
          <a:p>
            <a:pPr marL="0" indent="0">
              <a:lnSpc>
                <a:spcPct val="95000"/>
              </a:lnSpc>
              <a:buNone/>
            </a:pPr>
            <a:endParaRPr lang="en-GB" sz="5000" dirty="0">
              <a:solidFill>
                <a:srgbClr val="000000"/>
              </a:solidFill>
              <a:latin typeface="Corbel" panose="020B0503020204020204" pitchFamily="34" charset="0"/>
            </a:endParaRPr>
          </a:p>
          <a:p>
            <a:pPr marL="0" indent="0">
              <a:lnSpc>
                <a:spcPct val="95000"/>
              </a:lnSpc>
              <a:buNone/>
            </a:pPr>
            <a:r>
              <a:rPr lang="en-GB" sz="5000" dirty="0">
                <a:solidFill>
                  <a:srgbClr val="000000"/>
                </a:solidFill>
                <a:latin typeface="Corbel" panose="020B0503020204020204" pitchFamily="34" charset="0"/>
              </a:rPr>
              <a:t>The structure is comprised of three simple questions:</a:t>
            </a:r>
          </a:p>
          <a:p>
            <a:pPr marL="0" indent="0">
              <a:lnSpc>
                <a:spcPct val="95000"/>
              </a:lnSpc>
              <a:buNone/>
            </a:pPr>
            <a:endParaRPr lang="en-GB" sz="5000" dirty="0">
              <a:solidFill>
                <a:srgbClr val="000000"/>
              </a:solidFill>
              <a:latin typeface="Corbel" panose="020B0503020204020204" pitchFamily="34" charset="0"/>
            </a:endParaRPr>
          </a:p>
          <a:p>
            <a:pPr marL="914400" indent="-914400">
              <a:lnSpc>
                <a:spcPct val="95000"/>
              </a:lnSpc>
              <a:buFont typeface="+mj-lt"/>
              <a:buAutoNum type="arabicPeriod"/>
            </a:pPr>
            <a:r>
              <a:rPr lang="en-GB" sz="5000" b="1" dirty="0">
                <a:solidFill>
                  <a:srgbClr val="000000"/>
                </a:solidFill>
                <a:latin typeface="Corbel" panose="020B0503020204020204" pitchFamily="34" charset="0"/>
              </a:rPr>
              <a:t>What</a:t>
            </a:r>
            <a:r>
              <a:rPr lang="en-GB" sz="5000" dirty="0">
                <a:solidFill>
                  <a:srgbClr val="000000"/>
                </a:solidFill>
                <a:latin typeface="Corbel" panose="020B0503020204020204" pitchFamily="34" charset="0"/>
              </a:rPr>
              <a:t>: Describe and define the facts, situation, product, position, etc.</a:t>
            </a:r>
          </a:p>
          <a:p>
            <a:pPr marL="914400" indent="-914400">
              <a:lnSpc>
                <a:spcPct val="95000"/>
              </a:lnSpc>
              <a:buFont typeface="+mj-lt"/>
              <a:buAutoNum type="arabicPeriod"/>
            </a:pPr>
            <a:r>
              <a:rPr lang="en-GB" sz="5000" b="1" dirty="0">
                <a:solidFill>
                  <a:srgbClr val="000000"/>
                </a:solidFill>
                <a:latin typeface="Corbel" panose="020B0503020204020204" pitchFamily="34" charset="0"/>
              </a:rPr>
              <a:t>So What</a:t>
            </a:r>
            <a:r>
              <a:rPr lang="en-GB" sz="5000" dirty="0">
                <a:solidFill>
                  <a:srgbClr val="000000"/>
                </a:solidFill>
                <a:latin typeface="Corbel" panose="020B0503020204020204" pitchFamily="34" charset="0"/>
              </a:rPr>
              <a:t>: Discuss the implications or importance for the audience. In other words, the relevance to them.</a:t>
            </a:r>
          </a:p>
          <a:p>
            <a:pPr marL="914400" indent="-914400">
              <a:lnSpc>
                <a:spcPct val="95000"/>
              </a:lnSpc>
              <a:buFont typeface="+mj-lt"/>
              <a:buAutoNum type="arabicPeriod"/>
            </a:pPr>
            <a:r>
              <a:rPr lang="en-GB" sz="5000" b="1" dirty="0">
                <a:solidFill>
                  <a:srgbClr val="000000"/>
                </a:solidFill>
                <a:latin typeface="Corbel" panose="020B0503020204020204" pitchFamily="34" charset="0"/>
              </a:rPr>
              <a:t>Now What: </a:t>
            </a:r>
            <a:r>
              <a:rPr lang="en-GB" sz="5000" dirty="0">
                <a:solidFill>
                  <a:srgbClr val="000000"/>
                </a:solidFill>
                <a:latin typeface="Corbel" panose="020B0503020204020204" pitchFamily="34" charset="0"/>
              </a:rPr>
              <a:t>Outline the call-to-action or next steps, such as taking questions or setting up a next meeting.</a:t>
            </a:r>
          </a:p>
          <a:p>
            <a:pPr marL="0" indent="0">
              <a:lnSpc>
                <a:spcPct val="95000"/>
              </a:lnSpc>
              <a:buNone/>
            </a:pPr>
            <a:endParaRPr lang="en-GB" sz="5000" dirty="0">
              <a:solidFill>
                <a:srgbClr val="000000"/>
              </a:solidFill>
              <a:latin typeface="Corbel" panose="020B0503020204020204" pitchFamily="34" charset="0"/>
            </a:endParaRPr>
          </a:p>
          <a:p>
            <a:pPr marL="0" indent="0">
              <a:lnSpc>
                <a:spcPct val="95000"/>
              </a:lnSpc>
              <a:buNone/>
            </a:pPr>
            <a:r>
              <a:rPr lang="en-GB" sz="5000" dirty="0">
                <a:solidFill>
                  <a:srgbClr val="000000"/>
                </a:solidFill>
                <a:latin typeface="Corbel" panose="020B0503020204020204" pitchFamily="34" charset="0"/>
              </a:rPr>
              <a:t>Matt Abrahams</a:t>
            </a:r>
          </a:p>
          <a:p>
            <a:pPr marL="0" indent="0">
              <a:lnSpc>
                <a:spcPct val="95000"/>
              </a:lnSpc>
              <a:buNone/>
            </a:pPr>
            <a:endParaRPr lang="en-GB" sz="5000" dirty="0">
              <a:solidFill>
                <a:srgbClr val="000000"/>
              </a:solidFill>
              <a:latin typeface="Corbel" panose="020B0503020204020204" pitchFamily="34" charset="0"/>
              <a:hlinkClick r:id="rId3"/>
            </a:endParaRPr>
          </a:p>
          <a:p>
            <a:pPr marL="0" indent="0">
              <a:lnSpc>
                <a:spcPct val="95000"/>
              </a:lnSpc>
              <a:buNone/>
            </a:pPr>
            <a:r>
              <a:rPr lang="en-GB" sz="5000" dirty="0">
                <a:solidFill>
                  <a:srgbClr val="000000"/>
                </a:solidFill>
                <a:latin typeface="Corbel" panose="020B0503020204020204" pitchFamily="34" charset="0"/>
                <a:hlinkClick r:id="rId3"/>
              </a:rPr>
              <a:t>https://youtu.be/A1siJ0AnI3A?si=fYH2k4M5ZTq0vLUf</a:t>
            </a:r>
            <a:endParaRPr lang="en-GB" sz="5000" dirty="0">
              <a:solidFill>
                <a:srgbClr val="000000"/>
              </a:solidFill>
              <a:latin typeface="Corbel" panose="020B0503020204020204" pitchFamily="34" charset="0"/>
            </a:endParaRPr>
          </a:p>
          <a:p>
            <a:pPr marL="914400" indent="-914400">
              <a:lnSpc>
                <a:spcPct val="95000"/>
              </a:lnSpc>
              <a:buFont typeface="+mj-lt"/>
              <a:buAutoNum type="arabicPeriod"/>
            </a:pPr>
            <a:endParaRPr lang="en-GB" sz="5000" dirty="0">
              <a:solidFill>
                <a:srgbClr val="000000"/>
              </a:solidFill>
              <a:latin typeface="Corbel" panose="020B0503020204020204" pitchFamily="34" charset="0"/>
            </a:endParaRPr>
          </a:p>
          <a:p>
            <a:pPr>
              <a:lnSpc>
                <a:spcPct val="105000"/>
              </a:lnSpc>
            </a:pPr>
            <a:endParaRPr lang="en-GB" sz="2500" dirty="0"/>
          </a:p>
        </p:txBody>
      </p:sp>
      <p:graphicFrame>
        <p:nvGraphicFramePr>
          <p:cNvPr id="8" name="Content Placeholder 2">
            <a:extLst>
              <a:ext uri="{FF2B5EF4-FFF2-40B4-BE49-F238E27FC236}">
                <a16:creationId xmlns:a16="http://schemas.microsoft.com/office/drawing/2014/main" id="{FBAD0C88-1D0A-DE46-6254-C6584480FE7D}"/>
              </a:ext>
            </a:extLst>
          </p:cNvPr>
          <p:cNvGraphicFramePr>
            <a:graphicFrameLocks noGrp="1"/>
          </p:cNvGraphicFramePr>
          <p:nvPr>
            <p:ph sz="half" idx="2"/>
            <p:extLst>
              <p:ext uri="{D42A27DB-BD31-4B8C-83A1-F6EECF244321}">
                <p14:modId xmlns:p14="http://schemas.microsoft.com/office/powerpoint/2010/main" val="1923021879"/>
              </p:ext>
            </p:extLst>
          </p:nvPr>
        </p:nvGraphicFramePr>
        <p:xfrm>
          <a:off x="8624400" y="2738438"/>
          <a:ext cx="9040200" cy="66549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3">
            <a:extLst>
              <a:ext uri="{FF2B5EF4-FFF2-40B4-BE49-F238E27FC236}">
                <a16:creationId xmlns:a16="http://schemas.microsoft.com/office/drawing/2014/main" id="{8D06FD63-C1DD-4B3E-A043-2A1848963888}"/>
              </a:ext>
            </a:extLst>
          </p:cNvPr>
          <p:cNvSpPr>
            <a:spLocks noChangeArrowheads="1"/>
          </p:cNvSpPr>
          <p:nvPr/>
        </p:nvSpPr>
        <p:spPr bwMode="auto">
          <a:xfrm>
            <a:off x="5823904" y="9527814"/>
            <a:ext cx="1068647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Verdana" panose="020B0604030504040204" pitchFamily="34" charset="0"/>
              </a:rPr>
              <a:t>Communication for Governance &amp; Accountability Program (</a:t>
            </a:r>
            <a:r>
              <a:rPr kumimoji="0" lang="en-US" altLang="en-US" sz="1200" b="1" i="0" u="none" strike="noStrike" cap="none" normalizeH="0" baseline="0" dirty="0" err="1">
                <a:ln>
                  <a:noFill/>
                </a:ln>
                <a:solidFill>
                  <a:schemeClr val="tx1"/>
                </a:solidFill>
                <a:effectLst/>
                <a:latin typeface="Verdana" panose="020B0604030504040204" pitchFamily="34" charset="0"/>
              </a:rPr>
              <a:t>CommGAP</a:t>
            </a:r>
            <a:r>
              <a:rPr kumimoji="0" lang="en-US" altLang="en-US" sz="1200" b="1" i="0" u="none" strike="noStrike" cap="none" normalizeH="0" baseline="0" dirty="0">
                <a:ln>
                  <a:noFill/>
                </a:ln>
                <a:solidFill>
                  <a:schemeClr val="tx1"/>
                </a:solidFill>
                <a:effectLst/>
                <a:latin typeface="Verdana" panose="020B0604030504040204" pitchFamily="34" charset="0"/>
              </a:rPr>
              <a:t>) </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                WORLD BANK </a:t>
            </a:r>
            <a:r>
              <a:rPr kumimoji="0" lang="en-US" altLang="en-US" sz="1200" b="0" i="0" u="none" strike="noStrike" cap="none" normalizeH="0" baseline="0" dirty="0">
                <a:ln>
                  <a:noFill/>
                </a:ln>
                <a:solidFill>
                  <a:schemeClr val="tx1"/>
                </a:solidFill>
                <a:effectLst/>
                <a:latin typeface="Arial" panose="020B0604020202020204" pitchFamily="34" charset="0"/>
                <a:hlinkClick r:id="rId9"/>
              </a:rPr>
              <a:t>https://assets.publishing.service.gov.uk/media/57a08b6d40f0b64974000b44/Persuasionweb.pdf</a:t>
            </a:r>
            <a:endParaRPr kumimoji="0" lang="en-US" altLang="en-US" sz="12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 </a:t>
            </a:r>
          </a:p>
        </p:txBody>
      </p:sp>
      <p:pic>
        <p:nvPicPr>
          <p:cNvPr id="1028" name="Picture 4" descr="page5image187451280">
            <a:extLst>
              <a:ext uri="{FF2B5EF4-FFF2-40B4-BE49-F238E27FC236}">
                <a16:creationId xmlns:a16="http://schemas.microsoft.com/office/drawing/2014/main" id="{D9B83F5F-EE74-C061-174A-1D3AA62797D8}"/>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526864" y="9546102"/>
            <a:ext cx="12137736" cy="1135064"/>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894E140D-EB00-DEAA-C913-CC966A883C06}"/>
              </a:ext>
            </a:extLst>
          </p:cNvPr>
          <p:cNvSpPr>
            <a:spLocks noGrp="1"/>
          </p:cNvSpPr>
          <p:nvPr>
            <p:ph type="sldNum" sz="quarter" idx="12"/>
          </p:nvPr>
        </p:nvSpPr>
        <p:spPr/>
        <p:txBody>
          <a:bodyPr/>
          <a:lstStyle/>
          <a:p>
            <a:fld id="{8FE79932-7440-5840-A8ED-AE8A4A7CAAC6}" type="slidenum">
              <a:rPr lang="en-GB" smtClean="0"/>
              <a:t>53</a:t>
            </a:fld>
            <a:endParaRPr lang="en-GB"/>
          </a:p>
        </p:txBody>
      </p:sp>
    </p:spTree>
    <p:extLst>
      <p:ext uri="{BB962C8B-B14F-4D97-AF65-F5344CB8AC3E}">
        <p14:creationId xmlns:p14="http://schemas.microsoft.com/office/powerpoint/2010/main" val="20614300"/>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alphaModFix amt="50000"/>
            <a:extLst>
              <a:ext uri="{28A0092B-C50C-407E-A947-70E740481C1C}">
                <a14:useLocalDpi xmlns:a14="http://schemas.microsoft.com/office/drawing/2010/main" val="0"/>
              </a:ext>
            </a:extLst>
          </a:blip>
          <a:srcRect b="-215"/>
          <a:stretch/>
        </p:blipFill>
        <p:spPr>
          <a:xfrm>
            <a:off x="0" y="-10653"/>
            <a:ext cx="18288000" cy="10340090"/>
          </a:xfrm>
          <a:prstGeom prst="rect">
            <a:avLst/>
          </a:prstGeom>
          <a:noFill/>
        </p:spPr>
      </p:pic>
      <p:sp>
        <p:nvSpPr>
          <p:cNvPr id="4" name="Rectangle 3"/>
          <p:cNvSpPr/>
          <p:nvPr/>
        </p:nvSpPr>
        <p:spPr>
          <a:xfrm>
            <a:off x="0" y="-10653"/>
            <a:ext cx="18288000" cy="10340090"/>
          </a:xfrm>
          <a:prstGeom prst="rect">
            <a:avLst/>
          </a:prstGeom>
          <a:solidFill>
            <a:schemeClr val="bg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a:p>
        </p:txBody>
      </p:sp>
      <p:sp>
        <p:nvSpPr>
          <p:cNvPr id="6" name="Title 5">
            <a:extLst>
              <a:ext uri="{FF2B5EF4-FFF2-40B4-BE49-F238E27FC236}">
                <a16:creationId xmlns:a16="http://schemas.microsoft.com/office/drawing/2014/main" id="{042DFA80-F6CA-4E51-A494-B0B1B8C59639}"/>
              </a:ext>
            </a:extLst>
          </p:cNvPr>
          <p:cNvSpPr>
            <a:spLocks noGrp="1"/>
          </p:cNvSpPr>
          <p:nvPr>
            <p:ph type="title"/>
          </p:nvPr>
        </p:nvSpPr>
        <p:spPr>
          <a:xfrm>
            <a:off x="1092200" y="1518421"/>
            <a:ext cx="16620231" cy="1145400"/>
          </a:xfrm>
        </p:spPr>
        <p:txBody>
          <a:bodyPr>
            <a:normAutofit fontScale="90000"/>
          </a:bodyPr>
          <a:lstStyle/>
          <a:p>
            <a:r>
              <a:rPr lang="en-GB" dirty="0"/>
              <a:t>Ways you might be undermining yourself </a:t>
            </a:r>
            <a:br>
              <a:rPr lang="en-GB" dirty="0"/>
            </a:br>
            <a:r>
              <a:rPr lang="en-GB" dirty="0"/>
              <a:t>with your words &amp; Ways to stop</a:t>
            </a:r>
            <a:br>
              <a:rPr lang="en-GB" dirty="0"/>
            </a:br>
            <a:endParaRPr lang="en-GB" dirty="0"/>
          </a:p>
        </p:txBody>
      </p:sp>
      <p:sp>
        <p:nvSpPr>
          <p:cNvPr id="7" name="Content Placeholder 6">
            <a:extLst>
              <a:ext uri="{FF2B5EF4-FFF2-40B4-BE49-F238E27FC236}">
                <a16:creationId xmlns:a16="http://schemas.microsoft.com/office/drawing/2014/main" id="{EEF2048D-3462-DAD8-BC24-66B8F0444F65}"/>
              </a:ext>
            </a:extLst>
          </p:cNvPr>
          <p:cNvSpPr>
            <a:spLocks noGrp="1"/>
          </p:cNvSpPr>
          <p:nvPr>
            <p:ph idx="1"/>
          </p:nvPr>
        </p:nvSpPr>
        <p:spPr>
          <a:xfrm>
            <a:off x="488603" y="2828307"/>
            <a:ext cx="15773400" cy="6814809"/>
          </a:xfrm>
        </p:spPr>
        <p:txBody>
          <a:bodyPr>
            <a:normAutofit fontScale="92500" lnSpcReduction="10000"/>
          </a:bodyPr>
          <a:lstStyle/>
          <a:p>
            <a:pPr marL="742950" indent="-742950" fontAlgn="base">
              <a:buFont typeface="+mj-lt"/>
              <a:buAutoNum type="arabicPeriod"/>
            </a:pPr>
            <a:r>
              <a:rPr lang="en-GB" sz="4200" dirty="0">
                <a:solidFill>
                  <a:schemeClr val="tx1"/>
                </a:solidFill>
              </a:rPr>
              <a:t>Drop the “just”. </a:t>
            </a:r>
          </a:p>
          <a:p>
            <a:pPr marL="742950" indent="-742950" fontAlgn="base">
              <a:buFont typeface="+mj-lt"/>
              <a:buAutoNum type="arabicPeriod"/>
            </a:pPr>
            <a:r>
              <a:rPr lang="en-GB" sz="4200" dirty="0">
                <a:solidFill>
                  <a:schemeClr val="tx1"/>
                </a:solidFill>
              </a:rPr>
              <a:t>Drop the “actually.</a:t>
            </a:r>
          </a:p>
          <a:p>
            <a:pPr marL="742950" indent="-742950" fontAlgn="base">
              <a:buFont typeface="+mj-lt"/>
              <a:buAutoNum type="arabicPeriod"/>
            </a:pPr>
            <a:r>
              <a:rPr lang="en-GB" sz="4200" dirty="0">
                <a:solidFill>
                  <a:schemeClr val="tx1"/>
                </a:solidFill>
              </a:rPr>
              <a:t>Don’t tell us why what you are about to say is likely </a:t>
            </a:r>
          </a:p>
          <a:p>
            <a:pPr marL="742950" indent="-742950" fontAlgn="base">
              <a:buFont typeface="+mj-lt"/>
              <a:buAutoNum type="arabicPeriod"/>
            </a:pPr>
            <a:r>
              <a:rPr lang="en-GB" sz="4200" dirty="0">
                <a:solidFill>
                  <a:schemeClr val="tx1"/>
                </a:solidFill>
              </a:rPr>
              <a:t>wrong. </a:t>
            </a:r>
          </a:p>
          <a:p>
            <a:pPr marL="742950" indent="-742950" fontAlgn="base">
              <a:buFont typeface="+mj-lt"/>
              <a:buAutoNum type="arabicPeriod"/>
            </a:pPr>
            <a:r>
              <a:rPr lang="en-GB" sz="4200" dirty="0">
                <a:solidFill>
                  <a:schemeClr val="tx1"/>
                </a:solidFill>
              </a:rPr>
              <a:t>Don’t tell us you will “just take a minute” to say </a:t>
            </a:r>
          </a:p>
          <a:p>
            <a:pPr marL="742950" indent="-742950" fontAlgn="base">
              <a:buFont typeface="+mj-lt"/>
              <a:buAutoNum type="arabicPeriod"/>
            </a:pPr>
            <a:r>
              <a:rPr lang="en-GB" sz="4200" dirty="0">
                <a:solidFill>
                  <a:schemeClr val="tx1"/>
                </a:solidFill>
              </a:rPr>
              <a:t>something.</a:t>
            </a:r>
          </a:p>
          <a:p>
            <a:pPr marL="742950" indent="-742950" fontAlgn="base">
              <a:buFont typeface="+mj-lt"/>
              <a:buAutoNum type="arabicPeriod"/>
            </a:pPr>
            <a:r>
              <a:rPr lang="en-GB" sz="4200" dirty="0">
                <a:solidFill>
                  <a:schemeClr val="tx1"/>
                </a:solidFill>
              </a:rPr>
              <a:t>Don’t make your sentences sound like questions. </a:t>
            </a:r>
          </a:p>
          <a:p>
            <a:pPr marL="742950" indent="-742950" fontAlgn="base">
              <a:buFont typeface="+mj-lt"/>
              <a:buAutoNum type="arabicPeriod"/>
            </a:pPr>
            <a:r>
              <a:rPr lang="en-GB" sz="4200" dirty="0">
                <a:solidFill>
                  <a:schemeClr val="tx1"/>
                </a:solidFill>
              </a:rPr>
              <a:t>Don’t substitute a question for a statement. </a:t>
            </a:r>
          </a:p>
          <a:p>
            <a:pPr marL="742950" indent="-742950" fontAlgn="base">
              <a:buFont typeface="+mj-lt"/>
              <a:buAutoNum type="arabicPeriod"/>
            </a:pPr>
            <a:r>
              <a:rPr lang="en-GB" sz="4200" dirty="0">
                <a:solidFill>
                  <a:schemeClr val="tx1"/>
                </a:solidFill>
              </a:rPr>
              <a:t>Punctuate and Pause. </a:t>
            </a:r>
          </a:p>
          <a:p>
            <a:pPr marL="742950" indent="-742950" fontAlgn="base">
              <a:buFont typeface="+mj-lt"/>
              <a:buAutoNum type="arabicPeriod"/>
            </a:pPr>
            <a:r>
              <a:rPr lang="en-GB" sz="4200" dirty="0">
                <a:solidFill>
                  <a:schemeClr val="tx1"/>
                </a:solidFill>
              </a:rPr>
              <a:t>Keep being yourself.</a:t>
            </a:r>
            <a:endParaRPr lang="en-GB" sz="2400" dirty="0"/>
          </a:p>
        </p:txBody>
      </p:sp>
      <p:sp>
        <p:nvSpPr>
          <p:cNvPr id="8" name="TextBox 7">
            <a:extLst>
              <a:ext uri="{FF2B5EF4-FFF2-40B4-BE49-F238E27FC236}">
                <a16:creationId xmlns:a16="http://schemas.microsoft.com/office/drawing/2014/main" id="{E3DE8A7C-A171-6720-324C-D3231DB2ED98}"/>
              </a:ext>
            </a:extLst>
          </p:cNvPr>
          <p:cNvSpPr txBox="1"/>
          <p:nvPr/>
        </p:nvSpPr>
        <p:spPr>
          <a:xfrm>
            <a:off x="1399471" y="9196449"/>
            <a:ext cx="9156701" cy="1154162"/>
          </a:xfrm>
          <a:prstGeom prst="rect">
            <a:avLst/>
          </a:prstGeom>
          <a:noFill/>
        </p:spPr>
        <p:txBody>
          <a:bodyPr wrap="square">
            <a:spAutoFit/>
          </a:bodyPr>
          <a:lstStyle/>
          <a:p>
            <a:pPr marL="342917">
              <a:spcAft>
                <a:spcPts val="600"/>
              </a:spcAft>
              <a:buClr>
                <a:srgbClr val="39866D"/>
              </a:buClr>
            </a:pPr>
            <a:r>
              <a:rPr lang="en-GB" dirty="0">
                <a:hlinkClick r:id="rId4"/>
              </a:rPr>
              <a:t>https://www.managers.org.uk/knowledge-and-insights/article/this-may-be-a-stupid-idea-but-how-to-stop-underselling-yourself/?utm_source=ManagementDirect&amp;utm_medium=web&amp;utm_campaign=Insight_referrals</a:t>
            </a:r>
          </a:p>
          <a:p>
            <a:pPr marL="342917">
              <a:spcAft>
                <a:spcPts val="600"/>
              </a:spcAft>
              <a:buClr>
                <a:srgbClr val="39866D"/>
              </a:buClr>
            </a:pPr>
            <a:r>
              <a:rPr lang="en-GB" dirty="0">
                <a:hlinkClick r:id="rId4"/>
              </a:rPr>
              <a:t>https://</a:t>
            </a:r>
            <a:r>
              <a:rPr lang="en-GB" sz="1800" dirty="0">
                <a:hlinkClick r:id="rId4"/>
              </a:rPr>
              <a:t>www.linkedin.com/pulse/secrets-leadership-presence-every-woman-leader-byrne-phd</a:t>
            </a:r>
            <a:r>
              <a:rPr lang="en-GB" dirty="0">
                <a:hlinkClick r:id="rId4"/>
              </a:rPr>
              <a:t>/</a:t>
            </a:r>
            <a:endParaRPr lang="en-GB" dirty="0"/>
          </a:p>
        </p:txBody>
      </p:sp>
      <p:pic>
        <p:nvPicPr>
          <p:cNvPr id="11" name="Picture 10">
            <a:extLst>
              <a:ext uri="{FF2B5EF4-FFF2-40B4-BE49-F238E27FC236}">
                <a16:creationId xmlns:a16="http://schemas.microsoft.com/office/drawing/2014/main" id="{7E225639-E5DF-A62B-0009-0C4D701425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89893" y="3019585"/>
            <a:ext cx="3863687" cy="6070601"/>
          </a:xfrm>
          <a:prstGeom prst="rect">
            <a:avLst/>
          </a:prstGeom>
        </p:spPr>
      </p:pic>
      <p:sp>
        <p:nvSpPr>
          <p:cNvPr id="13" name="TextBox 12">
            <a:extLst>
              <a:ext uri="{FF2B5EF4-FFF2-40B4-BE49-F238E27FC236}">
                <a16:creationId xmlns:a16="http://schemas.microsoft.com/office/drawing/2014/main" id="{AC35D8C9-D7B1-7770-D89F-2949239D9BEE}"/>
              </a:ext>
            </a:extLst>
          </p:cNvPr>
          <p:cNvSpPr txBox="1"/>
          <p:nvPr/>
        </p:nvSpPr>
        <p:spPr>
          <a:xfrm>
            <a:off x="13505033" y="9257612"/>
            <a:ext cx="11269980" cy="646331"/>
          </a:xfrm>
          <a:prstGeom prst="rect">
            <a:avLst/>
          </a:prstGeom>
          <a:noFill/>
        </p:spPr>
        <p:txBody>
          <a:bodyPr wrap="square">
            <a:spAutoFit/>
          </a:bodyPr>
          <a:lstStyle/>
          <a:p>
            <a:r>
              <a:rPr lang="en-GB" sz="1800">
                <a:hlinkClick r:id="rId6"/>
              </a:rPr>
              <a:t>https://hbr.org/2014/06/women-find-your-voice</a:t>
            </a:r>
            <a:endParaRPr lang="en-GB" sz="1800"/>
          </a:p>
          <a:p>
            <a:endParaRPr lang="en-GB" sz="1800"/>
          </a:p>
        </p:txBody>
      </p:sp>
      <p:cxnSp>
        <p:nvCxnSpPr>
          <p:cNvPr id="10" name="Straight Connector 9"/>
          <p:cNvCxnSpPr/>
          <p:nvPr/>
        </p:nvCxnSpPr>
        <p:spPr>
          <a:xfrm flipV="1">
            <a:off x="1092200" y="635808"/>
            <a:ext cx="0" cy="1371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8773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93692" y="1564493"/>
            <a:ext cx="15773400" cy="1988345"/>
          </a:xfrm>
        </p:spPr>
        <p:txBody>
          <a:bodyPr>
            <a:normAutofit/>
          </a:bodyPr>
          <a:lstStyle/>
          <a:p>
            <a:r>
              <a:rPr lang="en-US" sz="4900"/>
              <a:t>Recognise any of these listening habits?</a:t>
            </a:r>
          </a:p>
        </p:txBody>
      </p:sp>
      <p:graphicFrame>
        <p:nvGraphicFramePr>
          <p:cNvPr id="10" name="Content Placeholder 9"/>
          <p:cNvGraphicFramePr>
            <a:graphicFrameLocks noGrp="1"/>
          </p:cNvGraphicFramePr>
          <p:nvPr>
            <p:ph idx="1"/>
          </p:nvPr>
        </p:nvGraphicFramePr>
        <p:xfrm>
          <a:off x="5079486" y="2127848"/>
          <a:ext cx="8898732" cy="8424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p:cNvGrpSpPr/>
          <p:nvPr/>
        </p:nvGrpSpPr>
        <p:grpSpPr>
          <a:xfrm>
            <a:off x="12247170" y="1890666"/>
            <a:ext cx="5345799" cy="2504148"/>
            <a:chOff x="7392144" y="116632"/>
            <a:chExt cx="3008784" cy="1800200"/>
          </a:xfrm>
        </p:grpSpPr>
        <p:sp>
          <p:nvSpPr>
            <p:cNvPr id="11" name="Oval Callout 10"/>
            <p:cNvSpPr/>
            <p:nvPr/>
          </p:nvSpPr>
          <p:spPr>
            <a:xfrm>
              <a:off x="7392144" y="116632"/>
              <a:ext cx="3008784" cy="1800200"/>
            </a:xfrm>
            <a:prstGeom prst="wedgeEllipseCallout">
              <a:avLst>
                <a:gd name="adj1" fmla="val -71995"/>
                <a:gd name="adj2" fmla="val 27790"/>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13" name="TextBox 12"/>
            <p:cNvSpPr txBox="1"/>
            <p:nvPr/>
          </p:nvSpPr>
          <p:spPr>
            <a:xfrm>
              <a:off x="7608168" y="404665"/>
              <a:ext cx="2576736" cy="763335"/>
            </a:xfrm>
            <a:prstGeom prst="rect">
              <a:avLst/>
            </a:prstGeom>
            <a:noFill/>
          </p:spPr>
          <p:txBody>
            <a:bodyPr wrap="square" rtlCol="0">
              <a:spAutoFit/>
            </a:bodyPr>
            <a:lstStyle/>
            <a:p>
              <a:pPr algn="ctr"/>
              <a:r>
                <a:rPr lang="en-US" sz="2100"/>
                <a:t>May jump in too quickly before the speaker has had the chance to articulate their thoughts  </a:t>
              </a:r>
            </a:p>
          </p:txBody>
        </p:sp>
      </p:grpSp>
      <p:grpSp>
        <p:nvGrpSpPr>
          <p:cNvPr id="8" name="Group 7"/>
          <p:cNvGrpSpPr/>
          <p:nvPr/>
        </p:nvGrpSpPr>
        <p:grpSpPr>
          <a:xfrm>
            <a:off x="1022466" y="2815710"/>
            <a:ext cx="4297152" cy="1579104"/>
            <a:chOff x="4151784" y="116632"/>
            <a:chExt cx="2864768" cy="1052736"/>
          </a:xfrm>
        </p:grpSpPr>
        <p:sp>
          <p:nvSpPr>
            <p:cNvPr id="14" name="Oval Callout 13"/>
            <p:cNvSpPr/>
            <p:nvPr/>
          </p:nvSpPr>
          <p:spPr>
            <a:xfrm>
              <a:off x="4151784" y="116632"/>
              <a:ext cx="2864768" cy="1052736"/>
            </a:xfrm>
            <a:prstGeom prst="wedgeEllipseCallout">
              <a:avLst>
                <a:gd name="adj1" fmla="val 59363"/>
                <a:gd name="adj2" fmla="val 28842"/>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15" name="TextBox 14"/>
            <p:cNvSpPr txBox="1"/>
            <p:nvPr/>
          </p:nvSpPr>
          <p:spPr>
            <a:xfrm>
              <a:off x="4295800" y="387117"/>
              <a:ext cx="2576736" cy="492443"/>
            </a:xfrm>
            <a:prstGeom prst="rect">
              <a:avLst/>
            </a:prstGeom>
            <a:noFill/>
          </p:spPr>
          <p:txBody>
            <a:bodyPr wrap="square" rtlCol="0">
              <a:spAutoFit/>
            </a:bodyPr>
            <a:lstStyle/>
            <a:p>
              <a:pPr algn="ctr"/>
              <a:r>
                <a:rPr lang="en-US" sz="2100"/>
                <a:t>They nod but they aren’t really listening </a:t>
              </a:r>
            </a:p>
          </p:txBody>
        </p:sp>
      </p:grpSp>
      <p:grpSp>
        <p:nvGrpSpPr>
          <p:cNvPr id="4" name="Group 3"/>
          <p:cNvGrpSpPr/>
          <p:nvPr/>
        </p:nvGrpSpPr>
        <p:grpSpPr>
          <a:xfrm>
            <a:off x="649145" y="4877727"/>
            <a:ext cx="4297152" cy="1579104"/>
            <a:chOff x="1703512" y="2780928"/>
            <a:chExt cx="2864768" cy="1052736"/>
          </a:xfrm>
        </p:grpSpPr>
        <p:sp>
          <p:nvSpPr>
            <p:cNvPr id="16" name="Oval Callout 15"/>
            <p:cNvSpPr/>
            <p:nvPr/>
          </p:nvSpPr>
          <p:spPr>
            <a:xfrm>
              <a:off x="1703512" y="2780928"/>
              <a:ext cx="2864768" cy="1052736"/>
            </a:xfrm>
            <a:prstGeom prst="wedgeEllipseCallout">
              <a:avLst>
                <a:gd name="adj1" fmla="val 77584"/>
                <a:gd name="adj2" fmla="val 5514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17" name="TextBox 16"/>
            <p:cNvSpPr txBox="1"/>
            <p:nvPr/>
          </p:nvSpPr>
          <p:spPr>
            <a:xfrm>
              <a:off x="1847528" y="3032086"/>
              <a:ext cx="2576736" cy="492443"/>
            </a:xfrm>
            <a:prstGeom prst="rect">
              <a:avLst/>
            </a:prstGeom>
            <a:noFill/>
          </p:spPr>
          <p:txBody>
            <a:bodyPr wrap="square" rtlCol="0">
              <a:spAutoFit/>
            </a:bodyPr>
            <a:lstStyle/>
            <a:p>
              <a:pPr algn="ctr"/>
              <a:r>
                <a:rPr lang="en-US" sz="2100"/>
                <a:t>Listens but only to find a rebuttal </a:t>
              </a:r>
            </a:p>
          </p:txBody>
        </p:sp>
      </p:grpSp>
      <p:grpSp>
        <p:nvGrpSpPr>
          <p:cNvPr id="3" name="Group 2"/>
          <p:cNvGrpSpPr/>
          <p:nvPr/>
        </p:nvGrpSpPr>
        <p:grpSpPr>
          <a:xfrm>
            <a:off x="193692" y="7938726"/>
            <a:ext cx="4297152" cy="1579104"/>
            <a:chOff x="659000" y="5250796"/>
            <a:chExt cx="2864768" cy="1052736"/>
          </a:xfrm>
        </p:grpSpPr>
        <p:sp>
          <p:nvSpPr>
            <p:cNvPr id="18" name="Oval Callout 17"/>
            <p:cNvSpPr/>
            <p:nvPr/>
          </p:nvSpPr>
          <p:spPr>
            <a:xfrm>
              <a:off x="659000" y="5250796"/>
              <a:ext cx="2864768" cy="1052736"/>
            </a:xfrm>
            <a:prstGeom prst="wedgeEllipseCallout">
              <a:avLst>
                <a:gd name="adj1" fmla="val 59629"/>
                <a:gd name="adj2" fmla="val -232"/>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20" name="TextBox 19"/>
            <p:cNvSpPr txBox="1"/>
            <p:nvPr/>
          </p:nvSpPr>
          <p:spPr>
            <a:xfrm>
              <a:off x="890576" y="5453998"/>
              <a:ext cx="2576736" cy="492443"/>
            </a:xfrm>
            <a:prstGeom prst="rect">
              <a:avLst/>
            </a:prstGeom>
            <a:noFill/>
          </p:spPr>
          <p:txBody>
            <a:bodyPr wrap="square" rtlCol="0">
              <a:spAutoFit/>
            </a:bodyPr>
            <a:lstStyle/>
            <a:p>
              <a:pPr algn="ctr"/>
              <a:r>
                <a:rPr lang="en-US" sz="2100"/>
                <a:t>Uses the message only to get their point across</a:t>
              </a:r>
            </a:p>
          </p:txBody>
        </p:sp>
      </p:grpSp>
      <p:grpSp>
        <p:nvGrpSpPr>
          <p:cNvPr id="2" name="Group 1"/>
          <p:cNvGrpSpPr/>
          <p:nvPr/>
        </p:nvGrpSpPr>
        <p:grpSpPr>
          <a:xfrm>
            <a:off x="12899922" y="6839374"/>
            <a:ext cx="4513176" cy="2808312"/>
            <a:chOff x="8040216" y="4581128"/>
            <a:chExt cx="3008784" cy="1872208"/>
          </a:xfrm>
        </p:grpSpPr>
        <p:sp>
          <p:nvSpPr>
            <p:cNvPr id="19" name="TextBox 18"/>
            <p:cNvSpPr txBox="1"/>
            <p:nvPr/>
          </p:nvSpPr>
          <p:spPr>
            <a:xfrm>
              <a:off x="8238552" y="5077358"/>
              <a:ext cx="2576736" cy="707886"/>
            </a:xfrm>
            <a:prstGeom prst="rect">
              <a:avLst/>
            </a:prstGeom>
            <a:noFill/>
          </p:spPr>
          <p:txBody>
            <a:bodyPr wrap="square" rtlCol="0">
              <a:spAutoFit/>
            </a:bodyPr>
            <a:lstStyle/>
            <a:p>
              <a:pPr algn="ctr"/>
              <a:r>
                <a:rPr lang="en-US" sz="2100"/>
                <a:t>Interested in what’s behind the message &amp; are judging based on what they already know </a:t>
              </a:r>
            </a:p>
          </p:txBody>
        </p:sp>
        <p:sp>
          <p:nvSpPr>
            <p:cNvPr id="21" name="Oval Callout 20"/>
            <p:cNvSpPr/>
            <p:nvPr/>
          </p:nvSpPr>
          <p:spPr>
            <a:xfrm>
              <a:off x="8040216" y="4581128"/>
              <a:ext cx="3008784" cy="1872208"/>
            </a:xfrm>
            <a:prstGeom prst="wedgeEllipseCallout">
              <a:avLst>
                <a:gd name="adj1" fmla="val -68000"/>
                <a:gd name="adj2" fmla="val -1434"/>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grpSp>
      <p:grpSp>
        <p:nvGrpSpPr>
          <p:cNvPr id="7" name="Group 6"/>
          <p:cNvGrpSpPr/>
          <p:nvPr/>
        </p:nvGrpSpPr>
        <p:grpSpPr>
          <a:xfrm>
            <a:off x="13920561" y="4426446"/>
            <a:ext cx="3672408" cy="2268252"/>
            <a:chOff x="8544272" y="2204864"/>
            <a:chExt cx="2448272" cy="1512168"/>
          </a:xfrm>
        </p:grpSpPr>
        <p:sp>
          <p:nvSpPr>
            <p:cNvPr id="22" name="Oval Callout 21"/>
            <p:cNvSpPr/>
            <p:nvPr/>
          </p:nvSpPr>
          <p:spPr>
            <a:xfrm>
              <a:off x="8544272" y="2204864"/>
              <a:ext cx="2448272" cy="1512168"/>
            </a:xfrm>
            <a:prstGeom prst="wedgeEllipseCallout">
              <a:avLst>
                <a:gd name="adj1" fmla="val -83071"/>
                <a:gd name="adj2" fmla="val 24354"/>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00"/>
            </a:p>
          </p:txBody>
        </p:sp>
        <p:sp>
          <p:nvSpPr>
            <p:cNvPr id="23" name="TextBox 22"/>
            <p:cNvSpPr txBox="1"/>
            <p:nvPr/>
          </p:nvSpPr>
          <p:spPr>
            <a:xfrm>
              <a:off x="8760296" y="2708921"/>
              <a:ext cx="2232248" cy="492443"/>
            </a:xfrm>
            <a:prstGeom prst="rect">
              <a:avLst/>
            </a:prstGeom>
            <a:noFill/>
          </p:spPr>
          <p:txBody>
            <a:bodyPr wrap="square" rtlCol="0">
              <a:spAutoFit/>
            </a:bodyPr>
            <a:lstStyle/>
            <a:p>
              <a:pPr algn="ctr"/>
              <a:r>
                <a:rPr lang="en-US" sz="2100"/>
                <a:t>They can’t wait for you to finish </a:t>
              </a:r>
            </a:p>
          </p:txBody>
        </p:sp>
      </p:grpSp>
      <p:sp>
        <p:nvSpPr>
          <p:cNvPr id="5" name="Rectangle 4">
            <a:extLst>
              <a:ext uri="{FF2B5EF4-FFF2-40B4-BE49-F238E27FC236}">
                <a16:creationId xmlns:a16="http://schemas.microsoft.com/office/drawing/2014/main" id="{153BD58A-E20E-1991-9E6F-DE27D7FE5175}"/>
              </a:ext>
            </a:extLst>
          </p:cNvPr>
          <p:cNvSpPr/>
          <p:nvPr/>
        </p:nvSpPr>
        <p:spPr>
          <a:xfrm>
            <a:off x="17001461" y="9952078"/>
            <a:ext cx="1286540" cy="276999"/>
          </a:xfrm>
          <a:prstGeom prst="rect">
            <a:avLst/>
          </a:prstGeom>
        </p:spPr>
        <p:txBody>
          <a:bodyPr wrap="square">
            <a:spAutoFit/>
          </a:bodyPr>
          <a:lstStyle/>
          <a:p>
            <a:pPr>
              <a:tabLst>
                <a:tab pos="4298633" algn="ctr"/>
                <a:tab pos="8597265" algn="r"/>
              </a:tabLst>
            </a:pPr>
            <a:r>
              <a:rPr lang="en-US" sz="1200">
                <a:solidFill>
                  <a:schemeClr val="bg1"/>
                </a:solidFill>
                <a:latin typeface="Calibri" panose="020F0502020204030204" pitchFamily="34" charset="0"/>
                <a:ea typeface="Times New Roman" panose="02020603050405020304" pitchFamily="18" charset="0"/>
              </a:rPr>
              <a:t>© MyPD 2022</a:t>
            </a:r>
            <a:endParaRPr lang="en-GB" sz="1200">
              <a:solidFill>
                <a:schemeClr val="bg1"/>
              </a:solidFill>
              <a:latin typeface="Times New Roman" panose="02020603050405020304" pitchFamily="18" charset="0"/>
              <a:ea typeface="Times New Roman" panose="02020603050405020304" pitchFamily="18" charset="0"/>
            </a:endParaRPr>
          </a:p>
        </p:txBody>
      </p:sp>
      <p:sp>
        <p:nvSpPr>
          <p:cNvPr id="24" name="Slide Number Placeholder 23">
            <a:extLst>
              <a:ext uri="{FF2B5EF4-FFF2-40B4-BE49-F238E27FC236}">
                <a16:creationId xmlns:a16="http://schemas.microsoft.com/office/drawing/2014/main" id="{989ABB5D-43D2-3ADF-18C7-E1C1D359629A}"/>
              </a:ext>
            </a:extLst>
          </p:cNvPr>
          <p:cNvSpPr>
            <a:spLocks noGrp="1"/>
          </p:cNvSpPr>
          <p:nvPr>
            <p:ph type="sldNum" sz="quarter" idx="12"/>
          </p:nvPr>
        </p:nvSpPr>
        <p:spPr/>
        <p:txBody>
          <a:bodyPr/>
          <a:lstStyle/>
          <a:p>
            <a:fld id="{D57F1E4F-1CFF-5643-939E-217C01CDF565}" type="slidenum">
              <a:rPr lang="en-US" smtClean="0"/>
              <a:pPr/>
              <a:t>55</a:t>
            </a:fld>
            <a:endParaRPr lang="en-US"/>
          </a:p>
        </p:txBody>
      </p:sp>
    </p:spTree>
    <p:extLst>
      <p:ext uri="{BB962C8B-B14F-4D97-AF65-F5344CB8AC3E}">
        <p14:creationId xmlns:p14="http://schemas.microsoft.com/office/powerpoint/2010/main" val="1957365437"/>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5168" y="1654017"/>
            <a:ext cx="8525730" cy="1664016"/>
          </a:xfrm>
        </p:spPr>
        <p:txBody>
          <a:bodyPr>
            <a:noAutofit/>
          </a:bodyPr>
          <a:lstStyle/>
          <a:p>
            <a:r>
              <a:rPr lang="en-US" sz="5000" dirty="0">
                <a:latin typeface="Arial"/>
              </a:rPr>
              <a:t>How to improve listening skills</a:t>
            </a:r>
          </a:p>
        </p:txBody>
      </p:sp>
      <p:sp>
        <p:nvSpPr>
          <p:cNvPr id="3" name="Content Placeholder 2"/>
          <p:cNvSpPr>
            <a:spLocks noGrp="1"/>
          </p:cNvSpPr>
          <p:nvPr>
            <p:ph idx="1"/>
          </p:nvPr>
        </p:nvSpPr>
        <p:spPr>
          <a:xfrm>
            <a:off x="8085168" y="3545898"/>
            <a:ext cx="9258300" cy="7269480"/>
          </a:xfrm>
        </p:spPr>
        <p:txBody>
          <a:bodyPr/>
          <a:lstStyle/>
          <a:p>
            <a:pPr marL="771525" indent="-428625">
              <a:lnSpc>
                <a:spcPct val="100000"/>
              </a:lnSpc>
              <a:spcAft>
                <a:spcPts val="600"/>
              </a:spcAft>
              <a:buClr>
                <a:srgbClr val="39866D"/>
              </a:buClr>
              <a:buFont typeface="Wingdings" pitchFamily="2" charset="2"/>
              <a:buChar char="§"/>
            </a:pPr>
            <a:r>
              <a:rPr lang="en-US" sz="2800">
                <a:solidFill>
                  <a:srgbClr val="000000"/>
                </a:solidFill>
              </a:rPr>
              <a:t>Know your instinctive responses and practice more active listening  </a:t>
            </a:r>
          </a:p>
          <a:p>
            <a:pPr marL="771525" indent="-428625">
              <a:lnSpc>
                <a:spcPct val="100000"/>
              </a:lnSpc>
              <a:spcAft>
                <a:spcPts val="600"/>
              </a:spcAft>
              <a:buClr>
                <a:srgbClr val="39866D"/>
              </a:buClr>
              <a:buFont typeface="Wingdings" pitchFamily="2" charset="2"/>
              <a:buChar char="§"/>
            </a:pPr>
            <a:r>
              <a:rPr lang="en-US" sz="2800">
                <a:solidFill>
                  <a:srgbClr val="000000"/>
                </a:solidFill>
              </a:rPr>
              <a:t>Pay attention: non-verbal, verbal and allowing people to finish, being aware of body language</a:t>
            </a:r>
          </a:p>
          <a:p>
            <a:pPr marL="771525" indent="-428625">
              <a:lnSpc>
                <a:spcPct val="100000"/>
              </a:lnSpc>
              <a:spcAft>
                <a:spcPts val="600"/>
              </a:spcAft>
              <a:buClr>
                <a:srgbClr val="39866D"/>
              </a:buClr>
              <a:buFont typeface="Wingdings" pitchFamily="2" charset="2"/>
              <a:buChar char="§"/>
            </a:pPr>
            <a:r>
              <a:rPr lang="en-US" sz="2800">
                <a:solidFill>
                  <a:srgbClr val="000000"/>
                </a:solidFill>
              </a:rPr>
              <a:t>Check to understand paraphrasing, summarising, and reflecting on the words</a:t>
            </a:r>
          </a:p>
          <a:p>
            <a:pPr marL="771525" indent="-428625">
              <a:lnSpc>
                <a:spcPct val="100000"/>
              </a:lnSpc>
              <a:spcAft>
                <a:spcPts val="600"/>
              </a:spcAft>
              <a:buClr>
                <a:srgbClr val="39866D"/>
              </a:buClr>
              <a:buFont typeface="Wingdings" pitchFamily="2" charset="2"/>
              <a:buChar char="§"/>
            </a:pPr>
            <a:r>
              <a:rPr lang="en-US" sz="2800">
                <a:solidFill>
                  <a:srgbClr val="000000"/>
                </a:solidFill>
              </a:rPr>
              <a:t>Allow for silence: don’t rush in or interrupt. Allow reflection to take place</a:t>
            </a:r>
          </a:p>
          <a:p>
            <a:pPr marL="771525" indent="-428625">
              <a:lnSpc>
                <a:spcPct val="100000"/>
              </a:lnSpc>
              <a:spcAft>
                <a:spcPts val="600"/>
              </a:spcAft>
              <a:buClr>
                <a:srgbClr val="39866D"/>
              </a:buClr>
              <a:buFont typeface="Wingdings" pitchFamily="2" charset="2"/>
              <a:buChar char="§"/>
            </a:pPr>
            <a:r>
              <a:rPr lang="en-US" sz="2800">
                <a:solidFill>
                  <a:srgbClr val="000000"/>
                </a:solidFill>
              </a:rPr>
              <a:t>Encourage exploration: “Tell me more about that.” Make it clear that you want to support the person in reflecting and understanding</a:t>
            </a:r>
          </a:p>
          <a:p>
            <a:endParaRPr lang="en-US" b="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849582"/>
            <a:ext cx="7509510" cy="8437418"/>
          </a:xfrm>
          <a:prstGeom prst="rect">
            <a:avLst/>
          </a:prstGeom>
        </p:spPr>
      </p:pic>
      <p:sp>
        <p:nvSpPr>
          <p:cNvPr id="5" name="Slide Number Placeholder 4">
            <a:extLst>
              <a:ext uri="{FF2B5EF4-FFF2-40B4-BE49-F238E27FC236}">
                <a16:creationId xmlns:a16="http://schemas.microsoft.com/office/drawing/2014/main" id="{3F458A08-E798-E74A-5C07-E6C4D0F9F3C1}"/>
              </a:ext>
            </a:extLst>
          </p:cNvPr>
          <p:cNvSpPr>
            <a:spLocks noGrp="1"/>
          </p:cNvSpPr>
          <p:nvPr>
            <p:ph type="sldNum" sz="quarter" idx="12"/>
          </p:nvPr>
        </p:nvSpPr>
        <p:spPr/>
        <p:txBody>
          <a:bodyPr/>
          <a:lstStyle/>
          <a:p>
            <a:fld id="{D57F1E4F-1CFF-5643-939E-217C01CDF565}" type="slidenum">
              <a:rPr lang="en-US" smtClean="0"/>
              <a:pPr/>
              <a:t>56</a:t>
            </a:fld>
            <a:endParaRPr lang="en-US"/>
          </a:p>
        </p:txBody>
      </p:sp>
    </p:spTree>
    <p:extLst>
      <p:ext uri="{BB962C8B-B14F-4D97-AF65-F5344CB8AC3E}">
        <p14:creationId xmlns:p14="http://schemas.microsoft.com/office/powerpoint/2010/main" val="3101083289"/>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E5AFA2-3A28-8656-ACF9-5D5AD8B057C7}"/>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sz="4800" dirty="0">
                <a:latin typeface="Arial"/>
              </a:rPr>
              <a:t>Feedback</a:t>
            </a:r>
          </a:p>
        </p:txBody>
      </p:sp>
      <p:pic>
        <p:nvPicPr>
          <p:cNvPr id="9" name="Picture 8" descr="Hand placing stars">
            <a:extLst>
              <a:ext uri="{FF2B5EF4-FFF2-40B4-BE49-F238E27FC236}">
                <a16:creationId xmlns:a16="http://schemas.microsoft.com/office/drawing/2014/main" id="{321E784A-5EF3-8A0F-594C-065A356AEF22}"/>
              </a:ext>
            </a:extLst>
          </p:cNvPr>
          <p:cNvPicPr>
            <a:picLocks noChangeAspect="1"/>
          </p:cNvPicPr>
          <p:nvPr/>
        </p:nvPicPr>
        <p:blipFill rotWithShape="1">
          <a:blip r:embed="rId2"/>
          <a:srcRect t="25275" b="25276"/>
          <a:stretch/>
        </p:blipFill>
        <p:spPr>
          <a:xfrm>
            <a:off x="623400" y="3512914"/>
            <a:ext cx="17041200" cy="5624835"/>
          </a:xfrm>
          <a:prstGeom prst="rect">
            <a:avLst/>
          </a:prstGeom>
          <a:noFill/>
        </p:spPr>
      </p:pic>
      <p:sp>
        <p:nvSpPr>
          <p:cNvPr id="5" name="Slide Number Placeholder 4">
            <a:extLst>
              <a:ext uri="{FF2B5EF4-FFF2-40B4-BE49-F238E27FC236}">
                <a16:creationId xmlns:a16="http://schemas.microsoft.com/office/drawing/2014/main" id="{E268EC32-B58C-6E4A-25B8-FCF3268680E7}"/>
              </a:ext>
            </a:extLst>
          </p:cNvPr>
          <p:cNvSpPr>
            <a:spLocks noGrp="1"/>
          </p:cNvSpPr>
          <p:nvPr>
            <p:ph type="sldNum" sz="quarter" idx="12"/>
          </p:nvPr>
        </p:nvSpPr>
        <p:spPr>
          <a:xfrm>
            <a:off x="16944916" y="9326434"/>
            <a:ext cx="1097400" cy="787200"/>
          </a:xfrm>
        </p:spPr>
        <p:txBody>
          <a:bodyPr wrap="square" anchor="ctr">
            <a:normAutofit/>
          </a:bodyPr>
          <a:lstStyle/>
          <a:p>
            <a:pPr>
              <a:spcAft>
                <a:spcPts val="600"/>
              </a:spcAft>
            </a:pPr>
            <a:fld id="{8FE79932-7440-5840-A8ED-AE8A4A7CAAC6}" type="slidenum">
              <a:rPr lang="en-GB" smtClean="0"/>
              <a:pPr>
                <a:spcAft>
                  <a:spcPts val="600"/>
                </a:spcAft>
              </a:pPr>
              <a:t>57</a:t>
            </a:fld>
            <a:endParaRPr lang="en-GB"/>
          </a:p>
        </p:txBody>
      </p:sp>
    </p:spTree>
    <p:extLst>
      <p:ext uri="{BB962C8B-B14F-4D97-AF65-F5344CB8AC3E}">
        <p14:creationId xmlns:p14="http://schemas.microsoft.com/office/powerpoint/2010/main" val="890290703"/>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C80C8F-70AF-DDBF-B0E8-0A4DCD609F2B}"/>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a:t>Negotiation </a:t>
            </a:r>
          </a:p>
        </p:txBody>
      </p:sp>
      <p:graphicFrame>
        <p:nvGraphicFramePr>
          <p:cNvPr id="7" name="Content Placeholder 4">
            <a:extLst>
              <a:ext uri="{FF2B5EF4-FFF2-40B4-BE49-F238E27FC236}">
                <a16:creationId xmlns:a16="http://schemas.microsoft.com/office/drawing/2014/main" id="{E9BD2F31-FB06-EE8C-EAAB-5FCDA02C1D15}"/>
              </a:ext>
            </a:extLst>
          </p:cNvPr>
          <p:cNvGraphicFramePr>
            <a:graphicFrameLocks noGrp="1"/>
          </p:cNvGraphicFramePr>
          <p:nvPr>
            <p:ph idx="1"/>
            <p:extLst>
              <p:ext uri="{D42A27DB-BD31-4B8C-83A1-F6EECF244321}">
                <p14:modId xmlns:p14="http://schemas.microsoft.com/office/powerpoint/2010/main" val="239087424"/>
              </p:ext>
            </p:extLst>
          </p:nvPr>
        </p:nvGraphicFramePr>
        <p:xfrm>
          <a:off x="623400" y="3512914"/>
          <a:ext cx="17041200" cy="5624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52EA832-6BF4-2F0A-ED3C-0E29782A971E}"/>
              </a:ext>
            </a:extLst>
          </p:cNvPr>
          <p:cNvSpPr>
            <a:spLocks noGrp="1"/>
          </p:cNvSpPr>
          <p:nvPr>
            <p:ph type="sldNum" sz="quarter" idx="12"/>
          </p:nvPr>
        </p:nvSpPr>
        <p:spPr/>
        <p:txBody>
          <a:bodyPr/>
          <a:lstStyle/>
          <a:p>
            <a:fld id="{D57F1E4F-1CFF-5643-939E-217C01CDF565}" type="slidenum">
              <a:rPr lang="en-US" smtClean="0"/>
              <a:pPr/>
              <a:t>58</a:t>
            </a:fld>
            <a:endParaRPr lang="en-US"/>
          </a:p>
        </p:txBody>
      </p:sp>
    </p:spTree>
    <p:extLst>
      <p:ext uri="{BB962C8B-B14F-4D97-AF65-F5344CB8AC3E}">
        <p14:creationId xmlns:p14="http://schemas.microsoft.com/office/powerpoint/2010/main" val="2049495919"/>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96"/>
          <a:stretch/>
        </p:blipFill>
        <p:spPr>
          <a:xfrm>
            <a:off x="-10500" y="2"/>
            <a:ext cx="18298500" cy="10287000"/>
          </a:xfrm>
          <a:prstGeom prst="rect">
            <a:avLst/>
          </a:prstGeom>
        </p:spPr>
      </p:pic>
      <p:sp>
        <p:nvSpPr>
          <p:cNvPr id="6" name="Title 5">
            <a:extLst>
              <a:ext uri="{FF2B5EF4-FFF2-40B4-BE49-F238E27FC236}">
                <a16:creationId xmlns:a16="http://schemas.microsoft.com/office/drawing/2014/main" id="{06262F85-89F9-BD67-3C9C-5B33BEFAEDC0}"/>
              </a:ext>
            </a:extLst>
          </p:cNvPr>
          <p:cNvSpPr>
            <a:spLocks noGrp="1"/>
          </p:cNvSpPr>
          <p:nvPr>
            <p:ph type="title"/>
          </p:nvPr>
        </p:nvSpPr>
        <p:spPr>
          <a:xfrm>
            <a:off x="1257300" y="807542"/>
            <a:ext cx="17041200" cy="1145400"/>
          </a:xfrm>
        </p:spPr>
        <p:txBody>
          <a:bodyPr wrap="square" anchor="t">
            <a:normAutofit fontScale="90000"/>
          </a:bodyPr>
          <a:lstStyle/>
          <a:p>
            <a:pPr>
              <a:lnSpc>
                <a:spcPct val="90000"/>
              </a:lnSpc>
            </a:pPr>
            <a:r>
              <a:rPr lang="en-GB" dirty="0">
                <a:solidFill>
                  <a:schemeClr val="bg1"/>
                </a:solidFill>
              </a:rPr>
              <a:t>The Barriers Women Face When Negotiating</a:t>
            </a:r>
            <a:br>
              <a:rPr lang="en-GB" sz="2000" dirty="0">
                <a:solidFill>
                  <a:schemeClr val="bg1"/>
                </a:solidFill>
              </a:rPr>
            </a:br>
            <a:br>
              <a:rPr lang="en-GB" sz="2000" dirty="0">
                <a:solidFill>
                  <a:schemeClr val="bg1"/>
                </a:solidFill>
              </a:rPr>
            </a:br>
            <a:endParaRPr lang="en-GB" sz="2000" dirty="0">
              <a:solidFill>
                <a:schemeClr val="bg1"/>
              </a:solidFill>
            </a:endParaRPr>
          </a:p>
        </p:txBody>
      </p:sp>
      <p:sp>
        <p:nvSpPr>
          <p:cNvPr id="7" name="Content Placeholder 6">
            <a:extLst>
              <a:ext uri="{FF2B5EF4-FFF2-40B4-BE49-F238E27FC236}">
                <a16:creationId xmlns:a16="http://schemas.microsoft.com/office/drawing/2014/main" id="{E3619A13-2C19-F766-ED8D-FDE941135C83}"/>
              </a:ext>
            </a:extLst>
          </p:cNvPr>
          <p:cNvSpPr>
            <a:spLocks noGrp="1"/>
          </p:cNvSpPr>
          <p:nvPr>
            <p:ph sz="half" idx="1"/>
          </p:nvPr>
        </p:nvSpPr>
        <p:spPr>
          <a:xfrm>
            <a:off x="1257299" y="2738439"/>
            <a:ext cx="16696595" cy="6527007"/>
          </a:xfrm>
        </p:spPr>
        <p:txBody>
          <a:bodyPr wrap="square" anchor="t">
            <a:normAutofit fontScale="25000" lnSpcReduction="20000"/>
          </a:bodyPr>
          <a:lstStyle/>
          <a:p>
            <a:pPr marL="0" indent="0">
              <a:lnSpc>
                <a:spcPct val="105000"/>
              </a:lnSpc>
              <a:buNone/>
            </a:pPr>
            <a:r>
              <a:rPr lang="en-GB" sz="14400" dirty="0">
                <a:solidFill>
                  <a:schemeClr val="bg1"/>
                </a:solidFill>
              </a:rPr>
              <a:t>Stereotypes &amp; biases:</a:t>
            </a:r>
          </a:p>
          <a:p>
            <a:pPr marL="1714500" lvl="1" indent="-1169195">
              <a:lnSpc>
                <a:spcPct val="105000"/>
              </a:lnSpc>
              <a:spcBef>
                <a:spcPts val="0"/>
              </a:spcBef>
              <a:spcAft>
                <a:spcPts val="1800"/>
              </a:spcAft>
              <a:buClr>
                <a:schemeClr val="bg1"/>
              </a:buClr>
              <a:buFont typeface="Wingdings" panose="05000000000000000000" pitchFamily="2" charset="2"/>
              <a:buChar char="§"/>
            </a:pPr>
            <a:r>
              <a:rPr lang="en-GB" sz="14400" dirty="0">
                <a:solidFill>
                  <a:schemeClr val="bg1"/>
                </a:solidFill>
              </a:rPr>
              <a:t>Males &amp; females were less interested in working with women who attempted to negotiate a better salary than men who tried to negotiate a higher salary. </a:t>
            </a:r>
          </a:p>
          <a:p>
            <a:pPr marL="1714500" lvl="1" indent="-1169195">
              <a:lnSpc>
                <a:spcPct val="105000"/>
              </a:lnSpc>
              <a:spcBef>
                <a:spcPts val="0"/>
              </a:spcBef>
              <a:spcAft>
                <a:spcPts val="1800"/>
              </a:spcAft>
              <a:buClr>
                <a:schemeClr val="bg1"/>
              </a:buClr>
              <a:buFont typeface="Wingdings" panose="05000000000000000000" pitchFamily="2" charset="2"/>
              <a:buChar char="§"/>
            </a:pPr>
            <a:r>
              <a:rPr lang="en-GB" sz="14400" dirty="0">
                <a:solidFill>
                  <a:schemeClr val="bg1"/>
                </a:solidFill>
              </a:rPr>
              <a:t>People are more likely to lie to female negotiators than to male negotiators. Women were lied to more often because participants viewed them as less competent than men and thus less likely to question their lies. </a:t>
            </a:r>
          </a:p>
          <a:p>
            <a:pPr marL="1714500" lvl="1" indent="-1169195">
              <a:lnSpc>
                <a:spcPct val="105000"/>
              </a:lnSpc>
              <a:spcBef>
                <a:spcPts val="0"/>
              </a:spcBef>
              <a:spcAft>
                <a:spcPts val="1800"/>
              </a:spcAft>
              <a:buClr>
                <a:schemeClr val="bg1"/>
              </a:buClr>
              <a:buFont typeface="Wingdings" panose="05000000000000000000" pitchFamily="2" charset="2"/>
              <a:buChar char="§"/>
            </a:pPr>
            <a:r>
              <a:rPr lang="en-GB" sz="14400" dirty="0">
                <a:solidFill>
                  <a:schemeClr val="bg1"/>
                </a:solidFill>
              </a:rPr>
              <a:t>Both men and women were more likely to give male negotiators preferential treatment by disclosing hidden interests.</a:t>
            </a:r>
            <a:endParaRPr lang="en-GB" sz="8250" dirty="0">
              <a:solidFill>
                <a:schemeClr val="bg1"/>
              </a:solidFill>
            </a:endParaRPr>
          </a:p>
          <a:p>
            <a:pPr marL="0" lvl="1" indent="0">
              <a:lnSpc>
                <a:spcPct val="105000"/>
              </a:lnSpc>
              <a:spcBef>
                <a:spcPts val="0"/>
              </a:spcBef>
              <a:buClr>
                <a:srgbClr val="39866D"/>
              </a:buClr>
              <a:buNone/>
            </a:pPr>
            <a:endParaRPr lang="en-GB" sz="8250" dirty="0">
              <a:solidFill>
                <a:schemeClr val="bg1"/>
              </a:solidFill>
            </a:endParaRPr>
          </a:p>
          <a:p>
            <a:pPr marL="0" lvl="1" indent="0">
              <a:lnSpc>
                <a:spcPct val="105000"/>
              </a:lnSpc>
              <a:spcBef>
                <a:spcPts val="0"/>
              </a:spcBef>
              <a:buClr>
                <a:srgbClr val="39866D"/>
              </a:buClr>
              <a:buNone/>
            </a:pPr>
            <a:r>
              <a:rPr lang="en-GB" sz="8250" dirty="0">
                <a:solidFill>
                  <a:schemeClr val="bg1"/>
                </a:solidFill>
              </a:rPr>
              <a:t>Research by Harvard Business School, Carnegie Mellon University, University of Tulane, University of Pennsylvania </a:t>
            </a:r>
            <a:r>
              <a:rPr lang="en-GB" sz="8250" dirty="0">
                <a:hlinkClick r:id="rId4"/>
              </a:rPr>
              <a:t>https://www.pon.harvard.edu/daily/leadership-skills-daily/women-and-negotiation-leveling-the-playing-field/</a:t>
            </a:r>
            <a:endParaRPr lang="en-GB" sz="8250" dirty="0"/>
          </a:p>
          <a:p>
            <a:pPr marL="0" lvl="1" indent="0">
              <a:lnSpc>
                <a:spcPct val="105000"/>
              </a:lnSpc>
              <a:spcBef>
                <a:spcPts val="0"/>
              </a:spcBef>
              <a:buClr>
                <a:srgbClr val="39866D"/>
              </a:buClr>
              <a:buNone/>
            </a:pPr>
            <a:endParaRPr lang="en-GB" sz="1800"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68032" y="613616"/>
            <a:ext cx="2606267" cy="1161389"/>
          </a:xfrm>
          <a:prstGeom prst="rect">
            <a:avLst/>
          </a:prstGeom>
        </p:spPr>
      </p:pic>
      <p:cxnSp>
        <p:nvCxnSpPr>
          <p:cNvPr id="9" name="Straight Connector 8"/>
          <p:cNvCxnSpPr/>
          <p:nvPr/>
        </p:nvCxnSpPr>
        <p:spPr>
          <a:xfrm flipV="1">
            <a:off x="1092200" y="635808"/>
            <a:ext cx="0" cy="1371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0785206"/>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6B575BE-6E09-4ABA-B628-D93F9BBFBE80}"/>
              </a:ext>
            </a:extLst>
          </p:cNvPr>
          <p:cNvSpPr txBox="1"/>
          <p:nvPr/>
        </p:nvSpPr>
        <p:spPr>
          <a:xfrm>
            <a:off x="694902" y="1730203"/>
            <a:ext cx="13136774" cy="846386"/>
          </a:xfrm>
          <a:prstGeom prst="rect">
            <a:avLst/>
          </a:prstGeom>
          <a:noFill/>
        </p:spPr>
        <p:txBody>
          <a:bodyPr wrap="square" rtlCol="0">
            <a:spAutoFit/>
          </a:bodyPr>
          <a:lstStyle/>
          <a:p>
            <a:r>
              <a:rPr lang="en-GB" sz="4900" dirty="0">
                <a:solidFill>
                  <a:schemeClr val="tx1"/>
                </a:solidFill>
                <a:latin typeface="Corbel" panose="020B0503020204020204" pitchFamily="34" charset="0"/>
                <a:cs typeface="Calibri" panose="020F0502020204030204" pitchFamily="34" charset="0"/>
              </a:rPr>
              <a:t>INTRODUCTIONS</a:t>
            </a:r>
            <a:endParaRPr lang="ru-RU" sz="4900" dirty="0">
              <a:solidFill>
                <a:schemeClr val="tx1"/>
              </a:solidFill>
              <a:latin typeface="Corbel" panose="020B050302020402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BB4C312E-F0C7-BC6B-7E4E-64F979BF9D6F}"/>
              </a:ext>
            </a:extLst>
          </p:cNvPr>
          <p:cNvSpPr/>
          <p:nvPr/>
        </p:nvSpPr>
        <p:spPr>
          <a:xfrm>
            <a:off x="17001461" y="9952078"/>
            <a:ext cx="1286540" cy="276999"/>
          </a:xfrm>
          <a:prstGeom prst="rect">
            <a:avLst/>
          </a:prstGeom>
        </p:spPr>
        <p:txBody>
          <a:bodyPr wrap="square">
            <a:spAutoFit/>
          </a:bodyPr>
          <a:lstStyle/>
          <a:p>
            <a:pPr>
              <a:tabLst>
                <a:tab pos="4298633" algn="ctr"/>
                <a:tab pos="8597265" algn="r"/>
              </a:tabLst>
            </a:pPr>
            <a:r>
              <a:rPr lang="en-US" sz="1200" dirty="0">
                <a:solidFill>
                  <a:schemeClr val="bg1"/>
                </a:solidFill>
                <a:latin typeface="Calibri" panose="020F0502020204030204" pitchFamily="34" charset="0"/>
                <a:ea typeface="Times New Roman" panose="02020603050405020304" pitchFamily="18" charset="0"/>
              </a:rPr>
              <a:t>© MyPD 2022</a:t>
            </a:r>
            <a:endParaRPr lang="en-GB" sz="1200" dirty="0">
              <a:solidFill>
                <a:schemeClr val="bg1"/>
              </a:solidFill>
              <a:latin typeface="Times New Roman" panose="02020603050405020304" pitchFamily="18" charset="0"/>
              <a:ea typeface="Times New Roman" panose="02020603050405020304" pitchFamily="18" charset="0"/>
            </a:endParaRPr>
          </a:p>
        </p:txBody>
      </p:sp>
      <p:graphicFrame>
        <p:nvGraphicFramePr>
          <p:cNvPr id="12" name="TextBox 5">
            <a:extLst>
              <a:ext uri="{FF2B5EF4-FFF2-40B4-BE49-F238E27FC236}">
                <a16:creationId xmlns:a16="http://schemas.microsoft.com/office/drawing/2014/main" id="{C222D806-2734-B3E5-4973-60D882295860}"/>
              </a:ext>
            </a:extLst>
          </p:cNvPr>
          <p:cNvGraphicFramePr/>
          <p:nvPr>
            <p:extLst>
              <p:ext uri="{D42A27DB-BD31-4B8C-83A1-F6EECF244321}">
                <p14:modId xmlns:p14="http://schemas.microsoft.com/office/powerpoint/2010/main" val="4151501536"/>
              </p:ext>
            </p:extLst>
          </p:nvPr>
        </p:nvGraphicFramePr>
        <p:xfrm>
          <a:off x="694902" y="2576589"/>
          <a:ext cx="15764298" cy="77104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2015360"/>
      </p:ext>
    </p:extLst>
  </p:cSld>
  <p:clrMapOvr>
    <a:masterClrMapping/>
  </p:clrMapOvr>
  <mc:AlternateContent xmlns:mc="http://schemas.openxmlformats.org/markup-compatibility/2006" xmlns:p14="http://schemas.microsoft.com/office/powerpoint/2010/main">
    <mc:Choice Requires="p14">
      <p:transition p14:dur="250" advClick="0" advTm="1000">
        <p:cut/>
      </p:transition>
    </mc:Choice>
    <mc:Fallback xmlns="">
      <p:transition advClick="0" advTm="1000">
        <p:cut/>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8444B-DE6F-6C54-BB08-2389F4D8C0CA}"/>
              </a:ext>
            </a:extLst>
          </p:cNvPr>
          <p:cNvSpPr>
            <a:spLocks noGrp="1"/>
          </p:cNvSpPr>
          <p:nvPr>
            <p:ph type="title"/>
          </p:nvPr>
        </p:nvSpPr>
        <p:spPr>
          <a:xfrm>
            <a:off x="623399" y="1705613"/>
            <a:ext cx="17380821" cy="1145400"/>
          </a:xfrm>
        </p:spPr>
        <p:txBody>
          <a:bodyPr spcFirstLastPara="1" wrap="square" lIns="182850" tIns="182850" rIns="182850" bIns="182850" anchor="t" anchorCtr="0">
            <a:noAutofit/>
          </a:bodyPr>
          <a:lstStyle/>
          <a:p>
            <a:pPr>
              <a:lnSpc>
                <a:spcPct val="90000"/>
              </a:lnSpc>
            </a:pPr>
            <a:r>
              <a:rPr lang="en-US" sz="4800" b="0" i="0" u="none" strike="noStrike" cap="none" dirty="0">
                <a:latin typeface="Arial"/>
                <a:ea typeface="Arial"/>
                <a:cs typeface="Arial"/>
                <a:sym typeface="Arial"/>
              </a:rPr>
              <a:t>Best Alternative to Negotiated Agreement (BATNA)</a:t>
            </a:r>
          </a:p>
        </p:txBody>
      </p:sp>
      <p:graphicFrame>
        <p:nvGraphicFramePr>
          <p:cNvPr id="9" name="Content Placeholder 6">
            <a:extLst>
              <a:ext uri="{FF2B5EF4-FFF2-40B4-BE49-F238E27FC236}">
                <a16:creationId xmlns:a16="http://schemas.microsoft.com/office/drawing/2014/main" id="{CD99237C-5CC7-D841-63FB-79D4CA9DB2B0}"/>
              </a:ext>
            </a:extLst>
          </p:cNvPr>
          <p:cNvGraphicFramePr>
            <a:graphicFrameLocks noGrp="1"/>
          </p:cNvGraphicFramePr>
          <p:nvPr>
            <p:ph idx="1"/>
            <p:extLst>
              <p:ext uri="{D42A27DB-BD31-4B8C-83A1-F6EECF244321}">
                <p14:modId xmlns:p14="http://schemas.microsoft.com/office/powerpoint/2010/main" val="4004491009"/>
              </p:ext>
            </p:extLst>
          </p:nvPr>
        </p:nvGraphicFramePr>
        <p:xfrm>
          <a:off x="623400" y="2727434"/>
          <a:ext cx="17041200" cy="65426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a:extLst>
              <a:ext uri="{FF2B5EF4-FFF2-40B4-BE49-F238E27FC236}">
                <a16:creationId xmlns:a16="http://schemas.microsoft.com/office/drawing/2014/main" id="{EF2271CE-C6C5-BF0A-48B8-0A945FCD3AD5}"/>
              </a:ext>
            </a:extLst>
          </p:cNvPr>
          <p:cNvSpPr txBox="1">
            <a:spLocks noGrp="1"/>
          </p:cNvSpPr>
          <p:nvPr>
            <p:ph type="body" sz="quarter" idx="14"/>
          </p:nvPr>
        </p:nvSpPr>
        <p:spPr>
          <a:xfrm>
            <a:off x="315310" y="9598025"/>
            <a:ext cx="17643463" cy="688975"/>
          </a:xfrm>
          <a:prstGeom prst="rect">
            <a:avLst/>
          </a:prstGeom>
          <a:noFill/>
          <a:ln>
            <a:noFill/>
          </a:ln>
        </p:spPr>
        <p:txBody>
          <a:bodyPr spcFirstLastPara="1" wrap="square" lIns="182850" tIns="182850" rIns="182850" bIns="182850" anchor="t" anchorCtr="0">
            <a:noAutofit/>
          </a:bodyPr>
          <a:lstStyle/>
          <a:p>
            <a:pPr marL="0" indent="0">
              <a:lnSpc>
                <a:spcPct val="105000"/>
              </a:lnSpc>
              <a:spcAft>
                <a:spcPts val="600"/>
              </a:spcAft>
              <a:buClr>
                <a:schemeClr val="dk2"/>
              </a:buClr>
              <a:buSzPts val="3600"/>
              <a:buNone/>
            </a:pPr>
            <a:r>
              <a:rPr lang="en-US" sz="1500" b="0" i="0" u="none" strike="noStrike" cap="none" dirty="0">
                <a:solidFill>
                  <a:schemeClr val="dk2"/>
                </a:solidFill>
                <a:latin typeface="Arial"/>
                <a:ea typeface="Arial"/>
                <a:cs typeface="Arial"/>
                <a:sym typeface="Arial"/>
              </a:rPr>
              <a:t>Getting to Yes Negotiating Agreement Without Giving In, Roger Fisher, William </a:t>
            </a:r>
            <a:r>
              <a:rPr lang="en-US" sz="1500" b="0" i="0" u="none" strike="noStrike" cap="none" dirty="0" err="1">
                <a:solidFill>
                  <a:schemeClr val="dk2"/>
                </a:solidFill>
                <a:latin typeface="Arial"/>
                <a:ea typeface="Arial"/>
                <a:cs typeface="Arial"/>
                <a:sym typeface="Arial"/>
              </a:rPr>
              <a:t>Ury</a:t>
            </a:r>
            <a:r>
              <a:rPr lang="en-US" sz="1500" b="0" i="0" u="none" strike="noStrike" cap="none" dirty="0">
                <a:solidFill>
                  <a:schemeClr val="dk2"/>
                </a:solidFill>
                <a:latin typeface="Arial"/>
                <a:ea typeface="Arial"/>
                <a:cs typeface="Arial"/>
                <a:sym typeface="Arial"/>
              </a:rPr>
              <a:t>, and Bruce Patton  </a:t>
            </a:r>
            <a:r>
              <a:rPr lang="en-US" sz="1500" b="0" i="0" u="none" strike="noStrike" cap="none" dirty="0">
                <a:solidFill>
                  <a:schemeClr val="dk2"/>
                </a:solidFill>
                <a:latin typeface="Arial"/>
                <a:ea typeface="Arial"/>
                <a:cs typeface="Arial"/>
                <a:sym typeface="Arial"/>
                <a:hlinkClick r:id="rId8">
                  <a:extLst>
                    <a:ext uri="{A12FA001-AC4F-418D-AE19-62706E023703}">
                      <ahyp:hlinkClr xmlns:ahyp="http://schemas.microsoft.com/office/drawing/2018/hyperlinkcolor" val="tx"/>
                    </a:ext>
                  </a:extLst>
                </a:hlinkClick>
              </a:rPr>
              <a:t>https://www.pon.harvard.edu/shop/getting-to-yes-negotiating-agreement-without-giving-in/</a:t>
            </a:r>
            <a:endParaRPr lang="en-US" sz="1500" b="0" i="0" u="none" strike="noStrike" cap="none" dirty="0">
              <a:solidFill>
                <a:schemeClr val="dk2"/>
              </a:solidFill>
              <a:latin typeface="Arial"/>
              <a:ea typeface="Arial"/>
              <a:cs typeface="Arial"/>
              <a:sym typeface="Arial"/>
            </a:endParaRPr>
          </a:p>
          <a:p>
            <a:pPr marL="0" indent="0">
              <a:lnSpc>
                <a:spcPct val="105000"/>
              </a:lnSpc>
              <a:spcAft>
                <a:spcPts val="600"/>
              </a:spcAft>
              <a:buClr>
                <a:schemeClr val="dk2"/>
              </a:buClr>
              <a:buSzPts val="3600"/>
              <a:buNone/>
            </a:pPr>
            <a:endParaRPr lang="en-US" sz="1500" b="0" i="0" u="none" strike="noStrike" cap="none" dirty="0">
              <a:solidFill>
                <a:schemeClr val="dk2"/>
              </a:solidFill>
              <a:latin typeface="Arial"/>
              <a:ea typeface="Arial"/>
              <a:cs typeface="Arial"/>
              <a:sym typeface="Arial"/>
            </a:endParaRPr>
          </a:p>
          <a:p>
            <a:pPr>
              <a:lnSpc>
                <a:spcPct val="105000"/>
              </a:lnSpc>
              <a:spcAft>
                <a:spcPts val="600"/>
              </a:spcAft>
              <a:buClr>
                <a:schemeClr val="dk2"/>
              </a:buClr>
              <a:buSzPts val="3600"/>
            </a:pPr>
            <a:endParaRPr lang="en-US" sz="1500" b="0" i="0" u="none" strike="noStrike" cap="none" dirty="0">
              <a:solidFill>
                <a:schemeClr val="dk2"/>
              </a:solidFill>
              <a:latin typeface="Arial"/>
              <a:ea typeface="Arial"/>
              <a:cs typeface="Arial"/>
              <a:sym typeface="Arial"/>
            </a:endParaRPr>
          </a:p>
        </p:txBody>
      </p:sp>
    </p:spTree>
    <p:extLst>
      <p:ext uri="{BB962C8B-B14F-4D97-AF65-F5344CB8AC3E}">
        <p14:creationId xmlns:p14="http://schemas.microsoft.com/office/powerpoint/2010/main" val="3601731264"/>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C7D9D-D204-AED1-01C4-4ADC5F973307}"/>
              </a:ext>
            </a:extLst>
          </p:cNvPr>
          <p:cNvSpPr>
            <a:spLocks noGrp="1"/>
          </p:cNvSpPr>
          <p:nvPr>
            <p:ph type="title"/>
          </p:nvPr>
        </p:nvSpPr>
        <p:spPr>
          <a:xfrm>
            <a:off x="833497" y="1896646"/>
            <a:ext cx="13350768" cy="824214"/>
          </a:xfrm>
        </p:spPr>
        <p:txBody>
          <a:bodyPr wrap="square" anchor="b">
            <a:normAutofit fontScale="90000"/>
          </a:bodyPr>
          <a:lstStyle/>
          <a:p>
            <a:pPr>
              <a:lnSpc>
                <a:spcPct val="90000"/>
              </a:lnSpc>
            </a:pPr>
            <a:r>
              <a:rPr lang="en-GB" sz="6000" dirty="0"/>
              <a:t>What’s your approach?</a:t>
            </a:r>
            <a:endParaRPr lang="en-US" sz="6000" dirty="0"/>
          </a:p>
        </p:txBody>
      </p:sp>
      <p:sp>
        <p:nvSpPr>
          <p:cNvPr id="5" name="Content Placeholder 4">
            <a:extLst>
              <a:ext uri="{FF2B5EF4-FFF2-40B4-BE49-F238E27FC236}">
                <a16:creationId xmlns:a16="http://schemas.microsoft.com/office/drawing/2014/main" id="{3EAAA619-F093-45C7-73D7-00609A3DF1AE}"/>
              </a:ext>
            </a:extLst>
          </p:cNvPr>
          <p:cNvSpPr>
            <a:spLocks noGrp="1"/>
          </p:cNvSpPr>
          <p:nvPr>
            <p:ph type="body" sz="half" idx="2"/>
          </p:nvPr>
        </p:nvSpPr>
        <p:spPr>
          <a:xfrm>
            <a:off x="976801" y="2203643"/>
            <a:ext cx="8381655" cy="7310437"/>
          </a:xfrm>
        </p:spPr>
        <p:txBody>
          <a:bodyPr wrap="square" anchor="t">
            <a:noAutofit/>
          </a:bodyPr>
          <a:lstStyle/>
          <a:p>
            <a:pPr algn="just">
              <a:spcAft>
                <a:spcPts val="600"/>
              </a:spcAft>
            </a:pPr>
            <a:r>
              <a:rPr lang="en-GB" sz="3600" i="1" dirty="0"/>
              <a:t>“All of these studies tell us that when women go into negotiation, in addition to arming themselves with information, ideas and resolve, they must also bring along an arsenal of ‘friendly’, non-threatening social mannerisms; they must be prepared to be cooperative and interested in the needs of others, and they must avoid being confrontational. This does not mean they need to back down” </a:t>
            </a:r>
          </a:p>
          <a:p>
            <a:pPr algn="just">
              <a:spcAft>
                <a:spcPts val="600"/>
              </a:spcAft>
            </a:pPr>
            <a:r>
              <a:rPr lang="en-GB" sz="2800" dirty="0"/>
              <a:t>Babcock &amp; </a:t>
            </a:r>
            <a:r>
              <a:rPr lang="en-GB" sz="2800" dirty="0" err="1"/>
              <a:t>Laschever</a:t>
            </a:r>
            <a:r>
              <a:rPr lang="en-GB" sz="2800" dirty="0"/>
              <a:t> Women Don’t Ask, 2003</a:t>
            </a:r>
          </a:p>
        </p:txBody>
      </p:sp>
      <p:graphicFrame>
        <p:nvGraphicFramePr>
          <p:cNvPr id="7" name="Content Placeholder 2">
            <a:extLst>
              <a:ext uri="{FF2B5EF4-FFF2-40B4-BE49-F238E27FC236}">
                <a16:creationId xmlns:a16="http://schemas.microsoft.com/office/drawing/2014/main" id="{74F8C2EB-79A0-31E7-022A-2F359E8A8EFA}"/>
              </a:ext>
            </a:extLst>
          </p:cNvPr>
          <p:cNvGraphicFramePr>
            <a:graphicFrameLocks noGrp="1"/>
          </p:cNvGraphicFramePr>
          <p:nvPr>
            <p:ph idx="1"/>
            <p:extLst>
              <p:ext uri="{D42A27DB-BD31-4B8C-83A1-F6EECF244321}">
                <p14:modId xmlns:p14="http://schemas.microsoft.com/office/powerpoint/2010/main" val="4124153360"/>
              </p:ext>
            </p:extLst>
          </p:nvPr>
        </p:nvGraphicFramePr>
        <p:xfrm>
          <a:off x="9583616" y="2203642"/>
          <a:ext cx="8381655" cy="80833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A0A44802-E15A-0F69-7567-75825F1DBF5E}"/>
              </a:ext>
            </a:extLst>
          </p:cNvPr>
          <p:cNvSpPr txBox="1"/>
          <p:nvPr/>
        </p:nvSpPr>
        <p:spPr>
          <a:xfrm>
            <a:off x="1090809" y="9903241"/>
            <a:ext cx="16106382" cy="383759"/>
          </a:xfrm>
          <a:prstGeom prst="rect">
            <a:avLst/>
          </a:prstGeom>
          <a:noFill/>
        </p:spPr>
        <p:txBody>
          <a:bodyPr wrap="square">
            <a:spAutoFit/>
          </a:bodyPr>
          <a:lstStyle/>
          <a:p>
            <a:pPr>
              <a:lnSpc>
                <a:spcPct val="115000"/>
              </a:lnSpc>
              <a:spcAft>
                <a:spcPts val="600"/>
              </a:spcAft>
              <a:buClr>
                <a:schemeClr val="dk2"/>
              </a:buClr>
              <a:buSzPts val="3600"/>
            </a:pPr>
            <a:r>
              <a:rPr lang="en-GB" sz="1800" dirty="0">
                <a:solidFill>
                  <a:schemeClr val="dk2"/>
                </a:solidFill>
              </a:rPr>
              <a:t>Professor Jennifer, S. Learner, Harvard Kennedy School of government, program on negotiation, Harvard Law School.</a:t>
            </a:r>
          </a:p>
        </p:txBody>
      </p:sp>
    </p:spTree>
    <p:extLst>
      <p:ext uri="{BB962C8B-B14F-4D97-AF65-F5344CB8AC3E}">
        <p14:creationId xmlns:p14="http://schemas.microsoft.com/office/powerpoint/2010/main" val="1796434359"/>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E2249-0A48-4BF0-B58D-EA1296E7656B}"/>
              </a:ext>
            </a:extLst>
          </p:cNvPr>
          <p:cNvSpPr>
            <a:spLocks noGrp="1"/>
          </p:cNvSpPr>
          <p:nvPr>
            <p:ph type="title"/>
          </p:nvPr>
        </p:nvSpPr>
        <p:spPr>
          <a:xfrm>
            <a:off x="944522" y="1639915"/>
            <a:ext cx="14580108" cy="2249424"/>
          </a:xfrm>
        </p:spPr>
        <p:txBody>
          <a:bodyPr>
            <a:normAutofit/>
          </a:bodyPr>
          <a:lstStyle/>
          <a:p>
            <a:r>
              <a:rPr lang="en-GB" dirty="0">
                <a:latin typeface="Arial"/>
              </a:rPr>
              <a:t>Negotiate Your Outcomes </a:t>
            </a:r>
          </a:p>
        </p:txBody>
      </p:sp>
      <p:sp>
        <p:nvSpPr>
          <p:cNvPr id="3" name="Content Placeholder 2">
            <a:extLst>
              <a:ext uri="{FF2B5EF4-FFF2-40B4-BE49-F238E27FC236}">
                <a16:creationId xmlns:a16="http://schemas.microsoft.com/office/drawing/2014/main" id="{619984BC-9759-DA74-231D-1036D29A1B42}"/>
              </a:ext>
            </a:extLst>
          </p:cNvPr>
          <p:cNvSpPr>
            <a:spLocks noGrp="1"/>
          </p:cNvSpPr>
          <p:nvPr>
            <p:ph idx="1"/>
          </p:nvPr>
        </p:nvSpPr>
        <p:spPr>
          <a:xfrm>
            <a:off x="1413100" y="2764627"/>
            <a:ext cx="15134024" cy="7376984"/>
          </a:xfrm>
        </p:spPr>
        <p:txBody>
          <a:bodyPr>
            <a:normAutofit fontScale="70000" lnSpcReduction="20000"/>
          </a:bodyPr>
          <a:lstStyle/>
          <a:p>
            <a:pPr marL="685800" indent="-685800">
              <a:buClrTx/>
              <a:buFont typeface="+mj-lt"/>
              <a:buAutoNum type="arabicPeriod"/>
            </a:pPr>
            <a:r>
              <a:rPr lang="en-GB" sz="4800" b="1" dirty="0"/>
              <a:t>Preparation - </a:t>
            </a:r>
            <a:r>
              <a:rPr lang="en-GB" sz="4200" b="1" dirty="0"/>
              <a:t>Clarity: </a:t>
            </a:r>
          </a:p>
          <a:p>
            <a:pPr marL="342900" lvl="2" indent="-342900">
              <a:lnSpc>
                <a:spcPct val="100000"/>
              </a:lnSpc>
              <a:spcBef>
                <a:spcPts val="0"/>
              </a:spcBef>
              <a:spcAft>
                <a:spcPts val="1200"/>
              </a:spcAft>
              <a:buClr>
                <a:srgbClr val="39866D"/>
              </a:buClr>
              <a:buSzPts val="3600"/>
              <a:buFont typeface="Wingdings" panose="05000000000000000000" pitchFamily="2" charset="2"/>
              <a:buChar char="§"/>
            </a:pPr>
            <a:r>
              <a:rPr lang="en-GB" sz="5100" dirty="0">
                <a:solidFill>
                  <a:srgbClr val="3F3F3F"/>
                </a:solidFill>
              </a:rPr>
              <a:t>What do you want? What do they want? </a:t>
            </a:r>
          </a:p>
          <a:p>
            <a:pPr marL="342900" lvl="2" indent="-342900">
              <a:lnSpc>
                <a:spcPct val="100000"/>
              </a:lnSpc>
              <a:spcBef>
                <a:spcPts val="0"/>
              </a:spcBef>
              <a:spcAft>
                <a:spcPts val="1200"/>
              </a:spcAft>
              <a:buClr>
                <a:srgbClr val="39866D"/>
              </a:buClr>
              <a:buSzPts val="3600"/>
              <a:buFont typeface="Wingdings" panose="05000000000000000000" pitchFamily="2" charset="2"/>
              <a:buChar char="§"/>
            </a:pPr>
            <a:r>
              <a:rPr lang="en-GB" sz="5100" dirty="0">
                <a:solidFill>
                  <a:srgbClr val="3F3F3F"/>
                </a:solidFill>
              </a:rPr>
              <a:t>Have a clear ask, not from a place of apology</a:t>
            </a:r>
          </a:p>
          <a:p>
            <a:pPr marL="342900" lvl="2" indent="-342900">
              <a:lnSpc>
                <a:spcPct val="100000"/>
              </a:lnSpc>
              <a:spcBef>
                <a:spcPts val="0"/>
              </a:spcBef>
              <a:spcAft>
                <a:spcPts val="1200"/>
              </a:spcAft>
              <a:buClr>
                <a:srgbClr val="39866D"/>
              </a:buClr>
              <a:buSzPts val="3600"/>
              <a:buFont typeface="Wingdings" panose="05000000000000000000" pitchFamily="2" charset="2"/>
              <a:buChar char="§"/>
            </a:pPr>
            <a:r>
              <a:rPr lang="en-GB" sz="5100" dirty="0">
                <a:solidFill>
                  <a:srgbClr val="3F3F3F"/>
                </a:solidFill>
              </a:rPr>
              <a:t>Package your options: bundle things up – they may agree to B but not A, don’t negotiate issue by issue </a:t>
            </a:r>
          </a:p>
          <a:p>
            <a:pPr marL="534924" lvl="2" indent="0">
              <a:buNone/>
            </a:pPr>
            <a:endParaRPr lang="en-GB" sz="4200" dirty="0"/>
          </a:p>
          <a:p>
            <a:pPr marL="771525" lvl="1" indent="-771525">
              <a:spcBef>
                <a:spcPts val="1800"/>
              </a:spcBef>
              <a:spcAft>
                <a:spcPts val="300"/>
              </a:spcAft>
              <a:buClrTx/>
              <a:buSzPct val="100000"/>
              <a:buFont typeface="+mj-lt"/>
              <a:buAutoNum type="arabicPeriod" startAt="2"/>
            </a:pPr>
            <a:r>
              <a:rPr lang="en-GB" sz="4800" b="1" dirty="0"/>
              <a:t>Practice </a:t>
            </a:r>
          </a:p>
          <a:p>
            <a:pPr marL="342900" lvl="2" indent="-342900">
              <a:lnSpc>
                <a:spcPct val="100000"/>
              </a:lnSpc>
              <a:spcBef>
                <a:spcPts val="0"/>
              </a:spcBef>
              <a:spcAft>
                <a:spcPts val="1200"/>
              </a:spcAft>
              <a:buClr>
                <a:srgbClr val="39866D"/>
              </a:buClr>
              <a:buSzPts val="3600"/>
              <a:buFont typeface="Wingdings" panose="05000000000000000000" pitchFamily="2" charset="2"/>
              <a:buChar char="§"/>
            </a:pPr>
            <a:r>
              <a:rPr lang="en-GB" sz="5100" dirty="0">
                <a:solidFill>
                  <a:srgbClr val="3F3F3F"/>
                </a:solidFill>
              </a:rPr>
              <a:t>Balance, empathy and assertiveness when negotiating</a:t>
            </a:r>
          </a:p>
          <a:p>
            <a:pPr marL="342900" lvl="2" indent="-342900">
              <a:lnSpc>
                <a:spcPct val="100000"/>
              </a:lnSpc>
              <a:spcBef>
                <a:spcPts val="0"/>
              </a:spcBef>
              <a:spcAft>
                <a:spcPts val="1200"/>
              </a:spcAft>
              <a:buClr>
                <a:srgbClr val="39866D"/>
              </a:buClr>
              <a:buSzPts val="3600"/>
              <a:buFont typeface="Wingdings" panose="05000000000000000000" pitchFamily="2" charset="2"/>
              <a:buChar char="§"/>
            </a:pPr>
            <a:r>
              <a:rPr lang="en-GB" sz="5100" dirty="0">
                <a:solidFill>
                  <a:srgbClr val="3F3F3F"/>
                </a:solidFill>
              </a:rPr>
              <a:t>Pick your time – when you in a neutral or happy mood</a:t>
            </a:r>
          </a:p>
          <a:p>
            <a:pPr marL="342900" lvl="2" indent="-342900">
              <a:lnSpc>
                <a:spcPct val="100000"/>
              </a:lnSpc>
              <a:spcBef>
                <a:spcPts val="0"/>
              </a:spcBef>
              <a:spcAft>
                <a:spcPts val="1200"/>
              </a:spcAft>
              <a:buClr>
                <a:srgbClr val="39866D"/>
              </a:buClr>
              <a:buSzPts val="3600"/>
              <a:buFont typeface="Wingdings" panose="05000000000000000000" pitchFamily="2" charset="2"/>
              <a:buChar char="§"/>
            </a:pPr>
            <a:r>
              <a:rPr lang="en-GB" sz="5100" dirty="0">
                <a:solidFill>
                  <a:srgbClr val="3F3F3F"/>
                </a:solidFill>
              </a:rPr>
              <a:t>Ask for more than you want</a:t>
            </a:r>
          </a:p>
          <a:p>
            <a:pPr marL="342900" lvl="2" indent="-342900">
              <a:lnSpc>
                <a:spcPct val="100000"/>
              </a:lnSpc>
              <a:spcBef>
                <a:spcPts val="0"/>
              </a:spcBef>
              <a:spcAft>
                <a:spcPts val="1200"/>
              </a:spcAft>
              <a:buClr>
                <a:srgbClr val="39866D"/>
              </a:buClr>
              <a:buSzPts val="3600"/>
              <a:buFont typeface="Wingdings" panose="05000000000000000000" pitchFamily="2" charset="2"/>
              <a:buChar char="§"/>
            </a:pPr>
            <a:r>
              <a:rPr lang="en-GB" sz="5100" dirty="0">
                <a:solidFill>
                  <a:srgbClr val="3F3F3F"/>
                </a:solidFill>
              </a:rPr>
              <a:t>Pause and don't accept the first offer you’re give – may indicate naiveté</a:t>
            </a:r>
          </a:p>
        </p:txBody>
      </p:sp>
    </p:spTree>
    <p:extLst>
      <p:ext uri="{BB962C8B-B14F-4D97-AF65-F5344CB8AC3E}">
        <p14:creationId xmlns:p14="http://schemas.microsoft.com/office/powerpoint/2010/main" val="1592606387"/>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26EFD68-A0D3-7745-A930-178263EB27DB}"/>
              </a:ext>
            </a:extLst>
          </p:cNvPr>
          <p:cNvSpPr>
            <a:spLocks noGrp="1"/>
          </p:cNvSpPr>
          <p:nvPr>
            <p:ph idx="1"/>
          </p:nvPr>
        </p:nvSpPr>
        <p:spPr>
          <a:xfrm>
            <a:off x="1536192" y="2821952"/>
            <a:ext cx="15756725" cy="7091543"/>
          </a:xfrm>
        </p:spPr>
        <p:txBody>
          <a:bodyPr>
            <a:normAutofit/>
          </a:bodyPr>
          <a:lstStyle/>
          <a:p>
            <a:pPr>
              <a:lnSpc>
                <a:spcPct val="100000"/>
              </a:lnSpc>
            </a:pPr>
            <a:r>
              <a:rPr lang="en-GB" sz="4200" dirty="0"/>
              <a:t>Strong emotions lead to unproductive decision-making when negotiating.</a:t>
            </a:r>
            <a:br>
              <a:rPr lang="en-GB" sz="4950" dirty="0"/>
            </a:br>
            <a:endParaRPr lang="en-GB" dirty="0"/>
          </a:p>
        </p:txBody>
      </p:sp>
      <p:sp>
        <p:nvSpPr>
          <p:cNvPr id="7" name="TextBox 6">
            <a:extLst>
              <a:ext uri="{FF2B5EF4-FFF2-40B4-BE49-F238E27FC236}">
                <a16:creationId xmlns:a16="http://schemas.microsoft.com/office/drawing/2014/main" id="{9B34FBFA-442A-6EE1-674B-98484D47F74D}"/>
              </a:ext>
            </a:extLst>
          </p:cNvPr>
          <p:cNvSpPr txBox="1"/>
          <p:nvPr/>
        </p:nvSpPr>
        <p:spPr>
          <a:xfrm>
            <a:off x="1786785" y="9695355"/>
            <a:ext cx="11004927" cy="318998"/>
          </a:xfrm>
          <a:prstGeom prst="rect">
            <a:avLst/>
          </a:prstGeom>
          <a:noFill/>
        </p:spPr>
        <p:txBody>
          <a:bodyPr wrap="square">
            <a:spAutoFit/>
          </a:bodyPr>
          <a:lstStyle/>
          <a:p>
            <a:pPr>
              <a:lnSpc>
                <a:spcPct val="115000"/>
              </a:lnSpc>
              <a:spcAft>
                <a:spcPts val="600"/>
              </a:spcAft>
              <a:buClr>
                <a:schemeClr val="dk2"/>
              </a:buClr>
              <a:buSzPts val="3600"/>
            </a:pPr>
            <a:r>
              <a:rPr lang="en-GB" dirty="0">
                <a:solidFill>
                  <a:schemeClr val="dk2"/>
                </a:solidFill>
              </a:rPr>
              <a:t>Professor Jennifer, S. Learner, Harvard Kennedy School of government, program on negotiation, Harvard Law School.</a:t>
            </a:r>
          </a:p>
        </p:txBody>
      </p:sp>
      <p:sp>
        <p:nvSpPr>
          <p:cNvPr id="8" name="Title 1">
            <a:extLst>
              <a:ext uri="{FF2B5EF4-FFF2-40B4-BE49-F238E27FC236}">
                <a16:creationId xmlns:a16="http://schemas.microsoft.com/office/drawing/2014/main" id="{DC43A765-B7B2-EB21-8995-9997DDD1B727}"/>
              </a:ext>
            </a:extLst>
          </p:cNvPr>
          <p:cNvSpPr>
            <a:spLocks noGrp="1"/>
          </p:cNvSpPr>
          <p:nvPr>
            <p:ph type="title"/>
          </p:nvPr>
        </p:nvSpPr>
        <p:spPr>
          <a:xfrm>
            <a:off x="1535910" y="1091991"/>
            <a:ext cx="14580393" cy="1948100"/>
          </a:xfrm>
        </p:spPr>
        <p:txBody>
          <a:bodyPr spcFirstLastPara="1" vert="horz" wrap="square" lIns="182850" tIns="182850" rIns="182850" bIns="182850" rtlCol="0" anchor="b" anchorCtr="0">
            <a:normAutofit/>
          </a:bodyPr>
          <a:lstStyle/>
          <a:p>
            <a:r>
              <a:rPr lang="en-GB" dirty="0">
                <a:latin typeface="Arial"/>
              </a:rPr>
              <a:t>Emotions in Negotiation </a:t>
            </a:r>
          </a:p>
        </p:txBody>
      </p:sp>
      <p:sp>
        <p:nvSpPr>
          <p:cNvPr id="2" name="TextBox 1"/>
          <p:cNvSpPr txBox="1"/>
          <p:nvPr/>
        </p:nvSpPr>
        <p:spPr>
          <a:xfrm>
            <a:off x="1786785" y="4486028"/>
            <a:ext cx="7075862" cy="4708981"/>
          </a:xfrm>
          <a:prstGeom prst="rect">
            <a:avLst/>
          </a:prstGeom>
          <a:solidFill>
            <a:srgbClr val="F86C9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nSpc>
                <a:spcPct val="100000"/>
              </a:lnSpc>
            </a:pPr>
            <a:r>
              <a:rPr lang="en-GB" sz="4200" dirty="0"/>
              <a:t>When we are in an angry mood, we are more likely to;</a:t>
            </a:r>
          </a:p>
          <a:p>
            <a:pPr marL="1032129" lvl="1" indent="-771525">
              <a:buFont typeface="+mj-lt"/>
              <a:buAutoNum type="arabicPeriod"/>
            </a:pPr>
            <a:r>
              <a:rPr lang="en-GB" sz="3600" dirty="0"/>
              <a:t>Make more simplistic, irrational decisions.</a:t>
            </a:r>
          </a:p>
          <a:p>
            <a:pPr marL="1032129" lvl="1" indent="-771525">
              <a:buFont typeface="+mj-lt"/>
              <a:buAutoNum type="arabicPeriod"/>
            </a:pPr>
            <a:r>
              <a:rPr lang="en-GB" sz="3600" dirty="0"/>
              <a:t>Blame others when things go wrong.</a:t>
            </a:r>
          </a:p>
          <a:p>
            <a:pPr marL="1032129" lvl="1" indent="-771525">
              <a:buFont typeface="+mj-lt"/>
              <a:buAutoNum type="arabicPeriod"/>
            </a:pPr>
            <a:r>
              <a:rPr lang="en-GB" sz="3600" dirty="0"/>
              <a:t>Make overly optimistic risk estimates.</a:t>
            </a:r>
            <a:endParaRPr lang="en-US" sz="3600" dirty="0"/>
          </a:p>
        </p:txBody>
      </p:sp>
      <p:sp>
        <p:nvSpPr>
          <p:cNvPr id="3" name="TextBox 2"/>
          <p:cNvSpPr txBox="1"/>
          <p:nvPr/>
        </p:nvSpPr>
        <p:spPr>
          <a:xfrm>
            <a:off x="9482516" y="3911022"/>
            <a:ext cx="7075862" cy="5816977"/>
          </a:xfrm>
          <a:prstGeom prst="rect">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nSpc>
                <a:spcPct val="100000"/>
              </a:lnSpc>
            </a:pPr>
            <a:r>
              <a:rPr lang="en-GB" sz="4200" dirty="0"/>
              <a:t>When we are in a sad mood, we are more likely to;</a:t>
            </a:r>
            <a:endParaRPr lang="en-US" sz="4200" dirty="0"/>
          </a:p>
          <a:p>
            <a:pPr marL="1032129" lvl="1" indent="-771525">
              <a:buFont typeface="+mj-lt"/>
              <a:buAutoNum type="arabicPeriod"/>
            </a:pPr>
            <a:r>
              <a:rPr lang="en-GB" sz="3600" dirty="0"/>
              <a:t>Sell possessions for lower prices</a:t>
            </a:r>
          </a:p>
          <a:p>
            <a:pPr marL="1032129" lvl="1" indent="-771525">
              <a:buFont typeface="+mj-lt"/>
              <a:buAutoNum type="arabicPeriod"/>
            </a:pPr>
            <a:r>
              <a:rPr lang="en-GB" sz="3600" dirty="0"/>
              <a:t>Purchase new items for higher prices </a:t>
            </a:r>
            <a:endParaRPr lang="en-US" sz="3600" dirty="0"/>
          </a:p>
          <a:p>
            <a:pPr marL="1032129" lvl="1" indent="-771525">
              <a:buFont typeface="+mj-lt"/>
              <a:buAutoNum type="arabicPeriod"/>
            </a:pPr>
            <a:r>
              <a:rPr lang="en-GB" sz="3600" dirty="0"/>
              <a:t>Become fixated on initial offers</a:t>
            </a:r>
          </a:p>
          <a:p>
            <a:pPr marL="1032129" lvl="1" indent="-771525">
              <a:buFont typeface="+mj-lt"/>
              <a:buAutoNum type="arabicPeriod"/>
            </a:pPr>
            <a:endParaRPr lang="en-GB" sz="3600" dirty="0"/>
          </a:p>
          <a:p>
            <a:pPr marL="1032129" lvl="1" indent="-771525">
              <a:buFont typeface="+mj-lt"/>
              <a:buAutoNum type="arabicPeriod"/>
            </a:pPr>
            <a:endParaRPr lang="en-US" sz="3600" dirty="0"/>
          </a:p>
        </p:txBody>
      </p:sp>
    </p:spTree>
    <p:extLst>
      <p:ext uri="{BB962C8B-B14F-4D97-AF65-F5344CB8AC3E}">
        <p14:creationId xmlns:p14="http://schemas.microsoft.com/office/powerpoint/2010/main" val="3059828215"/>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AD98FD-44E8-F4DA-2002-7E1AD5A72D8F}"/>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a:t>Negotiating </a:t>
            </a:r>
          </a:p>
        </p:txBody>
      </p:sp>
      <p:sp>
        <p:nvSpPr>
          <p:cNvPr id="5" name="Content Placeholder 4">
            <a:extLst>
              <a:ext uri="{FF2B5EF4-FFF2-40B4-BE49-F238E27FC236}">
                <a16:creationId xmlns:a16="http://schemas.microsoft.com/office/drawing/2014/main" id="{7F097716-58E8-0E72-BFAD-0E13B3775081}"/>
              </a:ext>
            </a:extLst>
          </p:cNvPr>
          <p:cNvSpPr>
            <a:spLocks noGrp="1"/>
          </p:cNvSpPr>
          <p:nvPr>
            <p:ph sz="half" idx="1"/>
          </p:nvPr>
        </p:nvSpPr>
        <p:spPr>
          <a:xfrm>
            <a:off x="852000" y="3028950"/>
            <a:ext cx="7772400" cy="6870303"/>
          </a:xfrm>
        </p:spPr>
        <p:txBody>
          <a:bodyPr wrap="square" anchor="t">
            <a:normAutofit fontScale="70000" lnSpcReduction="20000"/>
          </a:bodyPr>
          <a:lstStyle/>
          <a:p>
            <a:pPr marL="0" indent="0">
              <a:lnSpc>
                <a:spcPct val="105000"/>
              </a:lnSpc>
              <a:spcAft>
                <a:spcPts val="600"/>
              </a:spcAft>
              <a:buNone/>
            </a:pPr>
            <a:endParaRPr lang="en-GB" sz="2800" dirty="0">
              <a:effectLst/>
            </a:endParaRPr>
          </a:p>
          <a:p>
            <a:pPr marL="342900" indent="-342900">
              <a:lnSpc>
                <a:spcPct val="100000"/>
              </a:lnSpc>
              <a:spcAft>
                <a:spcPts val="1200"/>
              </a:spcAft>
              <a:buClr>
                <a:srgbClr val="39866D"/>
              </a:buClr>
              <a:buFont typeface="Wingdings" panose="05000000000000000000" pitchFamily="2" charset="2"/>
              <a:buChar char="§"/>
            </a:pPr>
            <a:r>
              <a:rPr lang="en-GB" sz="4000" dirty="0">
                <a:solidFill>
                  <a:srgbClr val="3F3F3F"/>
                </a:solidFill>
                <a:latin typeface="Corbel" panose="020B0503020204020204" pitchFamily="34" charset="0"/>
              </a:rPr>
              <a:t>Watch the video </a:t>
            </a:r>
            <a:r>
              <a:rPr lang="en-GB" sz="4000" dirty="0">
                <a:solidFill>
                  <a:srgbClr val="3F3F3F"/>
                </a:solidFill>
                <a:latin typeface="Corbel" panose="020B0503020204020204" pitchFamily="34" charset="0"/>
                <a:hlinkClick r:id="rId3"/>
              </a:rPr>
              <a:t>https://leanin.org/education/negotiation-pays-negotiate</a:t>
            </a:r>
            <a:endParaRPr lang="en-GB" sz="4000" dirty="0">
              <a:solidFill>
                <a:srgbClr val="3F3F3F"/>
              </a:solidFill>
              <a:latin typeface="Corbel" panose="020B0503020204020204" pitchFamily="34" charset="0"/>
            </a:endParaRPr>
          </a:p>
          <a:p>
            <a:pPr marL="342900" indent="-342900">
              <a:lnSpc>
                <a:spcPct val="100000"/>
              </a:lnSpc>
              <a:spcAft>
                <a:spcPts val="1200"/>
              </a:spcAft>
              <a:buClr>
                <a:srgbClr val="39866D"/>
              </a:buClr>
              <a:buFont typeface="Wingdings" panose="05000000000000000000" pitchFamily="2" charset="2"/>
              <a:buChar char="§"/>
            </a:pPr>
            <a:r>
              <a:rPr lang="en-GB" sz="4000" dirty="0">
                <a:solidFill>
                  <a:srgbClr val="3F3F3F"/>
                </a:solidFill>
                <a:latin typeface="Corbel" panose="020B0503020204020204" pitchFamily="34" charset="0"/>
              </a:rPr>
              <a:t>Discuss and reflect </a:t>
            </a:r>
          </a:p>
          <a:p>
            <a:pPr marL="342900" indent="-342900">
              <a:lnSpc>
                <a:spcPct val="100000"/>
              </a:lnSpc>
              <a:spcAft>
                <a:spcPts val="1200"/>
              </a:spcAft>
              <a:buClr>
                <a:srgbClr val="39866D"/>
              </a:buClr>
              <a:buFont typeface="Wingdings" panose="05000000000000000000" pitchFamily="2" charset="2"/>
              <a:buChar char="§"/>
            </a:pPr>
            <a:r>
              <a:rPr lang="en-GB" sz="4000" dirty="0">
                <a:solidFill>
                  <a:srgbClr val="3F3F3F"/>
                </a:solidFill>
                <a:latin typeface="Corbel" panose="020B0503020204020204" pitchFamily="34" charset="0"/>
              </a:rPr>
              <a:t>Think of something you successfully negotiated for at work or in your personal life.</a:t>
            </a:r>
          </a:p>
          <a:p>
            <a:pPr marL="342900" indent="-342900">
              <a:lnSpc>
                <a:spcPct val="100000"/>
              </a:lnSpc>
              <a:spcAft>
                <a:spcPts val="1200"/>
              </a:spcAft>
              <a:buClr>
                <a:srgbClr val="39866D"/>
              </a:buClr>
              <a:buFont typeface="Wingdings" panose="05000000000000000000" pitchFamily="2" charset="2"/>
              <a:buChar char="§"/>
            </a:pPr>
            <a:r>
              <a:rPr lang="en-GB" sz="4000" dirty="0">
                <a:solidFill>
                  <a:srgbClr val="3F3F3F"/>
                </a:solidFill>
                <a:latin typeface="Corbel" panose="020B0503020204020204" pitchFamily="34" charset="0"/>
              </a:rPr>
              <a:t>What did you do to help it go well? </a:t>
            </a:r>
          </a:p>
          <a:p>
            <a:pPr marL="342900" indent="-342900">
              <a:lnSpc>
                <a:spcPct val="100000"/>
              </a:lnSpc>
              <a:spcAft>
                <a:spcPts val="1200"/>
              </a:spcAft>
              <a:buClr>
                <a:srgbClr val="39866D"/>
              </a:buClr>
              <a:buFont typeface="Wingdings" panose="05000000000000000000" pitchFamily="2" charset="2"/>
              <a:buChar char="§"/>
            </a:pPr>
            <a:r>
              <a:rPr lang="en-GB" sz="4000" dirty="0">
                <a:solidFill>
                  <a:srgbClr val="3F3F3F"/>
                </a:solidFill>
                <a:latin typeface="Corbel" panose="020B0503020204020204" pitchFamily="34" charset="0"/>
              </a:rPr>
              <a:t>Has anything held you back from negotiating? </a:t>
            </a:r>
          </a:p>
          <a:p>
            <a:pPr marL="342900" indent="-342900">
              <a:lnSpc>
                <a:spcPct val="100000"/>
              </a:lnSpc>
              <a:spcAft>
                <a:spcPts val="1200"/>
              </a:spcAft>
              <a:buClr>
                <a:srgbClr val="39866D"/>
              </a:buClr>
              <a:buFont typeface="Wingdings" panose="05000000000000000000" pitchFamily="2" charset="2"/>
              <a:buChar char="§"/>
            </a:pPr>
            <a:r>
              <a:rPr lang="en-GB" sz="4000" dirty="0">
                <a:solidFill>
                  <a:srgbClr val="3F3F3F"/>
                </a:solidFill>
                <a:latin typeface="Corbel" panose="020B0503020204020204" pitchFamily="34" charset="0"/>
              </a:rPr>
              <a:t>Identify something you wish to negotiate. Could be a salary increase, a new part of your role, promotion, more flexible working etc. </a:t>
            </a:r>
          </a:p>
          <a:p>
            <a:pPr marL="342900" indent="-342900">
              <a:lnSpc>
                <a:spcPct val="100000"/>
              </a:lnSpc>
              <a:spcAft>
                <a:spcPts val="1200"/>
              </a:spcAft>
              <a:buClr>
                <a:srgbClr val="39866D"/>
              </a:buClr>
              <a:buFont typeface="Wingdings" panose="05000000000000000000" pitchFamily="2" charset="2"/>
              <a:buChar char="§"/>
            </a:pPr>
            <a:r>
              <a:rPr lang="en-GB" sz="4000" dirty="0">
                <a:solidFill>
                  <a:srgbClr val="3F3F3F"/>
                </a:solidFill>
                <a:latin typeface="Corbel" panose="020B0503020204020204" pitchFamily="34" charset="0"/>
              </a:rPr>
              <a:t>Discuss, get feedback and refine your case.</a:t>
            </a:r>
          </a:p>
          <a:p>
            <a:pPr marL="342900" indent="-342900">
              <a:lnSpc>
                <a:spcPct val="100000"/>
              </a:lnSpc>
              <a:spcAft>
                <a:spcPts val="1200"/>
              </a:spcAft>
              <a:buClr>
                <a:srgbClr val="39866D"/>
              </a:buClr>
              <a:buFont typeface="Wingdings" panose="05000000000000000000" pitchFamily="2" charset="2"/>
              <a:buChar char="§"/>
            </a:pPr>
            <a:endParaRPr lang="en-GB" sz="4000" dirty="0">
              <a:solidFill>
                <a:srgbClr val="3F3F3F"/>
              </a:solidFill>
              <a:latin typeface="Corbel" panose="020B0503020204020204" pitchFamily="34" charset="0"/>
            </a:endParaRPr>
          </a:p>
        </p:txBody>
      </p:sp>
      <p:pic>
        <p:nvPicPr>
          <p:cNvPr id="7" name="Picture 6" descr="Hands-on top of each other">
            <a:extLst>
              <a:ext uri="{FF2B5EF4-FFF2-40B4-BE49-F238E27FC236}">
                <a16:creationId xmlns:a16="http://schemas.microsoft.com/office/drawing/2014/main" id="{B9B7F8BB-B576-6C88-A78F-3296205793D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258300" y="2738438"/>
            <a:ext cx="7772400" cy="6527007"/>
          </a:xfrm>
          <a:prstGeom prst="rect">
            <a:avLst/>
          </a:prstGeom>
          <a:noFill/>
        </p:spPr>
      </p:pic>
      <p:sp>
        <p:nvSpPr>
          <p:cNvPr id="3" name="Slide Number Placeholder 2">
            <a:extLst>
              <a:ext uri="{FF2B5EF4-FFF2-40B4-BE49-F238E27FC236}">
                <a16:creationId xmlns:a16="http://schemas.microsoft.com/office/drawing/2014/main" id="{6D00B26C-8782-89AE-7CA8-368DC38904DD}"/>
              </a:ext>
            </a:extLst>
          </p:cNvPr>
          <p:cNvSpPr>
            <a:spLocks noGrp="1"/>
          </p:cNvSpPr>
          <p:nvPr>
            <p:ph type="sldNum" sz="quarter" idx="12"/>
          </p:nvPr>
        </p:nvSpPr>
        <p:spPr/>
        <p:txBody>
          <a:bodyPr/>
          <a:lstStyle/>
          <a:p>
            <a:fld id="{8FE79932-7440-5840-A8ED-AE8A4A7CAAC6}" type="slidenum">
              <a:rPr lang="en-GB" smtClean="0"/>
              <a:t>64</a:t>
            </a:fld>
            <a:endParaRPr lang="en-GB"/>
          </a:p>
        </p:txBody>
      </p:sp>
    </p:spTree>
    <p:extLst>
      <p:ext uri="{BB962C8B-B14F-4D97-AF65-F5344CB8AC3E}">
        <p14:creationId xmlns:p14="http://schemas.microsoft.com/office/powerpoint/2010/main" val="892173085"/>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91508A6-E3DD-348B-A67A-C4A3CBAE04D4}"/>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dirty="0"/>
              <a:t>Feedback </a:t>
            </a:r>
            <a:endParaRPr lang="en-GB"/>
          </a:p>
        </p:txBody>
      </p:sp>
      <p:pic>
        <p:nvPicPr>
          <p:cNvPr id="10" name="Picture 9" descr="Hand placing stars">
            <a:extLst>
              <a:ext uri="{FF2B5EF4-FFF2-40B4-BE49-F238E27FC236}">
                <a16:creationId xmlns:a16="http://schemas.microsoft.com/office/drawing/2014/main" id="{0DC2CE0C-7422-455C-D7B8-2773CF10332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3400" y="3512914"/>
            <a:ext cx="17041200" cy="5624835"/>
          </a:xfrm>
          <a:prstGeom prst="rect">
            <a:avLst/>
          </a:prstGeom>
          <a:noFill/>
        </p:spPr>
      </p:pic>
      <p:sp>
        <p:nvSpPr>
          <p:cNvPr id="3" name="Slide Number Placeholder 2">
            <a:extLst>
              <a:ext uri="{FF2B5EF4-FFF2-40B4-BE49-F238E27FC236}">
                <a16:creationId xmlns:a16="http://schemas.microsoft.com/office/drawing/2014/main" id="{36A5059C-E504-FE59-25BC-8A824D384129}"/>
              </a:ext>
            </a:extLst>
          </p:cNvPr>
          <p:cNvSpPr>
            <a:spLocks noGrp="1"/>
          </p:cNvSpPr>
          <p:nvPr>
            <p:ph type="sldNum" sz="quarter" idx="12"/>
          </p:nvPr>
        </p:nvSpPr>
        <p:spPr/>
        <p:txBody>
          <a:bodyPr/>
          <a:lstStyle/>
          <a:p>
            <a:fld id="{D57F1E4F-1CFF-5643-939E-217C01CDF565}" type="slidenum">
              <a:rPr lang="en-US" smtClean="0"/>
              <a:pPr/>
              <a:t>65</a:t>
            </a:fld>
            <a:endParaRPr lang="en-US"/>
          </a:p>
        </p:txBody>
      </p:sp>
    </p:spTree>
    <p:extLst>
      <p:ext uri="{BB962C8B-B14F-4D97-AF65-F5344CB8AC3E}">
        <p14:creationId xmlns:p14="http://schemas.microsoft.com/office/powerpoint/2010/main" val="2802826977"/>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F42DB4-075A-184D-9C6D-9293242D3E62}"/>
              </a:ext>
            </a:extLst>
          </p:cNvPr>
          <p:cNvSpPr txBox="1"/>
          <p:nvPr/>
        </p:nvSpPr>
        <p:spPr>
          <a:xfrm>
            <a:off x="9548289" y="4196320"/>
            <a:ext cx="7945327" cy="5130114"/>
          </a:xfrm>
          <a:prstGeom prst="rect">
            <a:avLst/>
          </a:prstGeom>
        </p:spPr>
        <p:txBody>
          <a:bodyPr vert="horz" lIns="137160" tIns="68580" rIns="137160" bIns="68580" rtlCol="0" anchor="b">
            <a:normAutofit fontScale="92500" lnSpcReduction="10000"/>
          </a:bodyPr>
          <a:lstStyle/>
          <a:p>
            <a:pPr>
              <a:lnSpc>
                <a:spcPct val="90000"/>
              </a:lnSpc>
              <a:spcBef>
                <a:spcPct val="0"/>
              </a:spcBef>
              <a:spcAft>
                <a:spcPts val="900"/>
              </a:spcAft>
            </a:pPr>
            <a:r>
              <a:rPr lang="en-US" sz="4900" dirty="0">
                <a:latin typeface="Corbel" panose="020B0503020204020204" pitchFamily="34" charset="0"/>
                <a:ea typeface="+mj-ea"/>
                <a:cs typeface="+mj-cs"/>
              </a:rPr>
              <a:t>Pathways to a Senior Role</a:t>
            </a:r>
          </a:p>
          <a:p>
            <a:pPr>
              <a:lnSpc>
                <a:spcPct val="90000"/>
              </a:lnSpc>
              <a:spcBef>
                <a:spcPct val="0"/>
              </a:spcBef>
              <a:spcAft>
                <a:spcPts val="900"/>
              </a:spcAft>
            </a:pPr>
            <a:endParaRPr lang="en-US" sz="4900" dirty="0">
              <a:latin typeface="Corbel" panose="020B0503020204020204" pitchFamily="34" charset="0"/>
              <a:ea typeface="+mj-ea"/>
              <a:cs typeface="+mj-cs"/>
            </a:endParaRPr>
          </a:p>
          <a:p>
            <a:pPr>
              <a:lnSpc>
                <a:spcPct val="90000"/>
              </a:lnSpc>
              <a:spcBef>
                <a:spcPct val="0"/>
              </a:spcBef>
              <a:spcAft>
                <a:spcPts val="900"/>
              </a:spcAft>
            </a:pPr>
            <a:endParaRPr lang="en-US" sz="4900" dirty="0">
              <a:latin typeface="Corbel" panose="020B0503020204020204" pitchFamily="34" charset="0"/>
              <a:ea typeface="+mj-ea"/>
              <a:cs typeface="+mj-cs"/>
            </a:endParaRPr>
          </a:p>
          <a:p>
            <a:pPr marL="428625" indent="-428625">
              <a:spcAft>
                <a:spcPts val="1200"/>
              </a:spcAft>
              <a:buClr>
                <a:srgbClr val="39866D"/>
              </a:buClr>
              <a:buFont typeface="Wingdings" panose="05000000000000000000" pitchFamily="2" charset="2"/>
              <a:buChar char="§"/>
            </a:pPr>
            <a:r>
              <a:rPr lang="en-GB" sz="3200" dirty="0"/>
              <a:t>How, Why and When to ask</a:t>
            </a:r>
          </a:p>
          <a:p>
            <a:pPr marL="428625" indent="-428625">
              <a:spcAft>
                <a:spcPts val="1200"/>
              </a:spcAft>
              <a:buClr>
                <a:srgbClr val="39866D"/>
              </a:buClr>
              <a:buFont typeface="Wingdings" panose="05000000000000000000" pitchFamily="2" charset="2"/>
              <a:buChar char="§"/>
            </a:pPr>
            <a:r>
              <a:rPr lang="en-GB" sz="3200" dirty="0"/>
              <a:t>Finding Allies</a:t>
            </a:r>
          </a:p>
          <a:p>
            <a:pPr marL="428625" indent="-428625">
              <a:spcAft>
                <a:spcPts val="1200"/>
              </a:spcAft>
              <a:buClr>
                <a:srgbClr val="39866D"/>
              </a:buClr>
              <a:buFont typeface="Wingdings" panose="05000000000000000000" pitchFamily="2" charset="2"/>
              <a:buChar char="§"/>
            </a:pPr>
            <a:r>
              <a:rPr lang="en-GB" sz="3200" dirty="0"/>
              <a:t>Dealing with exclusionary cultures</a:t>
            </a:r>
          </a:p>
          <a:p>
            <a:pPr marL="428625" indent="-428625">
              <a:spcAft>
                <a:spcPts val="1200"/>
              </a:spcAft>
              <a:buClr>
                <a:srgbClr val="39866D"/>
              </a:buClr>
              <a:buFont typeface="Wingdings" panose="05000000000000000000" pitchFamily="2" charset="2"/>
              <a:buChar char="§"/>
            </a:pPr>
            <a:r>
              <a:rPr lang="en-GB" sz="3200" dirty="0"/>
              <a:t>Building collective action</a:t>
            </a:r>
          </a:p>
          <a:p>
            <a:pPr marL="428625" indent="-428625">
              <a:spcAft>
                <a:spcPts val="1200"/>
              </a:spcAft>
              <a:buClr>
                <a:srgbClr val="39866D"/>
              </a:buClr>
              <a:buFont typeface="Wingdings" panose="05000000000000000000" pitchFamily="2" charset="2"/>
              <a:buChar char="§"/>
            </a:pPr>
            <a:r>
              <a:rPr lang="en-GB" sz="3200" dirty="0"/>
              <a:t>Generating senior leadership buy-in</a:t>
            </a:r>
          </a:p>
          <a:p>
            <a:pPr>
              <a:lnSpc>
                <a:spcPct val="90000"/>
              </a:lnSpc>
              <a:spcBef>
                <a:spcPct val="0"/>
              </a:spcBef>
              <a:spcAft>
                <a:spcPts val="900"/>
              </a:spcAft>
            </a:pPr>
            <a:endParaRPr lang="en-US" sz="9000" dirty="0">
              <a:latin typeface="Corbel" panose="020B0503020204020204" pitchFamily="34" charset="0"/>
              <a:ea typeface="+mj-ea"/>
              <a:cs typeface="+mj-cs"/>
            </a:endParaRPr>
          </a:p>
        </p:txBody>
      </p:sp>
      <p:sp>
        <p:nvSpPr>
          <p:cNvPr id="3" name="Slide Number Placeholder 2">
            <a:extLst>
              <a:ext uri="{FF2B5EF4-FFF2-40B4-BE49-F238E27FC236}">
                <a16:creationId xmlns:a16="http://schemas.microsoft.com/office/drawing/2014/main" id="{79186F7A-B4EA-F8F4-6ED8-6EF879D5A0D9}"/>
              </a:ext>
            </a:extLst>
          </p:cNvPr>
          <p:cNvSpPr>
            <a:spLocks noGrp="1"/>
          </p:cNvSpPr>
          <p:nvPr>
            <p:ph type="sldNum" sz="quarter" idx="12"/>
          </p:nvPr>
        </p:nvSpPr>
        <p:spPr/>
        <p:txBody>
          <a:bodyPr/>
          <a:lstStyle/>
          <a:p>
            <a:fld id="{8FE79932-7440-5840-A8ED-AE8A4A7CAAC6}" type="slidenum">
              <a:rPr lang="en-GB" smtClean="0"/>
              <a:t>66</a:t>
            </a:fld>
            <a:endParaRPr lang="en-GB"/>
          </a:p>
        </p:txBody>
      </p:sp>
      <p:pic>
        <p:nvPicPr>
          <p:cNvPr id="5" name="Picture 4">
            <a:extLst>
              <a:ext uri="{FF2B5EF4-FFF2-40B4-BE49-F238E27FC236}">
                <a16:creationId xmlns:a16="http://schemas.microsoft.com/office/drawing/2014/main" id="{EBF39A35-D83B-C844-942E-A86A84E8F64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1797803"/>
            <a:ext cx="9144001" cy="8462075"/>
          </a:xfrm>
          <a:prstGeom prst="rect">
            <a:avLst/>
          </a:prstGeom>
        </p:spPr>
      </p:pic>
    </p:spTree>
    <p:extLst>
      <p:ext uri="{BB962C8B-B14F-4D97-AF65-F5344CB8AC3E}">
        <p14:creationId xmlns:p14="http://schemas.microsoft.com/office/powerpoint/2010/main" val="49388061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C765B-EBDF-8778-F019-B8501BB7E92F}"/>
              </a:ext>
            </a:extLst>
          </p:cNvPr>
          <p:cNvSpPr>
            <a:spLocks noGrp="1"/>
          </p:cNvSpPr>
          <p:nvPr>
            <p:ph type="title"/>
          </p:nvPr>
        </p:nvSpPr>
        <p:spPr>
          <a:xfrm>
            <a:off x="623400" y="1752910"/>
            <a:ext cx="17041200" cy="1145400"/>
          </a:xfrm>
        </p:spPr>
        <p:txBody>
          <a:bodyPr wrap="square" anchor="t">
            <a:normAutofit/>
          </a:bodyPr>
          <a:lstStyle/>
          <a:p>
            <a:pPr>
              <a:lnSpc>
                <a:spcPct val="90000"/>
              </a:lnSpc>
            </a:pPr>
            <a:r>
              <a:rPr lang="en-GB" dirty="0"/>
              <a:t>A Changing Landscape</a:t>
            </a:r>
          </a:p>
        </p:txBody>
      </p:sp>
      <p:sp>
        <p:nvSpPr>
          <p:cNvPr id="3" name="Content Placeholder 2">
            <a:extLst>
              <a:ext uri="{FF2B5EF4-FFF2-40B4-BE49-F238E27FC236}">
                <a16:creationId xmlns:a16="http://schemas.microsoft.com/office/drawing/2014/main" id="{2B2076DF-6C95-80EA-2FF9-72CC4A22779E}"/>
              </a:ext>
            </a:extLst>
          </p:cNvPr>
          <p:cNvSpPr>
            <a:spLocks noGrp="1"/>
          </p:cNvSpPr>
          <p:nvPr>
            <p:ph sz="half" idx="1"/>
          </p:nvPr>
        </p:nvSpPr>
        <p:spPr>
          <a:xfrm>
            <a:off x="1257300" y="2738438"/>
            <a:ext cx="7772400" cy="6527007"/>
          </a:xfrm>
        </p:spPr>
        <p:txBody>
          <a:bodyPr wrap="square" anchor="t">
            <a:normAutofit/>
          </a:bodyPr>
          <a:lstStyle/>
          <a:p>
            <a:pPr marL="0" indent="0">
              <a:lnSpc>
                <a:spcPct val="105000"/>
              </a:lnSpc>
              <a:spcAft>
                <a:spcPts val="600"/>
              </a:spcAft>
              <a:buNone/>
            </a:pPr>
            <a:endParaRPr lang="en-GB" sz="2800" dirty="0"/>
          </a:p>
          <a:p>
            <a:pPr marL="0" indent="0">
              <a:lnSpc>
                <a:spcPct val="105000"/>
              </a:lnSpc>
              <a:spcAft>
                <a:spcPts val="600"/>
              </a:spcAft>
              <a:buNone/>
            </a:pPr>
            <a:r>
              <a:rPr lang="en-GB" sz="2800" dirty="0"/>
              <a:t>“I think there’s this moment in careers when it becomes very complicated for women. You finally get access to the table, and find the game is very different from the one you were used to. It turns into something much more about high-level influence and politics. There’s a lot of: Who’s the loudest voice in the room? Who is most sure of him or herself?</a:t>
            </a:r>
          </a:p>
          <a:p>
            <a:pPr marL="0" indent="0">
              <a:lnSpc>
                <a:spcPct val="105000"/>
              </a:lnSpc>
              <a:spcAft>
                <a:spcPts val="600"/>
              </a:spcAft>
              <a:buNone/>
            </a:pPr>
            <a:r>
              <a:rPr lang="en-GB" sz="2800" dirty="0"/>
              <a:t>Alice </a:t>
            </a:r>
            <a:r>
              <a:rPr lang="en-GB" sz="2800" dirty="0" err="1"/>
              <a:t>Steenland</a:t>
            </a:r>
            <a:r>
              <a:rPr lang="en-GB" sz="2800" dirty="0"/>
              <a:t>, Chief Sustainability Officer, AXA</a:t>
            </a:r>
          </a:p>
          <a:p>
            <a:pPr marL="0" indent="0">
              <a:lnSpc>
                <a:spcPct val="105000"/>
              </a:lnSpc>
              <a:spcAft>
                <a:spcPts val="600"/>
              </a:spcAft>
              <a:buNone/>
            </a:pPr>
            <a:endParaRPr lang="en-GB" sz="2800" dirty="0"/>
          </a:p>
        </p:txBody>
      </p:sp>
      <p:pic>
        <p:nvPicPr>
          <p:cNvPr id="7" name="Picture 4" descr="Dice and pins on a board game">
            <a:extLst>
              <a:ext uri="{FF2B5EF4-FFF2-40B4-BE49-F238E27FC236}">
                <a16:creationId xmlns:a16="http://schemas.microsoft.com/office/drawing/2014/main" id="{F69D80DB-3AB8-BD5A-8227-7035100D4AA2}"/>
              </a:ext>
            </a:extLst>
          </p:cNvPr>
          <p:cNvPicPr>
            <a:picLocks noChangeAspect="1"/>
          </p:cNvPicPr>
          <p:nvPr/>
        </p:nvPicPr>
        <p:blipFill rotWithShape="1">
          <a:blip r:embed="rId3"/>
          <a:srcRect r="20813" b="2"/>
          <a:stretch/>
        </p:blipFill>
        <p:spPr>
          <a:xfrm>
            <a:off x="9258300" y="2738438"/>
            <a:ext cx="7772400" cy="6527007"/>
          </a:xfrm>
          <a:prstGeom prst="rect">
            <a:avLst/>
          </a:prstGeom>
          <a:noFill/>
        </p:spPr>
      </p:pic>
      <p:sp>
        <p:nvSpPr>
          <p:cNvPr id="5" name="Slide Number Placeholder 4">
            <a:extLst>
              <a:ext uri="{FF2B5EF4-FFF2-40B4-BE49-F238E27FC236}">
                <a16:creationId xmlns:a16="http://schemas.microsoft.com/office/drawing/2014/main" id="{1A342E87-6131-F890-0F7E-F6007C80F8FF}"/>
              </a:ext>
            </a:extLst>
          </p:cNvPr>
          <p:cNvSpPr>
            <a:spLocks noGrp="1"/>
          </p:cNvSpPr>
          <p:nvPr>
            <p:ph type="sldNum" sz="quarter" idx="12"/>
          </p:nvPr>
        </p:nvSpPr>
        <p:spPr/>
        <p:txBody>
          <a:bodyPr/>
          <a:lstStyle/>
          <a:p>
            <a:fld id="{8FE79932-7440-5840-A8ED-AE8A4A7CAAC6}" type="slidenum">
              <a:rPr lang="en-GB" smtClean="0"/>
              <a:t>67</a:t>
            </a:fld>
            <a:endParaRPr lang="en-GB"/>
          </a:p>
        </p:txBody>
      </p:sp>
    </p:spTree>
    <p:extLst>
      <p:ext uri="{BB962C8B-B14F-4D97-AF65-F5344CB8AC3E}">
        <p14:creationId xmlns:p14="http://schemas.microsoft.com/office/powerpoint/2010/main" val="278530316"/>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7F93D-708A-A482-EA0B-0EFFEFB01CAA}"/>
              </a:ext>
            </a:extLst>
          </p:cNvPr>
          <p:cNvSpPr>
            <a:spLocks noGrp="1"/>
          </p:cNvSpPr>
          <p:nvPr>
            <p:ph type="title"/>
          </p:nvPr>
        </p:nvSpPr>
        <p:spPr>
          <a:xfrm>
            <a:off x="623400" y="1700472"/>
            <a:ext cx="17041200" cy="1145400"/>
          </a:xfrm>
        </p:spPr>
        <p:txBody>
          <a:bodyPr>
            <a:normAutofit fontScale="90000"/>
          </a:bodyPr>
          <a:lstStyle/>
          <a:p>
            <a:r>
              <a:rPr lang="en-GB" dirty="0"/>
              <a:t>What works for Organisations: Pathways to Senior Roles</a:t>
            </a:r>
          </a:p>
        </p:txBody>
      </p:sp>
      <p:sp>
        <p:nvSpPr>
          <p:cNvPr id="5" name="Content Placeholder 4">
            <a:extLst>
              <a:ext uri="{FF2B5EF4-FFF2-40B4-BE49-F238E27FC236}">
                <a16:creationId xmlns:a16="http://schemas.microsoft.com/office/drawing/2014/main" id="{6B4519E2-4E54-36B5-77EF-6CA4F6E329E3}"/>
              </a:ext>
            </a:extLst>
          </p:cNvPr>
          <p:cNvSpPr>
            <a:spLocks noGrp="1"/>
          </p:cNvSpPr>
          <p:nvPr>
            <p:ph idx="1"/>
          </p:nvPr>
        </p:nvSpPr>
        <p:spPr>
          <a:xfrm>
            <a:off x="623400" y="2273172"/>
            <a:ext cx="17041200" cy="7383784"/>
          </a:xfrm>
        </p:spPr>
        <p:txBody>
          <a:bodyPr/>
          <a:lstStyle/>
          <a:p>
            <a:pPr marL="0" indent="0">
              <a:buNone/>
            </a:pPr>
            <a:endParaRPr lang="en-GB" dirty="0"/>
          </a:p>
          <a:p>
            <a:pPr marL="0" indent="0">
              <a:lnSpc>
                <a:spcPct val="85000"/>
              </a:lnSpc>
              <a:spcAft>
                <a:spcPts val="600"/>
              </a:spcAft>
              <a:buClr>
                <a:srgbClr val="39866D"/>
              </a:buClr>
              <a:buFont typeface="Wingdings" panose="05000000000000000000" pitchFamily="2" charset="2"/>
              <a:buChar char="§"/>
            </a:pPr>
            <a:r>
              <a:rPr lang="en-GB" sz="4400" dirty="0">
                <a:latin typeface="Arial"/>
              </a:rPr>
              <a:t>Diversity and inclusion initiatives, leadership development programs, and mentorship schemes tailored to women's needs to facilitate their advancement to senior roles </a:t>
            </a:r>
            <a:r>
              <a:rPr lang="en-GB" sz="3200" dirty="0">
                <a:latin typeface="Arial"/>
              </a:rPr>
              <a:t>(CIPD, Inclusion at Work 2022 </a:t>
            </a:r>
            <a:r>
              <a:rPr lang="en-GB" sz="3200" dirty="0">
                <a:latin typeface="Arial"/>
                <a:hlinkClick r:id="rId3"/>
              </a:rPr>
              <a:t>https://www.cipd.org/uk/knowledge/reports/inclusion-work/</a:t>
            </a:r>
            <a:r>
              <a:rPr lang="en-GB" sz="3200" dirty="0">
                <a:latin typeface="Arial"/>
              </a:rPr>
              <a:t>).</a:t>
            </a:r>
            <a:endParaRPr lang="en-GB" sz="4400" dirty="0">
              <a:latin typeface="Arial"/>
            </a:endParaRPr>
          </a:p>
          <a:p>
            <a:pPr marL="0" indent="0">
              <a:lnSpc>
                <a:spcPct val="85000"/>
              </a:lnSpc>
              <a:spcAft>
                <a:spcPts val="600"/>
              </a:spcAft>
              <a:buClr>
                <a:srgbClr val="39866D"/>
              </a:buClr>
              <a:buFont typeface="Wingdings" panose="05000000000000000000" pitchFamily="2" charset="2"/>
              <a:buChar char="§"/>
            </a:pPr>
            <a:endParaRPr lang="en-GB" sz="4400" dirty="0">
              <a:latin typeface="Arial"/>
            </a:endParaRPr>
          </a:p>
          <a:p>
            <a:pPr marL="0" indent="0">
              <a:lnSpc>
                <a:spcPct val="85000"/>
              </a:lnSpc>
              <a:spcAft>
                <a:spcPts val="600"/>
              </a:spcAft>
              <a:buClr>
                <a:srgbClr val="39866D"/>
              </a:buClr>
              <a:buFont typeface="Wingdings" panose="05000000000000000000" pitchFamily="2" charset="2"/>
              <a:buChar char="§"/>
            </a:pPr>
            <a:r>
              <a:rPr lang="en-GB" sz="4400" dirty="0">
                <a:latin typeface="Arial"/>
              </a:rPr>
              <a:t>Effective sponsorship programs and inclusive leadership practices contribute to improving women's representation in senior management positions in the UK as </a:t>
            </a:r>
            <a:r>
              <a:rPr lang="en-GB" sz="4400" b="1" dirty="0">
                <a:latin typeface="Arial"/>
              </a:rPr>
              <a:t>long as part of workday </a:t>
            </a:r>
            <a:r>
              <a:rPr lang="en-GB" sz="4400" dirty="0">
                <a:latin typeface="Arial"/>
              </a:rPr>
              <a:t>– not out-of-hours.</a:t>
            </a:r>
          </a:p>
          <a:p>
            <a:pPr marL="457200" lvl="1" indent="0">
              <a:lnSpc>
                <a:spcPct val="85000"/>
              </a:lnSpc>
              <a:spcAft>
                <a:spcPts val="600"/>
              </a:spcAft>
              <a:buClr>
                <a:srgbClr val="39866D"/>
              </a:buClr>
              <a:buFont typeface="Wingdings" panose="05000000000000000000" pitchFamily="2" charset="2"/>
              <a:buChar char="§"/>
            </a:pPr>
            <a:r>
              <a:rPr lang="en-GB" sz="3600" dirty="0">
                <a:latin typeface="Arial"/>
              </a:rPr>
              <a:t>Some mentoring or networking schemes rely on women opting in and devoting extra time to participate, something that won’t be possible for all.</a:t>
            </a:r>
          </a:p>
          <a:p>
            <a:pPr marL="0" indent="0">
              <a:lnSpc>
                <a:spcPct val="85000"/>
              </a:lnSpc>
              <a:spcAft>
                <a:spcPts val="600"/>
              </a:spcAft>
              <a:buClr>
                <a:srgbClr val="39866D"/>
              </a:buClr>
              <a:buFont typeface="Wingdings" panose="05000000000000000000" pitchFamily="2" charset="2"/>
              <a:buChar char="§"/>
            </a:pPr>
            <a:endParaRPr lang="en-GB" sz="4400" dirty="0">
              <a:latin typeface="Arial"/>
            </a:endParaRPr>
          </a:p>
        </p:txBody>
      </p:sp>
      <p:sp>
        <p:nvSpPr>
          <p:cNvPr id="3" name="Slide Number Placeholder 2">
            <a:extLst>
              <a:ext uri="{FF2B5EF4-FFF2-40B4-BE49-F238E27FC236}">
                <a16:creationId xmlns:a16="http://schemas.microsoft.com/office/drawing/2014/main" id="{05F79D0B-8B1A-5022-42A5-AE5067F80A21}"/>
              </a:ext>
            </a:extLst>
          </p:cNvPr>
          <p:cNvSpPr>
            <a:spLocks noGrp="1"/>
          </p:cNvSpPr>
          <p:nvPr>
            <p:ph type="sldNum" sz="quarter" idx="12"/>
          </p:nvPr>
        </p:nvSpPr>
        <p:spPr/>
        <p:txBody>
          <a:bodyPr/>
          <a:lstStyle/>
          <a:p>
            <a:fld id="{8FE79932-7440-5840-A8ED-AE8A4A7CAAC6}" type="slidenum">
              <a:rPr lang="en-GB" smtClean="0"/>
              <a:t>68</a:t>
            </a:fld>
            <a:endParaRPr lang="en-GB"/>
          </a:p>
        </p:txBody>
      </p:sp>
    </p:spTree>
    <p:extLst>
      <p:ext uri="{BB962C8B-B14F-4D97-AF65-F5344CB8AC3E}">
        <p14:creationId xmlns:p14="http://schemas.microsoft.com/office/powerpoint/2010/main" val="3561258256"/>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od human figure">
            <a:extLst>
              <a:ext uri="{FF2B5EF4-FFF2-40B4-BE49-F238E27FC236}">
                <a16:creationId xmlns:a16="http://schemas.microsoft.com/office/drawing/2014/main" id="{93063074-1F22-0E8B-9679-221F5976C48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1"/>
          <a:stretch/>
        </p:blipFill>
        <p:spPr>
          <a:xfrm>
            <a:off x="7532486" y="1777903"/>
            <a:ext cx="10755514" cy="8509097"/>
          </a:xfrm>
          <a:prstGeom prst="rect">
            <a:avLst/>
          </a:prstGeom>
        </p:spPr>
      </p:pic>
      <p:sp>
        <p:nvSpPr>
          <p:cNvPr id="8" name="Title 2">
            <a:extLst>
              <a:ext uri="{FF2B5EF4-FFF2-40B4-BE49-F238E27FC236}">
                <a16:creationId xmlns:a16="http://schemas.microsoft.com/office/drawing/2014/main" id="{576962B9-FEC1-083B-EC9B-B0584F6CF87C}"/>
              </a:ext>
            </a:extLst>
          </p:cNvPr>
          <p:cNvSpPr>
            <a:spLocks noGrp="1"/>
          </p:cNvSpPr>
          <p:nvPr>
            <p:ph type="title"/>
          </p:nvPr>
        </p:nvSpPr>
        <p:spPr>
          <a:xfrm>
            <a:off x="1352403" y="3698325"/>
            <a:ext cx="4970906" cy="2315017"/>
          </a:xfrm>
        </p:spPr>
        <p:txBody>
          <a:bodyPr spcFirstLastPara="1" vert="horz" wrap="square" lIns="137160" tIns="68580" rIns="137160" bIns="68580" rtlCol="0" anchor="b" anchorCtr="0">
            <a:normAutofit/>
          </a:bodyPr>
          <a:lstStyle/>
          <a:p>
            <a:r>
              <a:rPr lang="en-US" sz="4900">
                <a:solidFill>
                  <a:schemeClr val="bg1"/>
                </a:solidFill>
              </a:rPr>
              <a:t>How, Why and When to Ask? </a:t>
            </a:r>
          </a:p>
        </p:txBody>
      </p:sp>
      <p:sp>
        <p:nvSpPr>
          <p:cNvPr id="9" name="Rectangle 8"/>
          <p:cNvSpPr/>
          <p:nvPr/>
        </p:nvSpPr>
        <p:spPr>
          <a:xfrm>
            <a:off x="0" y="1777903"/>
            <a:ext cx="14134454" cy="8509097"/>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2">
            <a:extLst>
              <a:ext uri="{FF2B5EF4-FFF2-40B4-BE49-F238E27FC236}">
                <a16:creationId xmlns:a16="http://schemas.microsoft.com/office/drawing/2014/main" id="{576962B9-FEC1-083B-EC9B-B0584F6CF87C}"/>
              </a:ext>
            </a:extLst>
          </p:cNvPr>
          <p:cNvSpPr txBox="1">
            <a:spLocks/>
          </p:cNvSpPr>
          <p:nvPr/>
        </p:nvSpPr>
        <p:spPr>
          <a:xfrm>
            <a:off x="716972" y="1683545"/>
            <a:ext cx="6035040" cy="4806201"/>
          </a:xfrm>
          <a:prstGeom prst="rect">
            <a:avLst/>
          </a:prstGeom>
          <a:noFill/>
          <a:ln>
            <a:noFill/>
          </a:ln>
        </p:spPr>
        <p:txBody>
          <a:bodyPr spcFirstLastPara="1" vert="horz" wrap="square" lIns="137160" tIns="68580" rIns="137160" bIns="68580" rtlCol="0"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600"/>
              <a:buFont typeface="Arial"/>
              <a:buNone/>
              <a:defRPr sz="5400" b="0" i="0" u="none" strike="noStrike" cap="none">
                <a:solidFill>
                  <a:schemeClr val="dk1"/>
                </a:solidFill>
                <a:latin typeface="Corbel" panose="020B0503020204020204" pitchFamily="34" charset="0"/>
                <a:ea typeface="Arial"/>
                <a:cs typeface="Arial"/>
                <a:sym typeface="Arial"/>
              </a:defRPr>
            </a:lvl1pPr>
            <a:lvl2pPr marR="0" lvl="1"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9pPr>
          </a:lstStyle>
          <a:p>
            <a:r>
              <a:rPr lang="en-US" sz="7200">
                <a:solidFill>
                  <a:schemeClr val="bg1"/>
                </a:solidFill>
              </a:rPr>
              <a:t>How, Why and When to Ask? </a:t>
            </a:r>
          </a:p>
        </p:txBody>
      </p:sp>
      <p:sp>
        <p:nvSpPr>
          <p:cNvPr id="3" name="Slide Number Placeholder 2">
            <a:extLst>
              <a:ext uri="{FF2B5EF4-FFF2-40B4-BE49-F238E27FC236}">
                <a16:creationId xmlns:a16="http://schemas.microsoft.com/office/drawing/2014/main" id="{90DA674C-1095-BCA7-4798-D123964402A8}"/>
              </a:ext>
            </a:extLst>
          </p:cNvPr>
          <p:cNvSpPr>
            <a:spLocks noGrp="1"/>
          </p:cNvSpPr>
          <p:nvPr>
            <p:ph type="sldNum" sz="quarter" idx="12"/>
          </p:nvPr>
        </p:nvSpPr>
        <p:spPr/>
        <p:txBody>
          <a:bodyPr/>
          <a:lstStyle/>
          <a:p>
            <a:fld id="{D57F1E4F-1CFF-5643-939E-217C01CDF565}" type="slidenum">
              <a:rPr lang="en-US" smtClean="0"/>
              <a:pPr/>
              <a:t>69</a:t>
            </a:fld>
            <a:endParaRPr lang="en-US"/>
          </a:p>
        </p:txBody>
      </p:sp>
    </p:spTree>
    <p:extLst>
      <p:ext uri="{BB962C8B-B14F-4D97-AF65-F5344CB8AC3E}">
        <p14:creationId xmlns:p14="http://schemas.microsoft.com/office/powerpoint/2010/main" val="394975439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D69A76-0AC5-5443-A803-FC5532A7D1D0}"/>
              </a:ext>
            </a:extLst>
          </p:cNvPr>
          <p:cNvSpPr>
            <a:spLocks noGrp="1"/>
          </p:cNvSpPr>
          <p:nvPr>
            <p:ph type="subTitle" idx="1"/>
          </p:nvPr>
        </p:nvSpPr>
        <p:spPr>
          <a:xfrm>
            <a:off x="817806" y="1846225"/>
            <a:ext cx="14156081" cy="970811"/>
          </a:xfrm>
        </p:spPr>
        <p:txBody>
          <a:bodyPr>
            <a:noAutofit/>
          </a:bodyPr>
          <a:lstStyle/>
          <a:p>
            <a:pPr algn="l"/>
            <a:r>
              <a:rPr lang="en-GB" sz="4900" dirty="0">
                <a:solidFill>
                  <a:schemeClr val="tx1"/>
                </a:solidFill>
                <a:latin typeface="Corbel" panose="020B0503020204020204" pitchFamily="34" charset="0"/>
                <a:cs typeface="Calibri" panose="020F0502020204030204" pitchFamily="34" charset="0"/>
              </a:rPr>
              <a:t>Rachel Holloway</a:t>
            </a:r>
          </a:p>
        </p:txBody>
      </p:sp>
      <p:pic>
        <p:nvPicPr>
          <p:cNvPr id="5" name="Picture 4">
            <a:extLst>
              <a:ext uri="{FF2B5EF4-FFF2-40B4-BE49-F238E27FC236}">
                <a16:creationId xmlns:a16="http://schemas.microsoft.com/office/drawing/2014/main" id="{24F2AC10-D15B-CD7A-8DF4-9B2999E399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66" y="2990559"/>
            <a:ext cx="6378056" cy="6954014"/>
          </a:xfrm>
          <a:prstGeom prst="rect">
            <a:avLst/>
          </a:prstGeom>
        </p:spPr>
      </p:pic>
      <p:pic>
        <p:nvPicPr>
          <p:cNvPr id="9" name="Picture 8">
            <a:extLst>
              <a:ext uri="{FF2B5EF4-FFF2-40B4-BE49-F238E27FC236}">
                <a16:creationId xmlns:a16="http://schemas.microsoft.com/office/drawing/2014/main" id="{47FE5838-3D75-4B53-A3EC-CC3681C65F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00065" y="2882646"/>
            <a:ext cx="3054277" cy="1527139"/>
          </a:xfrm>
          <a:prstGeom prst="rect">
            <a:avLst/>
          </a:prstGeom>
        </p:spPr>
      </p:pic>
      <p:pic>
        <p:nvPicPr>
          <p:cNvPr id="12" name="Picture 11">
            <a:extLst>
              <a:ext uri="{FF2B5EF4-FFF2-40B4-BE49-F238E27FC236}">
                <a16:creationId xmlns:a16="http://schemas.microsoft.com/office/drawing/2014/main" id="{E3375BF4-E8BD-861E-9F2A-7CC705393509}"/>
              </a:ext>
            </a:extLst>
          </p:cNvPr>
          <p:cNvPicPr>
            <a:picLocks noChangeAspect="1"/>
          </p:cNvPicPr>
          <p:nvPr/>
        </p:nvPicPr>
        <p:blipFill>
          <a:blip r:embed="rId5"/>
          <a:stretch>
            <a:fillRect/>
          </a:stretch>
        </p:blipFill>
        <p:spPr>
          <a:xfrm>
            <a:off x="7040871" y="5964230"/>
            <a:ext cx="3061589" cy="1509175"/>
          </a:xfrm>
          <a:prstGeom prst="rect">
            <a:avLst/>
          </a:prstGeom>
        </p:spPr>
      </p:pic>
      <p:pic>
        <p:nvPicPr>
          <p:cNvPr id="20" name="Picture 19">
            <a:extLst>
              <a:ext uri="{FF2B5EF4-FFF2-40B4-BE49-F238E27FC236}">
                <a16:creationId xmlns:a16="http://schemas.microsoft.com/office/drawing/2014/main" id="{283F8AB6-B2FE-A713-42AF-95D62C9DD2B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00066" y="4635655"/>
            <a:ext cx="3399267" cy="1428750"/>
          </a:xfrm>
          <a:prstGeom prst="rect">
            <a:avLst/>
          </a:prstGeom>
        </p:spPr>
      </p:pic>
      <p:pic>
        <p:nvPicPr>
          <p:cNvPr id="23" name="Picture 22">
            <a:extLst>
              <a:ext uri="{FF2B5EF4-FFF2-40B4-BE49-F238E27FC236}">
                <a16:creationId xmlns:a16="http://schemas.microsoft.com/office/drawing/2014/main" id="{E1F9935A-210C-04E1-59E6-E75C63C8EB3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720753" y="4387715"/>
            <a:ext cx="4053578" cy="2229663"/>
          </a:xfrm>
          <a:prstGeom prst="rect">
            <a:avLst/>
          </a:prstGeom>
        </p:spPr>
      </p:pic>
      <p:pic>
        <p:nvPicPr>
          <p:cNvPr id="25" name="Picture 24">
            <a:extLst>
              <a:ext uri="{FF2B5EF4-FFF2-40B4-BE49-F238E27FC236}">
                <a16:creationId xmlns:a16="http://schemas.microsoft.com/office/drawing/2014/main" id="{09DC0293-D896-6EE4-3426-4A5E4AE4C3C1}"/>
              </a:ext>
            </a:extLst>
          </p:cNvPr>
          <p:cNvPicPr>
            <a:picLocks noChangeAspect="1"/>
          </p:cNvPicPr>
          <p:nvPr/>
        </p:nvPicPr>
        <p:blipFill>
          <a:blip r:embed="rId8"/>
          <a:stretch>
            <a:fillRect/>
          </a:stretch>
        </p:blipFill>
        <p:spPr>
          <a:xfrm>
            <a:off x="13316631" y="2662692"/>
            <a:ext cx="4457700" cy="1409700"/>
          </a:xfrm>
          <a:prstGeom prst="rect">
            <a:avLst/>
          </a:prstGeom>
        </p:spPr>
      </p:pic>
      <p:pic>
        <p:nvPicPr>
          <p:cNvPr id="27" name="Picture 26">
            <a:extLst>
              <a:ext uri="{FF2B5EF4-FFF2-40B4-BE49-F238E27FC236}">
                <a16:creationId xmlns:a16="http://schemas.microsoft.com/office/drawing/2014/main" id="{C1982C78-F890-9E3C-C0D2-8E07C34632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7094912" y="7487691"/>
            <a:ext cx="5775111" cy="2263533"/>
          </a:xfrm>
          <a:prstGeom prst="rect">
            <a:avLst/>
          </a:prstGeom>
        </p:spPr>
      </p:pic>
      <p:pic>
        <p:nvPicPr>
          <p:cNvPr id="31" name="Picture 30">
            <a:extLst>
              <a:ext uri="{FF2B5EF4-FFF2-40B4-BE49-F238E27FC236}">
                <a16:creationId xmlns:a16="http://schemas.microsoft.com/office/drawing/2014/main" id="{F9DA8DF4-1837-70B5-ECBC-A3B1B0F42F5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4002525" y="7473405"/>
            <a:ext cx="3771806" cy="1597071"/>
          </a:xfrm>
          <a:prstGeom prst="rect">
            <a:avLst/>
          </a:prstGeom>
        </p:spPr>
      </p:pic>
    </p:spTree>
    <p:extLst>
      <p:ext uri="{BB962C8B-B14F-4D97-AF65-F5344CB8AC3E}">
        <p14:creationId xmlns:p14="http://schemas.microsoft.com/office/powerpoint/2010/main" val="26330389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142C0-462A-C244-C91F-2BE08A0C31B4}"/>
              </a:ext>
            </a:extLst>
          </p:cNvPr>
          <p:cNvSpPr>
            <a:spLocks noGrp="1"/>
          </p:cNvSpPr>
          <p:nvPr>
            <p:ph type="title"/>
          </p:nvPr>
        </p:nvSpPr>
        <p:spPr>
          <a:xfrm>
            <a:off x="7018061" y="1828800"/>
            <a:ext cx="8576441" cy="1320221"/>
          </a:xfrm>
        </p:spPr>
        <p:txBody>
          <a:bodyPr anchor="b">
            <a:normAutofit/>
          </a:bodyPr>
          <a:lstStyle/>
          <a:p>
            <a:r>
              <a:rPr lang="en-GB">
                <a:latin typeface="Corbel"/>
              </a:rPr>
              <a:t>Know your destination</a:t>
            </a:r>
          </a:p>
        </p:txBody>
      </p:sp>
      <p:pic>
        <p:nvPicPr>
          <p:cNvPr id="5" name="image8.png">
            <a:extLst>
              <a:ext uri="{FF2B5EF4-FFF2-40B4-BE49-F238E27FC236}">
                <a16:creationId xmlns:a16="http://schemas.microsoft.com/office/drawing/2014/main" id="{524A8D4E-AFDC-9F71-E75A-2CD9153AE703}"/>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1" y="1828800"/>
            <a:ext cx="6710766" cy="8498614"/>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4" name="Shape 188">
            <a:extLst>
              <a:ext uri="{FF2B5EF4-FFF2-40B4-BE49-F238E27FC236}">
                <a16:creationId xmlns:a16="http://schemas.microsoft.com/office/drawing/2014/main" id="{FF9FF065-C6DA-CFA0-4874-ABAA85D829D3}"/>
              </a:ext>
            </a:extLst>
          </p:cNvPr>
          <p:cNvSpPr>
            <a:spLocks noGrp="1"/>
          </p:cNvSpPr>
          <p:nvPr>
            <p:ph idx="1"/>
          </p:nvPr>
        </p:nvSpPr>
        <p:spPr>
          <a:xfrm>
            <a:off x="8015504" y="3157882"/>
            <a:ext cx="8929412" cy="6562152"/>
          </a:xfrm>
          <a:prstGeom prst="rect">
            <a:avLst/>
          </a:prstGeom>
          <a:extLst>
            <a:ext uri="{C572A759-6A51-4108-AA02-DFA0A04FC94B}">
              <ma14:wrappingTextBoxFlag xmlns="" xmlns:ma14="http://schemas.microsoft.com/office/mac/drawingml/2011/main" val="1"/>
            </a:ext>
          </a:extLst>
        </p:spPr>
        <p:txBody>
          <a:bodyPr spcFirstLastPara="1" wrap="square" lIns="68579" tIns="182850" rIns="68579" bIns="182850" anchor="t" anchorCtr="0">
            <a:normAutofit/>
          </a:bodyPr>
          <a:lstStyle/>
          <a:p>
            <a:pPr marL="0" indent="0">
              <a:buNone/>
            </a:pPr>
            <a:r>
              <a:rPr i="1">
                <a:latin typeface="Calibri"/>
                <a:ea typeface="Calibri"/>
                <a:cs typeface="Calibri"/>
                <a:sym typeface="Calibri"/>
              </a:rPr>
              <a:t>“Would you tell me which way I ought to go from here? asked Alice</a:t>
            </a:r>
            <a:endParaRPr b="1" i="1">
              <a:latin typeface="Calibri"/>
              <a:ea typeface="Calibri"/>
              <a:cs typeface="Calibri"/>
              <a:sym typeface="Calibri"/>
            </a:endParaRPr>
          </a:p>
          <a:p>
            <a:pPr marL="0" indent="0">
              <a:buNone/>
            </a:pPr>
            <a:r>
              <a:rPr i="1">
                <a:latin typeface="Calibri"/>
                <a:ea typeface="Calibri"/>
                <a:cs typeface="Calibri"/>
                <a:sym typeface="Calibri"/>
              </a:rPr>
              <a:t>“That depends a good deal on where you want to get to.” said the cat</a:t>
            </a:r>
            <a:endParaRPr>
              <a:latin typeface="Calibri"/>
              <a:ea typeface="Calibri"/>
              <a:cs typeface="Calibri"/>
              <a:sym typeface="Calibri"/>
            </a:endParaRPr>
          </a:p>
          <a:p>
            <a:pPr marL="0" indent="0">
              <a:buNone/>
            </a:pPr>
            <a:r>
              <a:rPr i="1">
                <a:latin typeface="Calibri"/>
                <a:ea typeface="Calibri"/>
                <a:cs typeface="Calibri"/>
                <a:sym typeface="Calibri"/>
              </a:rPr>
              <a:t>“I don’t much care where.” said Alice</a:t>
            </a:r>
            <a:endParaRPr>
              <a:latin typeface="Calibri"/>
              <a:ea typeface="Calibri"/>
              <a:cs typeface="Calibri"/>
              <a:sym typeface="Calibri"/>
            </a:endParaRPr>
          </a:p>
          <a:p>
            <a:pPr marL="0" indent="0">
              <a:buNone/>
            </a:pPr>
            <a:r>
              <a:rPr i="1">
                <a:latin typeface="Calibri"/>
                <a:ea typeface="Calibri"/>
                <a:cs typeface="Calibri"/>
                <a:sym typeface="Calibri"/>
              </a:rPr>
              <a:t>“Then it doesn’t matter which way you go.” replied the cat</a:t>
            </a:r>
            <a:endParaRPr>
              <a:latin typeface="Calibri"/>
              <a:ea typeface="Calibri"/>
              <a:cs typeface="Calibri"/>
              <a:sym typeface="Calibri"/>
            </a:endParaRPr>
          </a:p>
          <a:p>
            <a:pPr marL="0" indent="0">
              <a:buNone/>
            </a:pPr>
            <a:endParaRPr lang="en-GB">
              <a:latin typeface="Calibri"/>
              <a:ea typeface="Calibri"/>
              <a:cs typeface="Calibri"/>
              <a:sym typeface="Calibri"/>
            </a:endParaRPr>
          </a:p>
          <a:p>
            <a:pPr marL="0" indent="0" algn="r">
              <a:buNone/>
            </a:pPr>
            <a:r>
              <a:rPr sz="2700">
                <a:latin typeface="Calibri"/>
                <a:ea typeface="Calibri"/>
                <a:cs typeface="Calibri"/>
                <a:sym typeface="Calibri"/>
              </a:rPr>
              <a:t>Lewis Carroll – Alice’s Adventures in Wonderland</a:t>
            </a:r>
          </a:p>
        </p:txBody>
      </p:sp>
      <p:sp>
        <p:nvSpPr>
          <p:cNvPr id="6" name="Rectangle 5">
            <a:extLst>
              <a:ext uri="{FF2B5EF4-FFF2-40B4-BE49-F238E27FC236}">
                <a16:creationId xmlns:a16="http://schemas.microsoft.com/office/drawing/2014/main" id="{7BB42B99-60DF-4A99-A55E-D2C0FFFFA964}"/>
              </a:ext>
            </a:extLst>
          </p:cNvPr>
          <p:cNvSpPr/>
          <p:nvPr/>
        </p:nvSpPr>
        <p:spPr>
          <a:xfrm>
            <a:off x="17049308" y="9922025"/>
            <a:ext cx="1238693" cy="276999"/>
          </a:xfrm>
          <a:prstGeom prst="rect">
            <a:avLst/>
          </a:prstGeom>
        </p:spPr>
        <p:txBody>
          <a:bodyPr wrap="square">
            <a:spAutoFit/>
          </a:bodyPr>
          <a:lstStyle/>
          <a:p>
            <a:pPr>
              <a:tabLst>
                <a:tab pos="4298633" algn="ctr"/>
                <a:tab pos="8597265" algn="r"/>
              </a:tabLst>
            </a:pPr>
            <a:r>
              <a:rPr lang="en-US" sz="1200">
                <a:solidFill>
                  <a:schemeClr val="bg1"/>
                </a:solidFill>
                <a:latin typeface="Calibri" panose="020F0502020204030204" pitchFamily="34" charset="0"/>
                <a:ea typeface="Times New Roman" panose="02020603050405020304" pitchFamily="18" charset="0"/>
              </a:rPr>
              <a:t>© MyPD 2022</a:t>
            </a:r>
            <a:endParaRPr lang="en-GB" sz="1200">
              <a:solidFill>
                <a:schemeClr val="bg1"/>
              </a:solidFill>
              <a:latin typeface="Times New Roman" panose="02020603050405020304" pitchFamily="18" charset="0"/>
              <a:ea typeface="Times New Roman" panose="02020603050405020304" pitchFamily="18" charset="0"/>
            </a:endParaRPr>
          </a:p>
        </p:txBody>
      </p:sp>
      <p:sp>
        <p:nvSpPr>
          <p:cNvPr id="7" name="Slide Number Placeholder 4">
            <a:extLst>
              <a:ext uri="{FF2B5EF4-FFF2-40B4-BE49-F238E27FC236}">
                <a16:creationId xmlns:a16="http://schemas.microsoft.com/office/drawing/2014/main" id="{0DEABFF1-91AA-3F3D-EE16-89CA81CABF47}"/>
              </a:ext>
            </a:extLst>
          </p:cNvPr>
          <p:cNvSpPr>
            <a:spLocks noGrp="1"/>
          </p:cNvSpPr>
          <p:nvPr>
            <p:ph type="sldNum" sz="quarter" idx="12"/>
          </p:nvPr>
        </p:nvSpPr>
        <p:spPr>
          <a:xfrm>
            <a:off x="16944916" y="9326434"/>
            <a:ext cx="1097400" cy="787200"/>
          </a:xfrm>
        </p:spPr>
        <p:txBody>
          <a:bodyPr/>
          <a:lstStyle/>
          <a:p>
            <a:fld id="{24B84F84-BB12-4B13-861E-6C2325DEEF85}" type="slidenum">
              <a:rPr lang="en-GB" smtClean="0"/>
              <a:t>70</a:t>
            </a:fld>
            <a:endParaRPr lang="en-GB"/>
          </a:p>
        </p:txBody>
      </p:sp>
    </p:spTree>
    <p:extLst>
      <p:ext uri="{BB962C8B-B14F-4D97-AF65-F5344CB8AC3E}">
        <p14:creationId xmlns:p14="http://schemas.microsoft.com/office/powerpoint/2010/main" val="122979873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DBDEA-4A1D-F074-F10E-94CA002BF7E9}"/>
              </a:ext>
            </a:extLst>
          </p:cNvPr>
          <p:cNvSpPr>
            <a:spLocks noGrp="1"/>
          </p:cNvSpPr>
          <p:nvPr>
            <p:ph type="title"/>
          </p:nvPr>
        </p:nvSpPr>
        <p:spPr>
          <a:xfrm>
            <a:off x="623400" y="2273172"/>
            <a:ext cx="17041200" cy="1145400"/>
          </a:xfrm>
        </p:spPr>
        <p:txBody>
          <a:bodyPr wrap="square" anchor="t">
            <a:normAutofit/>
          </a:bodyPr>
          <a:lstStyle/>
          <a:p>
            <a:pPr>
              <a:lnSpc>
                <a:spcPct val="90000"/>
              </a:lnSpc>
            </a:pPr>
            <a:r>
              <a:rPr lang="en-GB" dirty="0"/>
              <a:t>Reflection: What do you want? </a:t>
            </a:r>
            <a:endParaRPr lang="en-GB"/>
          </a:p>
        </p:txBody>
      </p:sp>
      <p:sp>
        <p:nvSpPr>
          <p:cNvPr id="4" name="Slide Number Placeholder 3">
            <a:extLst>
              <a:ext uri="{FF2B5EF4-FFF2-40B4-BE49-F238E27FC236}">
                <a16:creationId xmlns:a16="http://schemas.microsoft.com/office/drawing/2014/main" id="{79297F8A-F7E6-597E-D5CA-3A5189224D0E}"/>
              </a:ext>
            </a:extLst>
          </p:cNvPr>
          <p:cNvSpPr>
            <a:spLocks noGrp="1"/>
          </p:cNvSpPr>
          <p:nvPr>
            <p:ph type="sldNum" sz="quarter" idx="12"/>
          </p:nvPr>
        </p:nvSpPr>
        <p:spPr>
          <a:xfrm>
            <a:off x="16944916" y="9326434"/>
            <a:ext cx="1097400" cy="787200"/>
          </a:xfrm>
        </p:spPr>
        <p:txBody>
          <a:bodyPr wrap="square" anchor="ctr">
            <a:normAutofit/>
          </a:bodyPr>
          <a:lstStyle/>
          <a:p>
            <a:pPr>
              <a:spcAft>
                <a:spcPts val="600"/>
              </a:spcAft>
            </a:pPr>
            <a:fld id="{D57F1E4F-1CFF-5643-939E-217C01CDF565}" type="slidenum">
              <a:rPr lang="en-US" smtClean="0"/>
              <a:pPr>
                <a:spcAft>
                  <a:spcPts val="600"/>
                </a:spcAft>
              </a:pPr>
              <a:t>71</a:t>
            </a:fld>
            <a:endParaRPr lang="en-US"/>
          </a:p>
        </p:txBody>
      </p:sp>
      <p:graphicFrame>
        <p:nvGraphicFramePr>
          <p:cNvPr id="12" name="Content Placeholder 2">
            <a:extLst>
              <a:ext uri="{FF2B5EF4-FFF2-40B4-BE49-F238E27FC236}">
                <a16:creationId xmlns:a16="http://schemas.microsoft.com/office/drawing/2014/main" id="{B987FE62-B02F-EBB3-5E93-6DC8C4218563}"/>
              </a:ext>
            </a:extLst>
          </p:cNvPr>
          <p:cNvGraphicFramePr>
            <a:graphicFrameLocks noGrp="1"/>
          </p:cNvGraphicFramePr>
          <p:nvPr>
            <p:ph idx="1"/>
          </p:nvPr>
        </p:nvGraphicFramePr>
        <p:xfrm>
          <a:off x="623400" y="3512912"/>
          <a:ext cx="17041200" cy="66007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4587EB2B-B889-ACA2-5508-9B1DF62AC724}"/>
              </a:ext>
            </a:extLst>
          </p:cNvPr>
          <p:cNvSpPr txBox="1"/>
          <p:nvPr/>
        </p:nvSpPr>
        <p:spPr>
          <a:xfrm>
            <a:off x="8006576" y="8728639"/>
            <a:ext cx="9144000" cy="1384995"/>
          </a:xfrm>
          <a:prstGeom prst="rect">
            <a:avLst/>
          </a:prstGeom>
          <a:noFill/>
        </p:spPr>
        <p:txBody>
          <a:bodyPr wrap="square">
            <a:spAutoFit/>
          </a:bodyPr>
          <a:lstStyle/>
          <a:p>
            <a:pPr marL="0" indent="0">
              <a:buNone/>
            </a:pPr>
            <a:r>
              <a:rPr lang="en-GB" sz="1400" dirty="0"/>
              <a:t>Your career, like your personal development, is ultimately your responsibility. You’re the driver of your career, so you must take the initiative to engage your manager in a career conversation. This critical discussion will help create a connection between your aspirations and your organisation’s needs, resulting in a win-win development plan.” </a:t>
            </a:r>
          </a:p>
          <a:p>
            <a:pPr marL="0" indent="0" algn="r">
              <a:buNone/>
            </a:pPr>
            <a:r>
              <a:rPr lang="en-GB" sz="1400" dirty="0"/>
              <a:t>Antoinette Oglethorpe, career coach and author </a:t>
            </a:r>
            <a:r>
              <a:rPr lang="en-GB" sz="1400" dirty="0">
                <a:hlinkClick r:id="rId8"/>
              </a:rPr>
              <a:t>https://www.antoinetteoglethorpe.com/resources/confident-career-conversations/</a:t>
            </a:r>
            <a:endParaRPr lang="en-GB" sz="1400" dirty="0"/>
          </a:p>
        </p:txBody>
      </p:sp>
    </p:spTree>
    <p:extLst>
      <p:ext uri="{BB962C8B-B14F-4D97-AF65-F5344CB8AC3E}">
        <p14:creationId xmlns:p14="http://schemas.microsoft.com/office/powerpoint/2010/main" val="614031859"/>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62373" y="4788976"/>
            <a:ext cx="2727702" cy="3545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Children in a huddle">
            <a:extLst>
              <a:ext uri="{FF2B5EF4-FFF2-40B4-BE49-F238E27FC236}">
                <a16:creationId xmlns:a16="http://schemas.microsoft.com/office/drawing/2014/main" id="{A0F585FC-A0DC-5D4B-B9CB-217EC45D609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548"/>
          <a:stretch/>
        </p:blipFill>
        <p:spPr>
          <a:xfrm>
            <a:off x="5978538" y="1682932"/>
            <a:ext cx="12305654" cy="8604068"/>
          </a:xfrm>
          <a:prstGeom prst="rect">
            <a:avLst/>
          </a:prstGeom>
          <a:gradFill>
            <a:gsLst>
              <a:gs pos="100000">
                <a:schemeClr val="bg1">
                  <a:alpha val="0"/>
                  <a:lumMod val="0"/>
                  <a:lumOff val="100000"/>
                </a:schemeClr>
              </a:gs>
              <a:gs pos="55000">
                <a:schemeClr val="bg1"/>
              </a:gs>
              <a:gs pos="4425">
                <a:schemeClr val="bg1"/>
              </a:gs>
              <a:gs pos="26000">
                <a:schemeClr val="bg1"/>
              </a:gs>
              <a:gs pos="78000">
                <a:schemeClr val="bg1">
                  <a:alpha val="25000"/>
                </a:schemeClr>
              </a:gs>
            </a:gsLst>
            <a:lin ang="0" scaled="0"/>
          </a:gradFill>
          <a:effectLst>
            <a:reflection stA="0" endPos="65000" dist="50800" dir="5400000" sy="-100000" algn="bl" rotWithShape="0"/>
          </a:effectLst>
        </p:spPr>
      </p:pic>
      <p:sp>
        <p:nvSpPr>
          <p:cNvPr id="6" name="Rectangle 5"/>
          <p:cNvSpPr/>
          <p:nvPr/>
        </p:nvSpPr>
        <p:spPr>
          <a:xfrm>
            <a:off x="0" y="1704815"/>
            <a:ext cx="14025966" cy="8588568"/>
          </a:xfrm>
          <a:prstGeom prst="rect">
            <a:avLst/>
          </a:prstGeom>
          <a:gradFill>
            <a:gsLst>
              <a:gs pos="100000">
                <a:schemeClr val="bg1">
                  <a:lumMod val="0"/>
                  <a:lumOff val="100000"/>
                  <a:alpha val="9000"/>
                </a:schemeClr>
              </a:gs>
              <a:gs pos="55000">
                <a:schemeClr val="bg1">
                  <a:alpha val="88000"/>
                </a:schemeClr>
              </a:gs>
              <a:gs pos="4425">
                <a:schemeClr val="bg1"/>
              </a:gs>
              <a:gs pos="26000">
                <a:schemeClr val="bg1"/>
              </a:gs>
              <a:gs pos="78000">
                <a:schemeClr val="bg1">
                  <a:alpha val="5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E7D0067-C5AE-3E4C-A77C-4144EE2E9458}"/>
              </a:ext>
            </a:extLst>
          </p:cNvPr>
          <p:cNvSpPr>
            <a:spLocks noGrp="1"/>
          </p:cNvSpPr>
          <p:nvPr>
            <p:ph type="title"/>
          </p:nvPr>
        </p:nvSpPr>
        <p:spPr>
          <a:xfrm>
            <a:off x="838843" y="464949"/>
            <a:ext cx="15000424" cy="2228850"/>
          </a:xfrm>
        </p:spPr>
        <p:txBody>
          <a:bodyPr anchor="b">
            <a:normAutofit/>
          </a:bodyPr>
          <a:lstStyle/>
          <a:p>
            <a:r>
              <a:rPr lang="en-GB" sz="4500" dirty="0"/>
              <a:t>The Importance of Networking &amp; Critical Relationships</a:t>
            </a:r>
          </a:p>
        </p:txBody>
      </p:sp>
      <p:sp>
        <p:nvSpPr>
          <p:cNvPr id="3" name="Content Placeholder 2">
            <a:extLst>
              <a:ext uri="{FF2B5EF4-FFF2-40B4-BE49-F238E27FC236}">
                <a16:creationId xmlns:a16="http://schemas.microsoft.com/office/drawing/2014/main" id="{5C7DCF41-C32B-F444-8AE0-EA17B8736D0C}"/>
              </a:ext>
            </a:extLst>
          </p:cNvPr>
          <p:cNvSpPr>
            <a:spLocks noGrp="1"/>
          </p:cNvSpPr>
          <p:nvPr>
            <p:ph idx="1"/>
          </p:nvPr>
        </p:nvSpPr>
        <p:spPr>
          <a:xfrm>
            <a:off x="993827" y="2653157"/>
            <a:ext cx="11553773" cy="7460477"/>
          </a:xfrm>
        </p:spPr>
        <p:txBody>
          <a:bodyPr>
            <a:normAutofit fontScale="77500" lnSpcReduction="20000"/>
          </a:bodyPr>
          <a:lstStyle/>
          <a:p>
            <a:pPr marL="0" indent="0">
              <a:buClr>
                <a:srgbClr val="39866D"/>
              </a:buClr>
              <a:buNone/>
            </a:pPr>
            <a:r>
              <a:rPr lang="en-GB" sz="2700" dirty="0">
                <a:solidFill>
                  <a:schemeClr val="tx1"/>
                </a:solidFill>
              </a:rPr>
              <a:t>“One oft-cited reason why more female executives don’t advance to top management jobs is their lack of access to informal organisational and industry networks.”</a:t>
            </a:r>
          </a:p>
          <a:p>
            <a:pPr marL="0" indent="0" algn="ctr">
              <a:buNone/>
            </a:pPr>
            <a:r>
              <a:rPr lang="en-GB" sz="1800" b="1" dirty="0">
                <a:solidFill>
                  <a:schemeClr val="tx1"/>
                </a:solidFill>
                <a:latin typeface="GT America"/>
              </a:rPr>
              <a:t>The Secrets of Successful Female Networkers </a:t>
            </a:r>
            <a:br>
              <a:rPr lang="en-GB" sz="1800" b="1" dirty="0">
                <a:solidFill>
                  <a:schemeClr val="tx1"/>
                </a:solidFill>
                <a:latin typeface="GT America"/>
              </a:rPr>
            </a:br>
            <a:r>
              <a:rPr lang="en-GB" sz="1800" dirty="0">
                <a:solidFill>
                  <a:schemeClr val="tx1"/>
                </a:solidFill>
                <a:hlinkClick r:id="rId4"/>
              </a:rPr>
              <a:t>https://hbr.org/2019/11/the-secrets-of-successful-female-networkers</a:t>
            </a:r>
            <a:endParaRPr lang="en-GB" sz="1800" dirty="0">
              <a:solidFill>
                <a:schemeClr val="tx1"/>
              </a:solidFill>
            </a:endParaRPr>
          </a:p>
          <a:p>
            <a:pPr marL="0" indent="0">
              <a:buClr>
                <a:srgbClr val="39866D"/>
              </a:buClr>
              <a:buNone/>
            </a:pPr>
            <a:endParaRPr lang="en-GB" sz="2700" dirty="0">
              <a:solidFill>
                <a:schemeClr val="tx1"/>
              </a:solidFill>
            </a:endParaRPr>
          </a:p>
          <a:p>
            <a:pPr marL="0" indent="0">
              <a:buClr>
                <a:srgbClr val="39866D"/>
              </a:buClr>
              <a:buNone/>
            </a:pPr>
            <a:r>
              <a:rPr lang="en-GB" sz="3300" b="1" dirty="0">
                <a:solidFill>
                  <a:schemeClr val="tx1"/>
                </a:solidFill>
              </a:rPr>
              <a:t>‘People helping People’</a:t>
            </a:r>
          </a:p>
          <a:p>
            <a:pPr marL="0" indent="0">
              <a:buClr>
                <a:srgbClr val="39866D"/>
              </a:buClr>
              <a:buNone/>
            </a:pPr>
            <a:r>
              <a:rPr lang="en-GB" sz="3300" b="1" dirty="0">
                <a:solidFill>
                  <a:schemeClr val="tx1"/>
                </a:solidFill>
              </a:rPr>
              <a:t>Q: What are YOUR networks like? </a:t>
            </a:r>
          </a:p>
          <a:p>
            <a:pPr marL="0" indent="0">
              <a:buClr>
                <a:srgbClr val="39866D"/>
              </a:buClr>
              <a:buNone/>
            </a:pPr>
            <a:endParaRPr lang="en-GB" sz="2700" b="1" dirty="0">
              <a:solidFill>
                <a:schemeClr val="tx1"/>
              </a:solidFill>
            </a:endParaRPr>
          </a:p>
          <a:p>
            <a:pPr marL="0" indent="0">
              <a:buClr>
                <a:srgbClr val="39866D"/>
              </a:buClr>
              <a:buNone/>
            </a:pPr>
            <a:r>
              <a:rPr lang="en-GB" sz="3300" b="1" dirty="0">
                <a:solidFill>
                  <a:schemeClr val="tx1"/>
                </a:solidFill>
              </a:rPr>
              <a:t>Personal</a:t>
            </a:r>
          </a:p>
          <a:p>
            <a:pPr>
              <a:buClr>
                <a:srgbClr val="39866D"/>
              </a:buClr>
              <a:buFont typeface="Wingdings" pitchFamily="2" charset="2"/>
              <a:buChar char="§"/>
            </a:pPr>
            <a:r>
              <a:rPr lang="en-GB" sz="2700" dirty="0">
                <a:solidFill>
                  <a:schemeClr val="tx1"/>
                </a:solidFill>
              </a:rPr>
              <a:t>Friendship, support, advice, guidance</a:t>
            </a:r>
          </a:p>
          <a:p>
            <a:endParaRPr lang="en-GB" sz="2700" dirty="0">
              <a:solidFill>
                <a:schemeClr val="tx1"/>
              </a:solidFill>
            </a:endParaRPr>
          </a:p>
          <a:p>
            <a:pPr marL="0" indent="0">
              <a:buClr>
                <a:srgbClr val="39866D"/>
              </a:buClr>
              <a:buNone/>
            </a:pPr>
            <a:r>
              <a:rPr lang="en-GB" sz="3300" b="1" dirty="0">
                <a:solidFill>
                  <a:schemeClr val="tx1"/>
                </a:solidFill>
              </a:rPr>
              <a:t>Professional</a:t>
            </a:r>
          </a:p>
          <a:p>
            <a:pPr>
              <a:buClr>
                <a:srgbClr val="39866D"/>
              </a:buClr>
              <a:buFont typeface="Wingdings" pitchFamily="2" charset="2"/>
              <a:buChar char="§"/>
            </a:pPr>
            <a:r>
              <a:rPr lang="en-GB" sz="2700" dirty="0">
                <a:solidFill>
                  <a:schemeClr val="tx1"/>
                </a:solidFill>
              </a:rPr>
              <a:t>Knowledge sharing, development, support, advice and guidance</a:t>
            </a:r>
          </a:p>
          <a:p>
            <a:pPr>
              <a:buClr>
                <a:srgbClr val="39866D"/>
              </a:buClr>
              <a:buFont typeface="Wingdings" pitchFamily="2" charset="2"/>
              <a:buChar char="§"/>
            </a:pPr>
            <a:r>
              <a:rPr lang="en-GB" sz="2700" dirty="0">
                <a:solidFill>
                  <a:schemeClr val="tx1"/>
                </a:solidFill>
              </a:rPr>
              <a:t>Access to critical and priority assignments &amp; experiences</a:t>
            </a:r>
          </a:p>
          <a:p>
            <a:pPr>
              <a:buClr>
                <a:srgbClr val="39866D"/>
              </a:buClr>
              <a:buFont typeface="Wingdings" pitchFamily="2" charset="2"/>
              <a:buChar char="§"/>
            </a:pPr>
            <a:r>
              <a:rPr lang="en-GB" sz="2700" dirty="0">
                <a:solidFill>
                  <a:schemeClr val="tx1"/>
                </a:solidFill>
              </a:rPr>
              <a:t>Potential new job/career opportunities</a:t>
            </a:r>
          </a:p>
          <a:p>
            <a:endParaRPr lang="en-GB" sz="2700" dirty="0">
              <a:solidFill>
                <a:schemeClr val="tx1"/>
              </a:solidFill>
            </a:endParaRPr>
          </a:p>
          <a:p>
            <a:pPr marL="0" indent="0">
              <a:buClr>
                <a:srgbClr val="39866D"/>
              </a:buClr>
              <a:buNone/>
            </a:pPr>
            <a:r>
              <a:rPr lang="en-GB" sz="3300" b="1" dirty="0">
                <a:solidFill>
                  <a:schemeClr val="tx1"/>
                </a:solidFill>
              </a:rPr>
              <a:t>Strategic</a:t>
            </a:r>
          </a:p>
          <a:p>
            <a:pPr>
              <a:lnSpc>
                <a:spcPct val="110000"/>
              </a:lnSpc>
              <a:buClr>
                <a:srgbClr val="39866D"/>
              </a:buClr>
              <a:buFont typeface="Wingdings" pitchFamily="2" charset="2"/>
              <a:buChar char="§"/>
            </a:pPr>
            <a:r>
              <a:rPr lang="en-GB" sz="2700" dirty="0">
                <a:solidFill>
                  <a:schemeClr val="tx1"/>
                </a:solidFill>
              </a:rPr>
              <a:t>Generation of strategic ideas, future foresight, diverse and more senior relationships, industry key contacts, stretch assignments, and objective guidance</a:t>
            </a:r>
          </a:p>
          <a:p>
            <a:pPr>
              <a:lnSpc>
                <a:spcPct val="110000"/>
              </a:lnSpc>
              <a:buClr>
                <a:srgbClr val="39866D"/>
              </a:buClr>
              <a:buFont typeface="Wingdings" pitchFamily="2" charset="2"/>
              <a:buChar char="§"/>
            </a:pPr>
            <a:r>
              <a:rPr lang="en-GB" sz="2700" dirty="0">
                <a:solidFill>
                  <a:schemeClr val="tx1"/>
                </a:solidFill>
              </a:rPr>
              <a:t>Potential new job/career opportunities</a:t>
            </a:r>
          </a:p>
          <a:p>
            <a:pPr marL="0" indent="0">
              <a:buClr>
                <a:schemeClr val="accent6"/>
              </a:buClr>
              <a:buNone/>
            </a:pPr>
            <a:endParaRPr lang="en-GB" sz="2700" dirty="0"/>
          </a:p>
          <a:p>
            <a:pPr marL="0" indent="0">
              <a:buClr>
                <a:schemeClr val="accent6"/>
              </a:buClr>
              <a:buNone/>
            </a:pPr>
            <a:r>
              <a:rPr lang="en-GB" sz="2700" dirty="0"/>
              <a:t>Great Podcast: </a:t>
            </a:r>
            <a:r>
              <a:rPr lang="en-GB" sz="1400" dirty="0">
                <a:hlinkClick r:id="rId5"/>
              </a:rPr>
              <a:t>#22 How to build your network - Squiggly Careers | Acast</a:t>
            </a:r>
            <a:endParaRPr lang="en-GB" sz="2700" dirty="0"/>
          </a:p>
        </p:txBody>
      </p:sp>
      <p:sp>
        <p:nvSpPr>
          <p:cNvPr id="5" name="Slide Number Placeholder 4">
            <a:extLst>
              <a:ext uri="{FF2B5EF4-FFF2-40B4-BE49-F238E27FC236}">
                <a16:creationId xmlns:a16="http://schemas.microsoft.com/office/drawing/2014/main" id="{2C347349-10C2-9FE0-A16F-7572E1DFD593}"/>
              </a:ext>
            </a:extLst>
          </p:cNvPr>
          <p:cNvSpPr>
            <a:spLocks noGrp="1"/>
          </p:cNvSpPr>
          <p:nvPr>
            <p:ph type="sldNum" sz="quarter" idx="12"/>
          </p:nvPr>
        </p:nvSpPr>
        <p:spPr/>
        <p:txBody>
          <a:bodyPr/>
          <a:lstStyle/>
          <a:p>
            <a:fld id="{8FE79932-7440-5840-A8ED-AE8A4A7CAAC6}" type="slidenum">
              <a:rPr lang="en-GB" smtClean="0"/>
              <a:t>72</a:t>
            </a:fld>
            <a:endParaRPr lang="en-GB"/>
          </a:p>
        </p:txBody>
      </p:sp>
    </p:spTree>
    <p:extLst>
      <p:ext uri="{BB962C8B-B14F-4D97-AF65-F5344CB8AC3E}">
        <p14:creationId xmlns:p14="http://schemas.microsoft.com/office/powerpoint/2010/main" val="20094155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578DC-C9E4-D55E-8A08-17C70A532FEB}"/>
              </a:ext>
            </a:extLst>
          </p:cNvPr>
          <p:cNvSpPr>
            <a:spLocks noGrp="1"/>
          </p:cNvSpPr>
          <p:nvPr>
            <p:ph type="title"/>
          </p:nvPr>
        </p:nvSpPr>
        <p:spPr>
          <a:xfrm>
            <a:off x="6664272" y="1707054"/>
            <a:ext cx="11112284" cy="2103705"/>
          </a:xfrm>
        </p:spPr>
        <p:txBody>
          <a:bodyPr anchor="t">
            <a:normAutofit/>
          </a:bodyPr>
          <a:lstStyle/>
          <a:p>
            <a:r>
              <a:rPr lang="en-GB" sz="4800"/>
              <a:t>Practical Steps: Build a Support Network </a:t>
            </a:r>
          </a:p>
        </p:txBody>
      </p:sp>
      <p:pic>
        <p:nvPicPr>
          <p:cNvPr id="8" name="Picture 5" descr="Drawings on colourful paper">
            <a:extLst>
              <a:ext uri="{FF2B5EF4-FFF2-40B4-BE49-F238E27FC236}">
                <a16:creationId xmlns:a16="http://schemas.microsoft.com/office/drawing/2014/main" id="{816221E9-5412-6A68-50C9-6EA35D19BFB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1"/>
          <a:stretch/>
        </p:blipFill>
        <p:spPr>
          <a:xfrm>
            <a:off x="0" y="1806602"/>
            <a:ext cx="6369804" cy="8480398"/>
          </a:xfrm>
          <a:prstGeom prst="rect">
            <a:avLst/>
          </a:prstGeom>
        </p:spPr>
      </p:pic>
      <p:sp>
        <p:nvSpPr>
          <p:cNvPr id="9" name="Content Placeholder 2">
            <a:extLst>
              <a:ext uri="{FF2B5EF4-FFF2-40B4-BE49-F238E27FC236}">
                <a16:creationId xmlns:a16="http://schemas.microsoft.com/office/drawing/2014/main" id="{CCB05D20-0C40-948C-8CDB-815FE51E8CD5}"/>
              </a:ext>
            </a:extLst>
          </p:cNvPr>
          <p:cNvSpPr>
            <a:spLocks noGrp="1"/>
          </p:cNvSpPr>
          <p:nvPr>
            <p:ph idx="1"/>
          </p:nvPr>
        </p:nvSpPr>
        <p:spPr>
          <a:xfrm>
            <a:off x="6664272" y="2677886"/>
            <a:ext cx="10864311" cy="7267015"/>
          </a:xfrm>
        </p:spPr>
        <p:txBody>
          <a:bodyPr>
            <a:normAutofit/>
          </a:bodyPr>
          <a:lstStyle/>
          <a:p>
            <a:pPr marL="0" indent="0">
              <a:buNone/>
            </a:pPr>
            <a:r>
              <a:rPr lang="en-GB" sz="2400" dirty="0">
                <a:latin typeface="Tiempos Text"/>
              </a:rPr>
              <a:t>Review &amp; Plan: Write down as many names as you can for each category:</a:t>
            </a:r>
          </a:p>
          <a:p>
            <a:pPr marL="0" indent="0">
              <a:buNone/>
            </a:pPr>
            <a:endParaRPr lang="en-GB" sz="2400" dirty="0">
              <a:latin typeface="Tiempos Text"/>
            </a:endParaRPr>
          </a:p>
          <a:p>
            <a:pPr>
              <a:spcAft>
                <a:spcPts val="1200"/>
              </a:spcAft>
              <a:buFont typeface="+mj-lt"/>
              <a:buAutoNum type="arabicPeriod"/>
            </a:pPr>
            <a:r>
              <a:rPr lang="en-GB" sz="2400" b="1" dirty="0"/>
              <a:t>Career champions</a:t>
            </a:r>
            <a:r>
              <a:rPr lang="en-GB" sz="2400" dirty="0"/>
              <a:t>: Who will sing my praises?</a:t>
            </a:r>
          </a:p>
          <a:p>
            <a:pPr>
              <a:spcAft>
                <a:spcPts val="1200"/>
              </a:spcAft>
              <a:buFont typeface="+mj-lt"/>
              <a:buAutoNum type="arabicPeriod"/>
            </a:pPr>
            <a:r>
              <a:rPr lang="en-GB" sz="2400" b="1" dirty="0"/>
              <a:t>Sources of feedback</a:t>
            </a:r>
            <a:r>
              <a:rPr lang="en-GB" sz="2400" dirty="0"/>
              <a:t>: Who will give me honest feedback on my performance and challenge me to develop?</a:t>
            </a:r>
          </a:p>
          <a:p>
            <a:pPr>
              <a:spcAft>
                <a:spcPts val="1200"/>
              </a:spcAft>
              <a:buFont typeface="+mj-lt"/>
              <a:buAutoNum type="arabicPeriod"/>
            </a:pPr>
            <a:r>
              <a:rPr lang="en-GB" sz="2400" b="1" dirty="0"/>
              <a:t>Emotional support system</a:t>
            </a:r>
            <a:r>
              <a:rPr lang="en-GB" sz="2400" dirty="0"/>
              <a:t>: Who will provide me with a positive boost?</a:t>
            </a:r>
          </a:p>
          <a:p>
            <a:pPr>
              <a:spcAft>
                <a:spcPts val="1200"/>
              </a:spcAft>
              <a:buFont typeface="+mj-lt"/>
              <a:buAutoNum type="arabicPeriod"/>
            </a:pPr>
            <a:r>
              <a:rPr lang="en-GB" sz="2400" b="1" dirty="0"/>
              <a:t>Organisational sages</a:t>
            </a:r>
            <a:r>
              <a:rPr lang="en-GB" sz="2400" dirty="0"/>
              <a:t>: Who will help me understand the ins and outs of the organisation?</a:t>
            </a:r>
          </a:p>
          <a:p>
            <a:pPr>
              <a:spcAft>
                <a:spcPts val="1200"/>
              </a:spcAft>
              <a:buFont typeface="+mj-lt"/>
              <a:buAutoNum type="arabicPeriod"/>
            </a:pPr>
            <a:r>
              <a:rPr lang="en-GB" sz="2400" b="1" dirty="0"/>
              <a:t>Mentors</a:t>
            </a:r>
            <a:r>
              <a:rPr lang="en-GB" sz="2400" dirty="0"/>
              <a:t>: Who will help me think through personal and professional decisions?</a:t>
            </a:r>
          </a:p>
          <a:p>
            <a:pPr>
              <a:spcAft>
                <a:spcPts val="1200"/>
              </a:spcAft>
              <a:buFont typeface="+mj-lt"/>
              <a:buAutoNum type="arabicPeriod"/>
            </a:pPr>
            <a:r>
              <a:rPr lang="en-GB" sz="2400" b="1" dirty="0"/>
              <a:t>Connectors</a:t>
            </a:r>
            <a:r>
              <a:rPr lang="en-GB" sz="2400" dirty="0"/>
              <a:t>: Who has a large and diverse network and will introduce me to others?</a:t>
            </a:r>
          </a:p>
          <a:p>
            <a:pPr>
              <a:spcAft>
                <a:spcPts val="1200"/>
              </a:spcAft>
              <a:buFont typeface="+mj-lt"/>
              <a:buAutoNum type="arabicPeriod"/>
            </a:pPr>
            <a:r>
              <a:rPr lang="en-GB" sz="2400" b="1" dirty="0"/>
              <a:t>Power people</a:t>
            </a:r>
            <a:r>
              <a:rPr lang="en-GB" sz="2400" dirty="0"/>
              <a:t>: Who has the power to make things happen?</a:t>
            </a:r>
          </a:p>
          <a:p>
            <a:pPr marL="0" indent="0">
              <a:buNone/>
            </a:pPr>
            <a:r>
              <a:rPr lang="en-GB" sz="1200" b="0" i="0" dirty="0">
                <a:solidFill>
                  <a:srgbClr val="000000"/>
                </a:solidFill>
                <a:effectLst/>
                <a:latin typeface="Inter"/>
                <a:hlinkClick r:id="rId4"/>
              </a:rPr>
              <a:t>https://www.ted.com/talks/tanya_menon_the_secret_to_great_opportunities_the_person_you_haven_t_met_yet?utm_campaign=tedspread&amp;utm_medium=referral&amp;utm_source=tedcomshare</a:t>
            </a:r>
            <a:endParaRPr lang="en-GB" sz="1200" b="0" i="0" dirty="0">
              <a:solidFill>
                <a:srgbClr val="000000"/>
              </a:solidFill>
              <a:effectLst/>
              <a:latin typeface="Inter"/>
            </a:endParaRPr>
          </a:p>
          <a:p>
            <a:pPr marL="0" indent="0">
              <a:buNone/>
            </a:pPr>
            <a:r>
              <a:rPr lang="en-GB" sz="1200" b="0" i="0" dirty="0">
                <a:solidFill>
                  <a:srgbClr val="121212"/>
                </a:solidFill>
                <a:effectLst/>
                <a:latin typeface="Inter"/>
              </a:rPr>
              <a:t>Organizational psychologist Tanya Menon</a:t>
            </a:r>
            <a:endParaRPr lang="en-GB" sz="2400" dirty="0"/>
          </a:p>
        </p:txBody>
      </p:sp>
      <p:sp>
        <p:nvSpPr>
          <p:cNvPr id="4" name="Slide Number Placeholder 3">
            <a:extLst>
              <a:ext uri="{FF2B5EF4-FFF2-40B4-BE49-F238E27FC236}">
                <a16:creationId xmlns:a16="http://schemas.microsoft.com/office/drawing/2014/main" id="{5C710BB8-2CA9-CD63-75B9-7EF204C18667}"/>
              </a:ext>
            </a:extLst>
          </p:cNvPr>
          <p:cNvSpPr>
            <a:spLocks noGrp="1"/>
          </p:cNvSpPr>
          <p:nvPr>
            <p:ph type="sldNum" sz="quarter" idx="12"/>
          </p:nvPr>
        </p:nvSpPr>
        <p:spPr>
          <a:xfrm>
            <a:off x="12915900" y="9534526"/>
            <a:ext cx="4114800" cy="547688"/>
          </a:xfrm>
        </p:spPr>
        <p:txBody>
          <a:bodyPr>
            <a:normAutofit fontScale="25000" lnSpcReduction="20000"/>
          </a:bodyPr>
          <a:lstStyle/>
          <a:p>
            <a:pPr>
              <a:spcAft>
                <a:spcPts val="900"/>
              </a:spcAft>
            </a:pPr>
            <a:fld id="{8FE79932-7440-5840-A8ED-AE8A4A7CAAC6}" type="slidenum">
              <a:rPr lang="en-GB">
                <a:solidFill>
                  <a:schemeClr val="tx1">
                    <a:lumMod val="50000"/>
                    <a:lumOff val="50000"/>
                  </a:schemeClr>
                </a:solidFill>
              </a:rPr>
              <a:pPr>
                <a:spcAft>
                  <a:spcPts val="900"/>
                </a:spcAft>
              </a:pPr>
              <a:t>73</a:t>
            </a:fld>
            <a:endParaRPr lang="en-GB">
              <a:solidFill>
                <a:schemeClr val="tx1">
                  <a:lumMod val="50000"/>
                  <a:lumOff val="50000"/>
                </a:schemeClr>
              </a:solidFill>
            </a:endParaRPr>
          </a:p>
        </p:txBody>
      </p:sp>
    </p:spTree>
    <p:extLst>
      <p:ext uri="{BB962C8B-B14F-4D97-AF65-F5344CB8AC3E}">
        <p14:creationId xmlns:p14="http://schemas.microsoft.com/office/powerpoint/2010/main" val="31418053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etters magnified through eyeglasses">
            <a:extLst>
              <a:ext uri="{FF2B5EF4-FFF2-40B4-BE49-F238E27FC236}">
                <a16:creationId xmlns:a16="http://schemas.microsoft.com/office/drawing/2014/main" id="{6E7CFE59-52A9-8E5F-8578-B05396CB23F6}"/>
              </a:ext>
            </a:extLst>
          </p:cNvPr>
          <p:cNvPicPr>
            <a:picLocks noChangeAspect="1"/>
          </p:cNvPicPr>
          <p:nvPr/>
        </p:nvPicPr>
        <p:blipFill rotWithShape="1">
          <a:blip r:embed="rId3" cstate="email">
            <a:alphaModFix amt="43000"/>
            <a:extLst>
              <a:ext uri="{28A0092B-C50C-407E-A947-70E740481C1C}">
                <a14:useLocalDpi xmlns:a14="http://schemas.microsoft.com/office/drawing/2010/main"/>
              </a:ext>
            </a:extLst>
          </a:blip>
          <a:srcRect/>
          <a:stretch/>
        </p:blipFill>
        <p:spPr>
          <a:xfrm>
            <a:off x="2" y="1813302"/>
            <a:ext cx="18287999" cy="8473698"/>
          </a:xfrm>
          <a:prstGeom prst="rect">
            <a:avLst/>
          </a:prstGeom>
          <a:solidFill>
            <a:schemeClr val="lt1">
              <a:alpha val="0"/>
            </a:schemeClr>
          </a:solidFill>
        </p:spPr>
      </p:pic>
      <p:sp>
        <p:nvSpPr>
          <p:cNvPr id="3" name="Title 2">
            <a:extLst>
              <a:ext uri="{FF2B5EF4-FFF2-40B4-BE49-F238E27FC236}">
                <a16:creationId xmlns:a16="http://schemas.microsoft.com/office/drawing/2014/main" id="{5D2C7F05-8868-A1D7-793C-60AA30D9F02A}"/>
              </a:ext>
            </a:extLst>
          </p:cNvPr>
          <p:cNvSpPr>
            <a:spLocks noGrp="1"/>
          </p:cNvSpPr>
          <p:nvPr>
            <p:ph type="title"/>
          </p:nvPr>
        </p:nvSpPr>
        <p:spPr>
          <a:xfrm>
            <a:off x="1273960" y="-1572950"/>
            <a:ext cx="15087600" cy="5362167"/>
          </a:xfrm>
          <a:effectLst>
            <a:outerShdw blurRad="50800" dist="38100" dir="2700000" algn="tl" rotWithShape="0">
              <a:prstClr val="black">
                <a:alpha val="40000"/>
              </a:prstClr>
            </a:outerShdw>
          </a:effectLst>
        </p:spPr>
        <p:txBody>
          <a:bodyPr spcFirstLastPara="1" vert="horz" wrap="square" lIns="137160" tIns="68580" rIns="137160" bIns="68580" rtlCol="0" anchor="b" anchorCtr="0">
            <a:normAutofit/>
          </a:bodyPr>
          <a:lstStyle/>
          <a:p>
            <a:pPr algn="ctr"/>
            <a:r>
              <a:rPr lang="en-US" sz="7800" b="1" spc="90">
                <a:solidFill>
                  <a:srgbClr val="39866D"/>
                </a:solidFill>
              </a:rPr>
              <a:t>QUESTIONS &amp; REVIEW</a:t>
            </a:r>
          </a:p>
        </p:txBody>
      </p:sp>
      <p:sp>
        <p:nvSpPr>
          <p:cNvPr id="4" name="TextBox 3">
            <a:extLst>
              <a:ext uri="{FF2B5EF4-FFF2-40B4-BE49-F238E27FC236}">
                <a16:creationId xmlns:a16="http://schemas.microsoft.com/office/drawing/2014/main" id="{0B9B1872-2C15-8F67-3F9E-967931D8591B}"/>
              </a:ext>
            </a:extLst>
          </p:cNvPr>
          <p:cNvSpPr txBox="1"/>
          <p:nvPr/>
        </p:nvSpPr>
        <p:spPr>
          <a:xfrm>
            <a:off x="3589270" y="5759117"/>
            <a:ext cx="11109462" cy="1631216"/>
          </a:xfrm>
          <a:prstGeom prst="rect">
            <a:avLst/>
          </a:prstGeom>
          <a:solidFill>
            <a:schemeClr val="lt1">
              <a:alpha val="29000"/>
            </a:schemeClr>
          </a:solidFill>
        </p:spPr>
        <p:txBody>
          <a:bodyPr wrap="square">
            <a:spAutoFit/>
          </a:bodyPr>
          <a:lstStyle/>
          <a:p>
            <a:r>
              <a:rPr lang="en-GB" sz="3600" b="1"/>
              <a:t>“In the future, there will be no female leaders. There will just be leaders”</a:t>
            </a:r>
            <a:endParaRPr lang="en-GB" sz="2800"/>
          </a:p>
          <a:p>
            <a:pPr algn="r"/>
            <a:r>
              <a:rPr lang="en-GB" sz="2800"/>
              <a:t>Sheryl Sandberg </a:t>
            </a:r>
          </a:p>
        </p:txBody>
      </p:sp>
      <p:sp>
        <p:nvSpPr>
          <p:cNvPr id="5" name="Slide Number Placeholder 4">
            <a:extLst>
              <a:ext uri="{FF2B5EF4-FFF2-40B4-BE49-F238E27FC236}">
                <a16:creationId xmlns:a16="http://schemas.microsoft.com/office/drawing/2014/main" id="{0DEABFF1-91AA-3F3D-EE16-89CA81CABF47}"/>
              </a:ext>
            </a:extLst>
          </p:cNvPr>
          <p:cNvSpPr>
            <a:spLocks noGrp="1"/>
          </p:cNvSpPr>
          <p:nvPr>
            <p:ph type="sldNum" sz="quarter" idx="12"/>
          </p:nvPr>
        </p:nvSpPr>
        <p:spPr>
          <a:xfrm>
            <a:off x="16944916" y="9326434"/>
            <a:ext cx="1097400" cy="787200"/>
          </a:xfrm>
        </p:spPr>
        <p:txBody>
          <a:bodyPr/>
          <a:lstStyle/>
          <a:p>
            <a:fld id="{80FE8803-6597-42C9-9EC8-6FB175AADD56}" type="slidenum">
              <a:rPr lang="en-GB" smtClean="0"/>
              <a:t>74</a:t>
            </a:fld>
            <a:endParaRPr lang="en-GB"/>
          </a:p>
        </p:txBody>
      </p:sp>
    </p:spTree>
    <p:extLst>
      <p:ext uri="{BB962C8B-B14F-4D97-AF65-F5344CB8AC3E}">
        <p14:creationId xmlns:p14="http://schemas.microsoft.com/office/powerpoint/2010/main" val="18317233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4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7739D-E849-F523-977F-00F59F67CEA6}"/>
              </a:ext>
            </a:extLst>
          </p:cNvPr>
          <p:cNvSpPr>
            <a:spLocks noGrp="1"/>
          </p:cNvSpPr>
          <p:nvPr>
            <p:ph type="title"/>
          </p:nvPr>
        </p:nvSpPr>
        <p:spPr>
          <a:xfrm>
            <a:off x="737700" y="1897615"/>
            <a:ext cx="17041200" cy="1145400"/>
          </a:xfrm>
        </p:spPr>
        <p:txBody>
          <a:bodyPr>
            <a:normAutofit fontScale="90000"/>
          </a:bodyPr>
          <a:lstStyle/>
          <a:p>
            <a:r>
              <a:rPr lang="en-GB" kern="100" spc="90" dirty="0">
                <a:solidFill>
                  <a:schemeClr val="tx1"/>
                </a:solidFill>
                <a:ea typeface="Open Sans" panose="020B0606030504020204" pitchFamily="34" charset="0"/>
                <a:cs typeface="Poppins" pitchFamily="2" charset="77"/>
              </a:rPr>
              <a:t>Content Recap</a:t>
            </a:r>
          </a:p>
        </p:txBody>
      </p:sp>
      <p:graphicFrame>
        <p:nvGraphicFramePr>
          <p:cNvPr id="6" name="Content Placeholder 2">
            <a:extLst>
              <a:ext uri="{FF2B5EF4-FFF2-40B4-BE49-F238E27FC236}">
                <a16:creationId xmlns:a16="http://schemas.microsoft.com/office/drawing/2014/main" id="{BDA68B92-862D-D4E3-1ADA-74F96C0C4B36}"/>
              </a:ext>
            </a:extLst>
          </p:cNvPr>
          <p:cNvGraphicFramePr>
            <a:graphicFrameLocks noGrp="1"/>
          </p:cNvGraphicFramePr>
          <p:nvPr>
            <p:ph idx="1"/>
            <p:extLst>
              <p:ext uri="{D42A27DB-BD31-4B8C-83A1-F6EECF244321}">
                <p14:modId xmlns:p14="http://schemas.microsoft.com/office/powerpoint/2010/main" val="2625582329"/>
              </p:ext>
            </p:extLst>
          </p:nvPr>
        </p:nvGraphicFramePr>
        <p:xfrm>
          <a:off x="737700" y="1600199"/>
          <a:ext cx="15773400" cy="8686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901AB24D-F14F-2F73-88CB-D4D5A4BE08B4}"/>
              </a:ext>
            </a:extLst>
          </p:cNvPr>
          <p:cNvSpPr>
            <a:spLocks noGrp="1"/>
          </p:cNvSpPr>
          <p:nvPr>
            <p:ph type="sldNum" sz="quarter" idx="12"/>
          </p:nvPr>
        </p:nvSpPr>
        <p:spPr/>
        <p:txBody>
          <a:bodyPr/>
          <a:lstStyle/>
          <a:p>
            <a:fld id="{8FE79932-7440-5840-A8ED-AE8A4A7CAAC6}" type="slidenum">
              <a:rPr lang="en-GB" smtClean="0"/>
              <a:t>75</a:t>
            </a:fld>
            <a:endParaRPr lang="en-GB"/>
          </a:p>
        </p:txBody>
      </p:sp>
    </p:spTree>
    <p:extLst>
      <p:ext uri="{BB962C8B-B14F-4D97-AF65-F5344CB8AC3E}">
        <p14:creationId xmlns:p14="http://schemas.microsoft.com/office/powerpoint/2010/main" val="18025108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parklers on glass jar">
            <a:extLst>
              <a:ext uri="{FF2B5EF4-FFF2-40B4-BE49-F238E27FC236}">
                <a16:creationId xmlns:a16="http://schemas.microsoft.com/office/drawing/2014/main" id="{E0F79A08-539F-5554-4C09-414FB198A2E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833664"/>
            <a:ext cx="18287970" cy="8453336"/>
          </a:xfrm>
          <a:prstGeom prst="rect">
            <a:avLst/>
          </a:prstGeom>
          <a:noFill/>
          <a:ln>
            <a:noFill/>
          </a:ln>
        </p:spPr>
      </p:pic>
      <p:sp>
        <p:nvSpPr>
          <p:cNvPr id="2" name="Title 1">
            <a:extLst>
              <a:ext uri="{FF2B5EF4-FFF2-40B4-BE49-F238E27FC236}">
                <a16:creationId xmlns:a16="http://schemas.microsoft.com/office/drawing/2014/main" id="{69C6561F-2C32-3AE6-0368-EF2C7DC80797}"/>
              </a:ext>
            </a:extLst>
          </p:cNvPr>
          <p:cNvSpPr>
            <a:spLocks noGrp="1"/>
          </p:cNvSpPr>
          <p:nvPr>
            <p:ph type="title"/>
          </p:nvPr>
        </p:nvSpPr>
        <p:spPr>
          <a:xfrm>
            <a:off x="1803401" y="3588543"/>
            <a:ext cx="15036800" cy="4350777"/>
          </a:xfrm>
        </p:spPr>
        <p:txBody>
          <a:bodyPr spcFirstLastPara="1" vert="horz" wrap="square" lIns="137160" tIns="68580" rIns="137160" bIns="68580" rtlCol="0" anchor="b" anchorCtr="0">
            <a:normAutofit fontScale="90000"/>
          </a:bodyPr>
          <a:lstStyle/>
          <a:p>
            <a:pPr algn="ctr"/>
            <a:r>
              <a:rPr lang="en-US" sz="9000" dirty="0">
                <a:solidFill>
                  <a:srgbClr val="FFFFFF"/>
                </a:solidFill>
              </a:rPr>
              <a:t>THANK YOU &amp; GOOD LUCK </a:t>
            </a:r>
            <a:br>
              <a:rPr lang="en-US" sz="9000" dirty="0">
                <a:solidFill>
                  <a:srgbClr val="FFFFFF"/>
                </a:solidFill>
              </a:rPr>
            </a:br>
            <a:r>
              <a:rPr lang="en-GB" dirty="0">
                <a:hlinkClick r:id="rId4"/>
              </a:rPr>
              <a:t>https://www.linkedin.com/in/rachel-holloway /</a:t>
            </a:r>
            <a:br>
              <a:rPr lang="en-GB" dirty="0"/>
            </a:br>
            <a:br>
              <a:rPr lang="en-GB" dirty="0"/>
            </a:br>
            <a:br>
              <a:rPr lang="en-GB" dirty="0"/>
            </a:br>
            <a:r>
              <a:rPr lang="en-GB" dirty="0"/>
              <a:t> </a:t>
            </a:r>
            <a:r>
              <a:rPr lang="en-GB" dirty="0">
                <a:hlinkClick r:id="rId5"/>
              </a:rPr>
              <a:t>rachel.holloway@partnersforreform.com</a:t>
            </a:r>
            <a:br>
              <a:rPr lang="en-GB" dirty="0"/>
            </a:br>
            <a:endParaRPr lang="en-US" sz="9000" dirty="0">
              <a:solidFill>
                <a:srgbClr val="FFFFFF"/>
              </a:solidFill>
            </a:endParaRPr>
          </a:p>
        </p:txBody>
      </p:sp>
      <p:sp>
        <p:nvSpPr>
          <p:cNvPr id="4" name="Slide Number Placeholder 4">
            <a:extLst>
              <a:ext uri="{FF2B5EF4-FFF2-40B4-BE49-F238E27FC236}">
                <a16:creationId xmlns:a16="http://schemas.microsoft.com/office/drawing/2014/main" id="{0DEABFF1-91AA-3F3D-EE16-89CA81CABF47}"/>
              </a:ext>
            </a:extLst>
          </p:cNvPr>
          <p:cNvSpPr>
            <a:spLocks noGrp="1"/>
          </p:cNvSpPr>
          <p:nvPr>
            <p:ph type="sldNum" sz="quarter" idx="12"/>
          </p:nvPr>
        </p:nvSpPr>
        <p:spPr>
          <a:xfrm>
            <a:off x="16944916" y="9326434"/>
            <a:ext cx="1097400" cy="787200"/>
          </a:xfrm>
        </p:spPr>
        <p:txBody>
          <a:bodyPr/>
          <a:lstStyle/>
          <a:p>
            <a:fld id="{BEE1F99D-3367-4F30-B91E-E9F01983BAA6}" type="slidenum">
              <a:rPr lang="en-GB" smtClean="0">
                <a:solidFill>
                  <a:schemeClr val="bg1"/>
                </a:solidFill>
              </a:rPr>
              <a:t>76</a:t>
            </a:fld>
            <a:endParaRPr lang="en-GB">
              <a:solidFill>
                <a:schemeClr val="bg1"/>
              </a:solidFill>
            </a:endParaRPr>
          </a:p>
        </p:txBody>
      </p:sp>
    </p:spTree>
    <p:extLst>
      <p:ext uri="{BB962C8B-B14F-4D97-AF65-F5344CB8AC3E}">
        <p14:creationId xmlns:p14="http://schemas.microsoft.com/office/powerpoint/2010/main" val="230261203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980190" y="1759825"/>
            <a:ext cx="6307810" cy="8516874"/>
          </a:xfrm>
          <a:prstGeom prst="rect">
            <a:avLst/>
          </a:prstGeom>
        </p:spPr>
      </p:pic>
      <p:sp>
        <p:nvSpPr>
          <p:cNvPr id="2" name="Title 1">
            <a:extLst>
              <a:ext uri="{FF2B5EF4-FFF2-40B4-BE49-F238E27FC236}">
                <a16:creationId xmlns:a16="http://schemas.microsoft.com/office/drawing/2014/main" id="{5A8E503D-B5DD-BF10-3462-8DBC46D13AC7}"/>
              </a:ext>
            </a:extLst>
          </p:cNvPr>
          <p:cNvSpPr>
            <a:spLocks noGrp="1"/>
          </p:cNvSpPr>
          <p:nvPr>
            <p:ph type="title"/>
          </p:nvPr>
        </p:nvSpPr>
        <p:spPr>
          <a:xfrm>
            <a:off x="575258" y="1683371"/>
            <a:ext cx="17041200" cy="1145400"/>
          </a:xfrm>
        </p:spPr>
        <p:txBody>
          <a:bodyPr>
            <a:normAutofit fontScale="90000"/>
          </a:bodyPr>
          <a:lstStyle/>
          <a:p>
            <a:r>
              <a:rPr lang="en-GB" dirty="0"/>
              <a:t>Action Planning</a:t>
            </a:r>
          </a:p>
        </p:txBody>
      </p:sp>
      <p:sp>
        <p:nvSpPr>
          <p:cNvPr id="3" name="Content Placeholder 2">
            <a:extLst>
              <a:ext uri="{FF2B5EF4-FFF2-40B4-BE49-F238E27FC236}">
                <a16:creationId xmlns:a16="http://schemas.microsoft.com/office/drawing/2014/main" id="{4BA18A00-4034-1284-BEDB-6FCC7FDC11BE}"/>
              </a:ext>
            </a:extLst>
          </p:cNvPr>
          <p:cNvSpPr>
            <a:spLocks noGrp="1"/>
          </p:cNvSpPr>
          <p:nvPr>
            <p:ph idx="1"/>
          </p:nvPr>
        </p:nvSpPr>
        <p:spPr>
          <a:xfrm>
            <a:off x="500558" y="2378641"/>
            <a:ext cx="11356790" cy="6869665"/>
          </a:xfrm>
        </p:spPr>
        <p:txBody>
          <a:bodyPr/>
          <a:lstStyle/>
          <a:p>
            <a:pPr marL="742950" indent="-742950">
              <a:lnSpc>
                <a:spcPct val="100000"/>
              </a:lnSpc>
              <a:buFont typeface="+mj-lt"/>
              <a:buAutoNum type="arabicPeriod"/>
            </a:pPr>
            <a:r>
              <a:rPr lang="en-GB" dirty="0"/>
              <a:t>What have you taken away from out time together? </a:t>
            </a:r>
          </a:p>
          <a:p>
            <a:pPr marL="0" indent="-771525">
              <a:lnSpc>
                <a:spcPct val="100000"/>
              </a:lnSpc>
              <a:buFont typeface="+mj-lt"/>
              <a:buAutoNum type="arabicPeriod"/>
            </a:pPr>
            <a:r>
              <a:rPr lang="en-GB" dirty="0"/>
              <a:t>How can you apply this to your experience? </a:t>
            </a:r>
          </a:p>
          <a:p>
            <a:pPr marL="0" indent="-771525">
              <a:lnSpc>
                <a:spcPct val="100000"/>
              </a:lnSpc>
              <a:buFont typeface="+mj-lt"/>
              <a:buAutoNum type="arabicPeriod"/>
            </a:pPr>
            <a:r>
              <a:rPr lang="en-GB" dirty="0"/>
              <a:t>What three steps can you take in the next month to apply this?</a:t>
            </a:r>
          </a:p>
          <a:p>
            <a:pPr marL="0" indent="-771525">
              <a:lnSpc>
                <a:spcPct val="100000"/>
              </a:lnSpc>
              <a:buFont typeface="+mj-lt"/>
              <a:buAutoNum type="arabicPeriod"/>
            </a:pPr>
            <a:r>
              <a:rPr lang="en-GB" dirty="0"/>
              <a:t>What do you need to: </a:t>
            </a:r>
          </a:p>
          <a:p>
            <a:pPr marL="0" indent="0">
              <a:lnSpc>
                <a:spcPct val="100000"/>
              </a:lnSpc>
              <a:buNone/>
            </a:pPr>
            <a:r>
              <a:rPr lang="en-GB" dirty="0"/>
              <a:t>	1.	Stop doing? </a:t>
            </a:r>
          </a:p>
          <a:p>
            <a:pPr marL="0" indent="0">
              <a:buNone/>
            </a:pPr>
            <a:r>
              <a:rPr lang="en-GB" dirty="0"/>
              <a:t>	2.	Start doing?</a:t>
            </a:r>
          </a:p>
          <a:p>
            <a:pPr marL="0" indent="0">
              <a:buNone/>
            </a:pPr>
            <a:r>
              <a:rPr lang="en-GB" dirty="0"/>
              <a:t>	3.	And do more of? </a:t>
            </a:r>
          </a:p>
          <a:p>
            <a:pPr marL="742950" indent="-742950">
              <a:buAutoNum type="arabicPeriod" startAt="5"/>
            </a:pPr>
            <a:r>
              <a:rPr lang="en-GB" dirty="0"/>
              <a:t>Please complete the Course evaluation</a:t>
            </a:r>
            <a:r>
              <a:rPr lang="en-GB" sz="1800" dirty="0">
                <a:solidFill>
                  <a:srgbClr val="212121"/>
                </a:solidFill>
                <a:effectLst/>
                <a:latin typeface="Aptos" panose="020B000402020202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marL="0" indent="0">
              <a:buNone/>
            </a:pPr>
            <a:endParaRPr lang="en-GB" dirty="0"/>
          </a:p>
          <a:p>
            <a:pPr marL="0" indent="0">
              <a:buNone/>
            </a:pPr>
            <a:r>
              <a:rPr lang="en-GB" dirty="0"/>
              <a:t> </a:t>
            </a:r>
          </a:p>
        </p:txBody>
      </p:sp>
      <p:sp>
        <p:nvSpPr>
          <p:cNvPr id="4" name="Slide Number Placeholder 3">
            <a:extLst>
              <a:ext uri="{FF2B5EF4-FFF2-40B4-BE49-F238E27FC236}">
                <a16:creationId xmlns:a16="http://schemas.microsoft.com/office/drawing/2014/main" id="{67D4B14D-E6C1-1795-DE96-E3B1F0AD572D}"/>
              </a:ext>
            </a:extLst>
          </p:cNvPr>
          <p:cNvSpPr>
            <a:spLocks noGrp="1"/>
          </p:cNvSpPr>
          <p:nvPr>
            <p:ph type="sldNum" sz="quarter" idx="12"/>
          </p:nvPr>
        </p:nvSpPr>
        <p:spPr/>
        <p:txBody>
          <a:bodyPr/>
          <a:lstStyle/>
          <a:p>
            <a:fld id="{8FE79932-7440-5840-A8ED-AE8A4A7CAAC6}" type="slidenum">
              <a:rPr lang="en-GB" smtClean="0"/>
              <a:t>77</a:t>
            </a:fld>
            <a:endParaRPr lang="en-GB"/>
          </a:p>
        </p:txBody>
      </p:sp>
      <p:sp>
        <p:nvSpPr>
          <p:cNvPr id="6" name="Slide Number Placeholder 4">
            <a:extLst>
              <a:ext uri="{FF2B5EF4-FFF2-40B4-BE49-F238E27FC236}">
                <a16:creationId xmlns:a16="http://schemas.microsoft.com/office/drawing/2014/main" id="{0DEABFF1-91AA-3F3D-EE16-89CA81CABF47}"/>
              </a:ext>
            </a:extLst>
          </p:cNvPr>
          <p:cNvSpPr txBox="1">
            <a:spLocks/>
          </p:cNvSpPr>
          <p:nvPr/>
        </p:nvSpPr>
        <p:spPr>
          <a:xfrm>
            <a:off x="17067758" y="9407967"/>
            <a:ext cx="1097400" cy="787200"/>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2000" b="0" i="0" u="none" strike="noStrike" cap="none">
                <a:solidFill>
                  <a:schemeClr val="dk2"/>
                </a:solidFill>
                <a:latin typeface="Arial"/>
                <a:ea typeface="Arial"/>
                <a:cs typeface="Arial"/>
                <a:sym typeface="Arial"/>
              </a:defRPr>
            </a:lvl1pPr>
            <a:lvl2pPr marR="0" lvl="1" algn="r" rtl="0">
              <a:lnSpc>
                <a:spcPct val="100000"/>
              </a:lnSpc>
              <a:spcBef>
                <a:spcPts val="0"/>
              </a:spcBef>
              <a:spcAft>
                <a:spcPts val="0"/>
              </a:spcAft>
              <a:buClr>
                <a:srgbClr val="000000"/>
              </a:buClr>
              <a:buFont typeface="Arial"/>
              <a:buNone/>
              <a:defRPr sz="2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2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2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2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2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2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2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2000" b="0" i="0" u="none" strike="noStrike" cap="none">
                <a:solidFill>
                  <a:schemeClr val="dk2"/>
                </a:solidFill>
                <a:latin typeface="Arial"/>
                <a:ea typeface="Arial"/>
                <a:cs typeface="Arial"/>
                <a:sym typeface="Arial"/>
              </a:defRPr>
            </a:lvl9pPr>
          </a:lstStyle>
          <a:p>
            <a:fld id="{061E8254-524E-4F4E-93E4-AD03329B093A}" type="slidenum">
              <a:rPr lang="en-GB" smtClean="0">
                <a:solidFill>
                  <a:schemeClr val="bg1"/>
                </a:solidFill>
              </a:rPr>
              <a:t>77</a:t>
            </a:fld>
            <a:endParaRPr lang="en-GB">
              <a:solidFill>
                <a:schemeClr val="bg1"/>
              </a:solidFill>
            </a:endParaRPr>
          </a:p>
        </p:txBody>
      </p:sp>
    </p:spTree>
    <p:extLst>
      <p:ext uri="{BB962C8B-B14F-4D97-AF65-F5344CB8AC3E}">
        <p14:creationId xmlns:p14="http://schemas.microsoft.com/office/powerpoint/2010/main" val="93985320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d toy person in front of two lines of white figures">
            <a:extLst>
              <a:ext uri="{FF2B5EF4-FFF2-40B4-BE49-F238E27FC236}">
                <a16:creationId xmlns:a16="http://schemas.microsoft.com/office/drawing/2014/main" id="{33EB4F0F-D281-CF2C-3D95-EE3BD5C774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747157"/>
            <a:ext cx="18287999" cy="8539843"/>
          </a:xfrm>
          <a:prstGeom prst="rect">
            <a:avLst/>
          </a:prstGeom>
        </p:spPr>
      </p:pic>
      <p:sp>
        <p:nvSpPr>
          <p:cNvPr id="8" name="Title 4">
            <a:extLst>
              <a:ext uri="{FF2B5EF4-FFF2-40B4-BE49-F238E27FC236}">
                <a16:creationId xmlns:a16="http://schemas.microsoft.com/office/drawing/2014/main" id="{BF290D2A-E2A1-7CD1-B85D-D24695B464C6}"/>
              </a:ext>
            </a:extLst>
          </p:cNvPr>
          <p:cNvSpPr>
            <a:spLocks noGrp="1"/>
          </p:cNvSpPr>
          <p:nvPr>
            <p:ph type="title"/>
          </p:nvPr>
        </p:nvSpPr>
        <p:spPr>
          <a:xfrm>
            <a:off x="1907178" y="2367642"/>
            <a:ext cx="15087600" cy="1523421"/>
          </a:xfrm>
          <a:effectLst>
            <a:outerShdw blurRad="50800" dist="38100" dir="2700000" algn="tl" rotWithShape="0">
              <a:prstClr val="black">
                <a:alpha val="40000"/>
              </a:prstClr>
            </a:outerShdw>
          </a:effectLst>
        </p:spPr>
        <p:txBody>
          <a:bodyPr spcFirstLastPara="1" vert="horz" wrap="square" lIns="137160" tIns="68580" rIns="137160" bIns="68580" rtlCol="0" anchor="b" anchorCtr="0">
            <a:normAutofit/>
          </a:bodyPr>
          <a:lstStyle/>
          <a:p>
            <a:pPr algn="ctr"/>
            <a:r>
              <a:rPr lang="en-US" sz="7800">
                <a:solidFill>
                  <a:srgbClr val="39866D"/>
                </a:solidFill>
                <a:latin typeface="Corbel" panose="020B0503020204020204" pitchFamily="34" charset="0"/>
              </a:rPr>
              <a:t>Women in Leadership </a:t>
            </a:r>
          </a:p>
        </p:txBody>
      </p:sp>
      <p:sp>
        <p:nvSpPr>
          <p:cNvPr id="3" name="Slide Number Placeholder 2">
            <a:extLst>
              <a:ext uri="{FF2B5EF4-FFF2-40B4-BE49-F238E27FC236}">
                <a16:creationId xmlns:a16="http://schemas.microsoft.com/office/drawing/2014/main" id="{C822C427-383F-FA03-8C7C-E996263E4346}"/>
              </a:ext>
            </a:extLst>
          </p:cNvPr>
          <p:cNvSpPr>
            <a:spLocks noGrp="1"/>
          </p:cNvSpPr>
          <p:nvPr>
            <p:ph type="sldNum" sz="quarter" idx="12"/>
          </p:nvPr>
        </p:nvSpPr>
        <p:spPr/>
        <p:txBody>
          <a:bodyPr/>
          <a:lstStyle/>
          <a:p>
            <a:fld id="{8FE79932-7440-5840-A8ED-AE8A4A7CAAC6}" type="slidenum">
              <a:rPr lang="en-GB" smtClean="0"/>
              <a:t>8</a:t>
            </a:fld>
            <a:endParaRPr lang="en-GB"/>
          </a:p>
        </p:txBody>
      </p:sp>
    </p:spTree>
    <p:extLst>
      <p:ext uri="{BB962C8B-B14F-4D97-AF65-F5344CB8AC3E}">
        <p14:creationId xmlns:p14="http://schemas.microsoft.com/office/powerpoint/2010/main" val="39003570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BA573-BB55-FE2C-0B0B-465434EE0175}"/>
              </a:ext>
            </a:extLst>
          </p:cNvPr>
          <p:cNvSpPr>
            <a:spLocks noGrp="1"/>
          </p:cNvSpPr>
          <p:nvPr>
            <p:ph type="title"/>
          </p:nvPr>
        </p:nvSpPr>
        <p:spPr>
          <a:xfrm>
            <a:off x="1536192" y="1746489"/>
            <a:ext cx="9100227" cy="1682511"/>
          </a:xfrm>
        </p:spPr>
        <p:txBody>
          <a:bodyPr>
            <a:normAutofit/>
          </a:bodyPr>
          <a:lstStyle/>
          <a:p>
            <a:r>
              <a:rPr lang="en-GB" sz="5600" dirty="0">
                <a:latin typeface="Arial"/>
              </a:rPr>
              <a:t>The context</a:t>
            </a:r>
          </a:p>
        </p:txBody>
      </p:sp>
      <p:sp>
        <p:nvSpPr>
          <p:cNvPr id="3" name="Content Placeholder 2">
            <a:extLst>
              <a:ext uri="{FF2B5EF4-FFF2-40B4-BE49-F238E27FC236}">
                <a16:creationId xmlns:a16="http://schemas.microsoft.com/office/drawing/2014/main" id="{BDC7E184-17EC-D813-2F40-D1F20DC4FF3D}"/>
              </a:ext>
            </a:extLst>
          </p:cNvPr>
          <p:cNvSpPr>
            <a:spLocks noGrp="1"/>
          </p:cNvSpPr>
          <p:nvPr>
            <p:ph idx="1"/>
          </p:nvPr>
        </p:nvSpPr>
        <p:spPr>
          <a:xfrm>
            <a:off x="1536192" y="3429000"/>
            <a:ext cx="9100227" cy="6035040"/>
          </a:xfrm>
        </p:spPr>
        <p:txBody>
          <a:bodyPr>
            <a:normAutofit fontScale="92500" lnSpcReduction="20000"/>
          </a:bodyPr>
          <a:lstStyle/>
          <a:p>
            <a:r>
              <a:rPr lang="en-GB" dirty="0"/>
              <a:t>Women are </a:t>
            </a:r>
            <a:r>
              <a:rPr lang="en-GB" sz="4200" b="1" dirty="0"/>
              <a:t>half</a:t>
            </a:r>
            <a:r>
              <a:rPr lang="en-GB" dirty="0"/>
              <a:t> the world’s population </a:t>
            </a:r>
          </a:p>
          <a:p>
            <a:endParaRPr lang="en-GB" dirty="0"/>
          </a:p>
          <a:p>
            <a:r>
              <a:rPr lang="en-GB" dirty="0"/>
              <a:t>Working </a:t>
            </a:r>
            <a:r>
              <a:rPr lang="en-GB" sz="4200" b="1" dirty="0"/>
              <a:t>two thirds </a:t>
            </a:r>
            <a:r>
              <a:rPr lang="en-GB" dirty="0"/>
              <a:t>of the world’s working hours </a:t>
            </a:r>
          </a:p>
          <a:p>
            <a:endParaRPr lang="en-GB" dirty="0"/>
          </a:p>
          <a:p>
            <a:r>
              <a:rPr lang="en-GB" dirty="0"/>
              <a:t>Receiving </a:t>
            </a:r>
            <a:r>
              <a:rPr lang="en-GB" sz="4200" b="1" dirty="0"/>
              <a:t>10%</a:t>
            </a:r>
            <a:r>
              <a:rPr lang="en-GB" dirty="0"/>
              <a:t> of the World’s Income </a:t>
            </a:r>
          </a:p>
          <a:p>
            <a:endParaRPr lang="en-GB" dirty="0"/>
          </a:p>
          <a:p>
            <a:r>
              <a:rPr lang="en-GB" dirty="0"/>
              <a:t>Owning less than </a:t>
            </a:r>
            <a:r>
              <a:rPr lang="en-GB" sz="4200" b="1" dirty="0"/>
              <a:t>1%</a:t>
            </a:r>
            <a:r>
              <a:rPr lang="en-GB" dirty="0"/>
              <a:t> of the World’s Property </a:t>
            </a:r>
          </a:p>
          <a:p>
            <a:pPr marL="0" indent="0">
              <a:buNone/>
            </a:pPr>
            <a:r>
              <a:rPr lang="en-GB" dirty="0"/>
              <a:t> </a:t>
            </a:r>
          </a:p>
          <a:p>
            <a:r>
              <a:rPr lang="en-GB" dirty="0"/>
              <a:t>Responsible for</a:t>
            </a:r>
            <a:r>
              <a:rPr lang="en-GB" b="1" dirty="0"/>
              <a:t> 70-80% </a:t>
            </a:r>
            <a:r>
              <a:rPr lang="en-GB" dirty="0"/>
              <a:t>of household spending power </a:t>
            </a:r>
          </a:p>
          <a:p>
            <a:endParaRPr lang="en-GB" dirty="0"/>
          </a:p>
          <a:p>
            <a:endParaRPr lang="en-GB" dirty="0"/>
          </a:p>
        </p:txBody>
      </p:sp>
      <p:pic>
        <p:nvPicPr>
          <p:cNvPr id="5" name="Picture 4" descr="World map formed by people united">
            <a:extLst>
              <a:ext uri="{FF2B5EF4-FFF2-40B4-BE49-F238E27FC236}">
                <a16:creationId xmlns:a16="http://schemas.microsoft.com/office/drawing/2014/main" id="{A3979A8E-9D3A-CB18-FCE9-F53475A4020D}"/>
              </a:ext>
            </a:extLst>
          </p:cNvPr>
          <p:cNvPicPr>
            <a:picLocks noChangeAspect="1"/>
          </p:cNvPicPr>
          <p:nvPr/>
        </p:nvPicPr>
        <p:blipFill rotWithShape="1">
          <a:blip r:embed="rId3">
            <a:extLst>
              <a:ext uri="{28A0092B-C50C-407E-A947-70E740481C1C}">
                <a14:useLocalDpi xmlns:a14="http://schemas.microsoft.com/office/drawing/2010/main" val="0"/>
              </a:ext>
            </a:extLst>
          </a:blip>
          <a:srcRect b="-4"/>
          <a:stretch/>
        </p:blipFill>
        <p:spPr>
          <a:xfrm>
            <a:off x="10636420" y="1847088"/>
            <a:ext cx="6959600" cy="8439912"/>
          </a:xfrm>
          <a:prstGeom prst="rect">
            <a:avLst/>
          </a:prstGeom>
        </p:spPr>
      </p:pic>
    </p:spTree>
    <p:extLst>
      <p:ext uri="{BB962C8B-B14F-4D97-AF65-F5344CB8AC3E}">
        <p14:creationId xmlns:p14="http://schemas.microsoft.com/office/powerpoint/2010/main" val="1964753467"/>
      </p:ext>
    </p:extLst>
  </p:cSld>
  <p:clrMapOvr>
    <a:masterClrMapping/>
  </p:clrMapOvr>
  <mc:AlternateContent xmlns:mc="http://schemas.openxmlformats.org/markup-compatibility/2006" xmlns:p14="http://schemas.microsoft.com/office/powerpoint/2010/main">
    <mc:Choice Requires="p14">
      <p:transition p14:dur="250">
        <p:cut/>
      </p:transition>
    </mc:Choice>
    <mc:Fallback xmlns="">
      <p:transition>
        <p:cut/>
      </p:transition>
    </mc:Fallback>
  </mc:AlternateConten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2.1" id="{19F6FF4A-BFB8-D448-81DB-A8F1C71F8E46}" vid="{CDCDF023-17A4-CF46-89DD-D6386F64A917}"/>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E90CC89-ED7F-BA4B-91AD-1E812E54D02C}">
  <we:reference id="b976bf9e-dd87-459f-840c-210c09b36273" version="3.0.0.1" store="EXCatalog" storeType="EXCatalog"/>
  <we:alternateReferences>
    <we:reference id="WA200005566" version="3.0.0.1" store="en-GB"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30466</TotalTime>
  <Words>19053</Words>
  <Application>Microsoft Macintosh PowerPoint</Application>
  <PresentationFormat>Custom</PresentationFormat>
  <Paragraphs>1428</Paragraphs>
  <Slides>77</Slides>
  <Notes>75</Notes>
  <HiddenSlides>3</HiddenSlides>
  <MMClips>1</MMClips>
  <ScaleCrop>false</ScaleCrop>
  <HeadingPairs>
    <vt:vector size="6" baseType="variant">
      <vt:variant>
        <vt:lpstr>Fonts Used</vt:lpstr>
      </vt:variant>
      <vt:variant>
        <vt:i4>50</vt:i4>
      </vt:variant>
      <vt:variant>
        <vt:lpstr>Theme</vt:lpstr>
      </vt:variant>
      <vt:variant>
        <vt:i4>2</vt:i4>
      </vt:variant>
      <vt:variant>
        <vt:lpstr>Slide Titles</vt:lpstr>
      </vt:variant>
      <vt:variant>
        <vt:i4>77</vt:i4>
      </vt:variant>
    </vt:vector>
  </HeadingPairs>
  <TitlesOfParts>
    <vt:vector size="129" baseType="lpstr">
      <vt:lpstr>MS Mincho</vt:lpstr>
      <vt:lpstr>__Inter_0ec1f4</vt:lpstr>
      <vt:lpstr>__meretPro_69a470</vt:lpstr>
      <vt:lpstr>-apple-system</vt:lpstr>
      <vt:lpstr>AcuminPro</vt:lpstr>
      <vt:lpstr>Aptos</vt:lpstr>
      <vt:lpstr>Arial</vt:lpstr>
      <vt:lpstr>ArialMT</vt:lpstr>
      <vt:lpstr>Avenir</vt:lpstr>
      <vt:lpstr>avenir-book</vt:lpstr>
      <vt:lpstr>BerkeleyLT</vt:lpstr>
      <vt:lpstr>Calibri</vt:lpstr>
      <vt:lpstr>Calibri Light</vt:lpstr>
      <vt:lpstr>Corbel</vt:lpstr>
      <vt:lpstr>FreightTextProBook</vt:lpstr>
      <vt:lpstr>GDS Transport</vt:lpstr>
      <vt:lpstr>Georgia</vt:lpstr>
      <vt:lpstr>GillSans</vt:lpstr>
      <vt:lpstr>Graphik Web</vt:lpstr>
      <vt:lpstr>GT America</vt:lpstr>
      <vt:lpstr>Helvetica</vt:lpstr>
      <vt:lpstr>Helvetica Neue</vt:lpstr>
      <vt:lpstr>Inter</vt:lpstr>
      <vt:lpstr>Lato</vt:lpstr>
      <vt:lpstr>Libre Franklin</vt:lpstr>
      <vt:lpstr>Lora</vt:lpstr>
      <vt:lpstr>Lucida Sans Unicode</vt:lpstr>
      <vt:lpstr>Moderat</vt:lpstr>
      <vt:lpstr>Montserrat</vt:lpstr>
      <vt:lpstr>NotoSans</vt:lpstr>
      <vt:lpstr>nunito</vt:lpstr>
      <vt:lpstr>Open Sans</vt:lpstr>
      <vt:lpstr>Poppins</vt:lpstr>
      <vt:lpstr>Proxima Nova Regular</vt:lpstr>
      <vt:lpstr>ProximaNova-Light</vt:lpstr>
      <vt:lpstr>ReithSans</vt:lpstr>
      <vt:lpstr>Roboto</vt:lpstr>
      <vt:lpstr>Roboto Slab</vt:lpstr>
      <vt:lpstr>Söhne</vt:lpstr>
      <vt:lpstr>Symbol</vt:lpstr>
      <vt:lpstr>Tiempos Headline</vt:lpstr>
      <vt:lpstr>Tiempos Text</vt:lpstr>
      <vt:lpstr>Times New Roman</vt:lpstr>
      <vt:lpstr>Trade Gothic W01 Bold 2</vt:lpstr>
      <vt:lpstr>Trade Gothic W01 Roman</vt:lpstr>
      <vt:lpstr>TW Cen MT</vt:lpstr>
      <vt:lpstr>Verdana</vt:lpstr>
      <vt:lpstr>Wingdings</vt:lpstr>
      <vt:lpstr>Wingdings,Sans-Serif</vt:lpstr>
      <vt:lpstr>Work Sans</vt:lpstr>
      <vt:lpstr>Simple Light</vt:lpstr>
      <vt:lpstr>1_Office Theme</vt:lpstr>
      <vt:lpstr>PowerPoint Presentation</vt:lpstr>
      <vt:lpstr>PowerPoint Presentation</vt:lpstr>
      <vt:lpstr>The Cycle of purposeful planning and intentional change </vt:lpstr>
      <vt:lpstr>Our Time Together </vt:lpstr>
      <vt:lpstr>Does your career feel like…</vt:lpstr>
      <vt:lpstr>PowerPoint Presentation</vt:lpstr>
      <vt:lpstr>PowerPoint Presentation</vt:lpstr>
      <vt:lpstr>Women in Leadership </vt:lpstr>
      <vt:lpstr>The context</vt:lpstr>
      <vt:lpstr>Global equality </vt:lpstr>
      <vt:lpstr>Diversity is linked to growth</vt:lpstr>
      <vt:lpstr>Diversity is part of recruiting top talent</vt:lpstr>
      <vt:lpstr>Gender Equality Report 2024 </vt:lpstr>
      <vt:lpstr>Mind the Gap</vt:lpstr>
      <vt:lpstr>PowerPoint Presentation</vt:lpstr>
      <vt:lpstr>PowerPoint Presentation</vt:lpstr>
      <vt:lpstr>What’s your Value Proposition? </vt:lpstr>
      <vt:lpstr>Who are YOU?</vt:lpstr>
      <vt:lpstr>PowerPoint Presentation</vt:lpstr>
      <vt:lpstr>PowerPoint Presentation</vt:lpstr>
      <vt:lpstr>Feedback </vt:lpstr>
      <vt:lpstr>Tip: Reflected Best Self Exercise </vt:lpstr>
      <vt:lpstr>PowerPoint Presentation</vt:lpstr>
      <vt:lpstr>Female leaders</vt:lpstr>
      <vt:lpstr>Inclusive Leadership</vt:lpstr>
      <vt:lpstr>“Women Are Rated Better Than Men on Key Leadership Capabilities”</vt:lpstr>
      <vt:lpstr>Knowing Your Leadership Preference Matters</vt:lpstr>
      <vt:lpstr>What is your leadership style?</vt:lpstr>
      <vt:lpstr>PowerPoint Presentation</vt:lpstr>
      <vt:lpstr>Where’s the issue?</vt:lpstr>
      <vt:lpstr>Imposter Syndrome</vt:lpstr>
      <vt:lpstr>Imposter Syndrome</vt:lpstr>
      <vt:lpstr>You’re not alone</vt:lpstr>
      <vt:lpstr>Imposter Syndrome: Impact on Individuals and Organisations  </vt:lpstr>
      <vt:lpstr>Reported Actions Taken By Women, Caused By The Gender Confidence Gap And Imposter Syndrome</vt:lpstr>
      <vt:lpstr>Four Ways of ‘Coping’ with Imposter Syndrome</vt:lpstr>
      <vt:lpstr>Feedback </vt:lpstr>
      <vt:lpstr>Positive aspects too?…Watch from 15.08 to 21.09</vt:lpstr>
      <vt:lpstr>Reflections </vt:lpstr>
      <vt:lpstr>Moving from Overwhelm to Confidence </vt:lpstr>
      <vt:lpstr>Change is a Shift</vt:lpstr>
      <vt:lpstr>Life brings the potential to change</vt:lpstr>
      <vt:lpstr>Strategies to Enhance Confidence</vt:lpstr>
      <vt:lpstr>Confidence </vt:lpstr>
      <vt:lpstr>Growth Mindset </vt:lpstr>
      <vt:lpstr>Mindset Matters</vt:lpstr>
      <vt:lpstr>Confidence Changes with Age</vt:lpstr>
      <vt:lpstr>PowerPoint Presentation</vt:lpstr>
      <vt:lpstr>Communications </vt:lpstr>
      <vt:lpstr>Components of Communications</vt:lpstr>
      <vt:lpstr>Communications</vt:lpstr>
      <vt:lpstr>Perceptions of  Female Communications </vt:lpstr>
      <vt:lpstr>Persuasive Communication</vt:lpstr>
      <vt:lpstr>Ways you might be undermining yourself  with your words &amp; Ways to stop </vt:lpstr>
      <vt:lpstr>Recognise any of these listening habits?</vt:lpstr>
      <vt:lpstr>How to improve listening skills</vt:lpstr>
      <vt:lpstr>Feedback</vt:lpstr>
      <vt:lpstr>Negotiation </vt:lpstr>
      <vt:lpstr>The Barriers Women Face When Negotiating  </vt:lpstr>
      <vt:lpstr>Best Alternative to Negotiated Agreement (BATNA)</vt:lpstr>
      <vt:lpstr>What’s your approach?</vt:lpstr>
      <vt:lpstr>Negotiate Your Outcomes </vt:lpstr>
      <vt:lpstr>Emotions in Negotiation </vt:lpstr>
      <vt:lpstr>Negotiating </vt:lpstr>
      <vt:lpstr>Feedback </vt:lpstr>
      <vt:lpstr>PowerPoint Presentation</vt:lpstr>
      <vt:lpstr>A Changing Landscape</vt:lpstr>
      <vt:lpstr>What works for Organisations: Pathways to Senior Roles</vt:lpstr>
      <vt:lpstr>How, Why and When to Ask? </vt:lpstr>
      <vt:lpstr>Know your destination</vt:lpstr>
      <vt:lpstr>Reflection: What do you want? </vt:lpstr>
      <vt:lpstr>The Importance of Networking &amp; Critical Relationships</vt:lpstr>
      <vt:lpstr>Practical Steps: Build a Support Network </vt:lpstr>
      <vt:lpstr>QUESTIONS &amp; REVIEW</vt:lpstr>
      <vt:lpstr>Content Recap</vt:lpstr>
      <vt:lpstr>THANK YOU &amp; GOOD LUCK  https://www.linkedin.com/in/rachel-holloway /    rachel.holloway@partnersforreform.com </vt:lpstr>
      <vt:lpstr>Action Planning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Grayson</dc:creator>
  <cp:lastModifiedBy>Rachel Holloway</cp:lastModifiedBy>
  <cp:revision>95</cp:revision>
  <cp:lastPrinted>2019-09-16T14:06:27Z</cp:lastPrinted>
  <dcterms:modified xsi:type="dcterms:W3CDTF">2024-10-08T16:35:16Z</dcterms:modified>
</cp:coreProperties>
</file>